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22"/>
  </p:notesMasterIdLst>
  <p:handoutMasterIdLst>
    <p:handoutMasterId r:id="rId123"/>
  </p:handoutMasterIdLst>
  <p:sldIdLst>
    <p:sldId id="288" r:id="rId2"/>
    <p:sldId id="296" r:id="rId3"/>
    <p:sldId id="291" r:id="rId4"/>
    <p:sldId id="292" r:id="rId5"/>
    <p:sldId id="293" r:id="rId6"/>
    <p:sldId id="294" r:id="rId7"/>
    <p:sldId id="300" r:id="rId8"/>
    <p:sldId id="417" r:id="rId9"/>
    <p:sldId id="299" r:id="rId10"/>
    <p:sldId id="295" r:id="rId11"/>
    <p:sldId id="301" r:id="rId12"/>
    <p:sldId id="297" r:id="rId13"/>
    <p:sldId id="290" r:id="rId14"/>
    <p:sldId id="303" r:id="rId15"/>
    <p:sldId id="304" r:id="rId16"/>
    <p:sldId id="305" r:id="rId17"/>
    <p:sldId id="306" r:id="rId18"/>
    <p:sldId id="307" r:id="rId19"/>
    <p:sldId id="308" r:id="rId20"/>
    <p:sldId id="309" r:id="rId21"/>
    <p:sldId id="310" r:id="rId22"/>
    <p:sldId id="312" r:id="rId23"/>
    <p:sldId id="311" r:id="rId24"/>
    <p:sldId id="313" r:id="rId25"/>
    <p:sldId id="314" r:id="rId26"/>
    <p:sldId id="315" r:id="rId27"/>
    <p:sldId id="316" r:id="rId28"/>
    <p:sldId id="317" r:id="rId29"/>
    <p:sldId id="318" r:id="rId30"/>
    <p:sldId id="418" r:id="rId31"/>
    <p:sldId id="319" r:id="rId32"/>
    <p:sldId id="320" r:id="rId33"/>
    <p:sldId id="321" r:id="rId34"/>
    <p:sldId id="322" r:id="rId35"/>
    <p:sldId id="323" r:id="rId36"/>
    <p:sldId id="324" r:id="rId37"/>
    <p:sldId id="325" r:id="rId38"/>
    <p:sldId id="327" r:id="rId39"/>
    <p:sldId id="328" r:id="rId40"/>
    <p:sldId id="329" r:id="rId41"/>
    <p:sldId id="330" r:id="rId42"/>
    <p:sldId id="331" r:id="rId43"/>
    <p:sldId id="326" r:id="rId44"/>
    <p:sldId id="332" r:id="rId45"/>
    <p:sldId id="333" r:id="rId46"/>
    <p:sldId id="334" r:id="rId47"/>
    <p:sldId id="336" r:id="rId48"/>
    <p:sldId id="337" r:id="rId49"/>
    <p:sldId id="338" r:id="rId50"/>
    <p:sldId id="339" r:id="rId51"/>
    <p:sldId id="340" r:id="rId52"/>
    <p:sldId id="341" r:id="rId53"/>
    <p:sldId id="342" r:id="rId54"/>
    <p:sldId id="343" r:id="rId55"/>
    <p:sldId id="344" r:id="rId56"/>
    <p:sldId id="345" r:id="rId57"/>
    <p:sldId id="346"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1" r:id="rId77"/>
    <p:sldId id="372"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7" r:id="rId91"/>
    <p:sldId id="386" r:id="rId92"/>
    <p:sldId id="388" r:id="rId93"/>
    <p:sldId id="389"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 id="414" r:id="rId119"/>
    <p:sldId id="419" r:id="rId120"/>
    <p:sldId id="420" r:id="rId121"/>
  </p:sldIdLst>
  <p:sldSz cx="9144000" cy="6858000" type="screen4x3"/>
  <p:notesSz cx="6858000" cy="9199563"/>
  <p:defaultTex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4CF"/>
    <a:srgbClr val="1B7EE1"/>
    <a:srgbClr val="1973CD"/>
    <a:srgbClr val="1666B6"/>
    <a:srgbClr val="0C66C0"/>
    <a:srgbClr val="0066CC"/>
    <a:srgbClr val="0099FF"/>
    <a:srgbClr val="186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71" autoAdjust="0"/>
  </p:normalViewPr>
  <p:slideViewPr>
    <p:cSldViewPr snapToGrid="0">
      <p:cViewPr varScale="1">
        <p:scale>
          <a:sx n="70" d="100"/>
          <a:sy n="70" d="100"/>
        </p:scale>
        <p:origin x="-1356" y="-90"/>
      </p:cViewPr>
      <p:guideLst>
        <p:guide orient="horz" pos="2160"/>
        <p:guide pos="2880"/>
        <p:guide pos="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152" y="-9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b="0">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b="0">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b="0">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eaLnBrk="0" hangingPunct="0">
              <a:defRPr sz="1200" b="0">
                <a:latin typeface="Times New Roman" pitchFamily="18" charset="0"/>
              </a:defRPr>
            </a:lvl1pPr>
          </a:lstStyle>
          <a:p>
            <a:pPr>
              <a:defRPr/>
            </a:pPr>
            <a:fld id="{78D2CA58-50F1-4B4F-A969-0B3CB41D3DBB}" type="slidenum">
              <a:rPr lang="en-US"/>
              <a:pPr>
                <a:defRPr/>
              </a:pPr>
              <a:t>‹#›</a:t>
            </a:fld>
            <a:endParaRPr lang="en-US" dirty="0"/>
          </a:p>
        </p:txBody>
      </p:sp>
    </p:spTree>
    <p:extLst>
      <p:ext uri="{BB962C8B-B14F-4D97-AF65-F5344CB8AC3E}">
        <p14:creationId xmlns:p14="http://schemas.microsoft.com/office/powerpoint/2010/main" val="1073551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b="0">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b="0">
                <a:latin typeface="Times New Roman" pitchFamily="18" charset="0"/>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35063" y="688975"/>
            <a:ext cx="4595812" cy="3446463"/>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838200" y="4343400"/>
            <a:ext cx="5029200" cy="4144963"/>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b="0">
                <a:latin typeface="Times New Roman" pitchFamily="18" charset="0"/>
              </a:defRPr>
            </a:lvl1pPr>
          </a:lstStyle>
          <a:p>
            <a:pPr>
              <a:defRPr/>
            </a:pPr>
            <a:endParaRPr lang="en-US" dirty="0"/>
          </a:p>
        </p:txBody>
      </p:sp>
      <p:sp>
        <p:nvSpPr>
          <p:cNvPr id="2055" name="Rectangle 7"/>
          <p:cNvSpPr>
            <a:spLocks noGrp="1" noChangeArrowheads="1"/>
          </p:cNvSpPr>
          <p:nvPr>
            <p:ph type="sldNum" sz="quarter" idx="5"/>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eaLnBrk="0" hangingPunct="0">
              <a:defRPr sz="1200" b="0">
                <a:latin typeface="Times New Roman" pitchFamily="18" charset="0"/>
              </a:defRPr>
            </a:lvl1pPr>
          </a:lstStyle>
          <a:p>
            <a:pPr>
              <a:defRPr/>
            </a:pPr>
            <a:fld id="{FC1A6EA8-F2DF-410C-A57C-57D13D3A43E8}" type="slidenum">
              <a:rPr lang="en-US"/>
              <a:pPr>
                <a:defRPr/>
              </a:pPr>
              <a:t>‹#›</a:t>
            </a:fld>
            <a:endParaRPr lang="en-US" dirty="0"/>
          </a:p>
        </p:txBody>
      </p:sp>
    </p:spTree>
    <p:extLst>
      <p:ext uri="{BB962C8B-B14F-4D97-AF65-F5344CB8AC3E}">
        <p14:creationId xmlns:p14="http://schemas.microsoft.com/office/powerpoint/2010/main" val="2918052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7615F3D-B551-4BE6-A9C8-1F3F4181D8F5}" type="slidenum">
              <a:rPr lang="en-US" smtClean="0">
                <a:latin typeface="Times New Roman" charset="0"/>
              </a:rPr>
              <a:pPr/>
              <a:t>1</a:t>
            </a:fld>
            <a:endParaRPr lang="en-US" dirty="0" smtClean="0">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10B1EF1-6213-4AA5-91B9-CDFB940FBFA4}" type="slidenum">
              <a:rPr lang="en-US" smtClean="0">
                <a:latin typeface="Times New Roman" charset="0"/>
              </a:rPr>
              <a:pPr/>
              <a:t>21</a:t>
            </a:fld>
            <a:endParaRPr lang="en-US" dirty="0"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2908F05D-B7BD-4687-98E4-E2002621CCA2}" type="slidenum">
              <a:rPr lang="en-US" smtClean="0">
                <a:latin typeface="Times New Roman" charset="0"/>
              </a:rPr>
              <a:pPr/>
              <a:t>111</a:t>
            </a:fld>
            <a:endParaRPr lang="en-US" dirty="0" smtClean="0">
              <a:latin typeface="Times New Roman"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AECD5E53-7A4C-4F08-9630-CDFFC8C78B2F}" type="slidenum">
              <a:rPr lang="en-US" smtClean="0">
                <a:latin typeface="Times New Roman" charset="0"/>
              </a:rPr>
              <a:pPr/>
              <a:t>112</a:t>
            </a:fld>
            <a:endParaRPr lang="en-US" dirty="0" smtClean="0">
              <a:latin typeface="Times New Roman"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01A3CDC4-7773-40E8-932A-1AFD4C3C4F2F}" type="slidenum">
              <a:rPr lang="en-US" smtClean="0">
                <a:latin typeface="Times New Roman" charset="0"/>
              </a:rPr>
              <a:pPr/>
              <a:t>113</a:t>
            </a:fld>
            <a:endParaRPr lang="en-US" dirty="0" smtClean="0">
              <a:latin typeface="Times New Roman"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B5AAD33-EA11-4B1A-AA59-B37FAFCC7446}" type="slidenum">
              <a:rPr lang="en-US" smtClean="0">
                <a:latin typeface="Times New Roman" charset="0"/>
              </a:rPr>
              <a:pPr/>
              <a:t>114</a:t>
            </a:fld>
            <a:endParaRPr lang="en-US" dirty="0" smtClean="0">
              <a:latin typeface="Times New Roman"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54E18D37-BAD0-42D5-9713-FBBF4BC1FBD6}" type="slidenum">
              <a:rPr lang="en-US" smtClean="0">
                <a:latin typeface="Times New Roman" charset="0"/>
              </a:rPr>
              <a:pPr/>
              <a:t>115</a:t>
            </a:fld>
            <a:endParaRPr lang="en-US" dirty="0" smtClean="0">
              <a:latin typeface="Times New Roman"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21F8804C-675A-4126-BA20-8312D48C49CA}" type="slidenum">
              <a:rPr lang="en-US" smtClean="0">
                <a:latin typeface="Times New Roman" charset="0"/>
              </a:rPr>
              <a:pPr/>
              <a:t>116</a:t>
            </a:fld>
            <a:endParaRPr lang="en-US" dirty="0" smtClean="0">
              <a:latin typeface="Times New Roman"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51AA9504-BAA6-4BE2-86E4-B5214D44BD80}" type="slidenum">
              <a:rPr lang="en-US" smtClean="0">
                <a:latin typeface="Times New Roman" charset="0"/>
              </a:rPr>
              <a:pPr/>
              <a:t>117</a:t>
            </a:fld>
            <a:endParaRPr lang="en-US" dirty="0" smtClean="0">
              <a:latin typeface="Times New Roman"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D4AED0AC-24CC-4305-AE78-5BABD324EBD9}" type="slidenum">
              <a:rPr lang="en-US" smtClean="0">
                <a:latin typeface="Times New Roman" charset="0"/>
              </a:rPr>
              <a:pPr/>
              <a:t>118</a:t>
            </a:fld>
            <a:endParaRPr lang="en-US" dirty="0" smtClean="0">
              <a:latin typeface="Times New Roman"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D4AED0AC-24CC-4305-AE78-5BABD324EBD9}" type="slidenum">
              <a:rPr lang="en-US" smtClean="0">
                <a:latin typeface="Times New Roman" charset="0"/>
              </a:rPr>
              <a:pPr/>
              <a:t>119</a:t>
            </a:fld>
            <a:endParaRPr lang="en-US" dirty="0" smtClean="0">
              <a:latin typeface="Times New Roman"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D4AED0AC-24CC-4305-AE78-5BABD324EBD9}" type="slidenum">
              <a:rPr lang="en-US" smtClean="0">
                <a:latin typeface="Times New Roman" charset="0"/>
              </a:rPr>
              <a:pPr/>
              <a:t>120</a:t>
            </a:fld>
            <a:endParaRPr lang="en-US" dirty="0" smtClean="0">
              <a:latin typeface="Times New Roman"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40CBC24-F6C9-4353-B3F8-6066E0D3D396}" type="slidenum">
              <a:rPr lang="en-US" smtClean="0">
                <a:latin typeface="Times New Roman" charset="0"/>
              </a:rPr>
              <a:pPr/>
              <a:t>22</a:t>
            </a:fld>
            <a:endParaRPr lang="en-US" dirty="0" smtClean="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3D14174-AAA8-41E9-A00C-39A88FD9C724}" type="slidenum">
              <a:rPr lang="en-US" smtClean="0">
                <a:latin typeface="Times New Roman" charset="0"/>
              </a:rPr>
              <a:pPr/>
              <a:t>23</a:t>
            </a:fld>
            <a:endParaRPr lang="en-US" dirty="0" smtClean="0">
              <a:latin typeface="Times New Roman"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9676B0F-BC59-4838-BF1C-ACBE6E8A3585}" type="slidenum">
              <a:rPr lang="en-US" smtClean="0">
                <a:latin typeface="Times New Roman" charset="0"/>
              </a:rPr>
              <a:pPr/>
              <a:t>24</a:t>
            </a:fld>
            <a:endParaRPr lang="en-US" dirty="0" smtClean="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A0AA0F1-CA23-4318-8BCE-C70FF64C6D19}" type="slidenum">
              <a:rPr lang="en-US" smtClean="0">
                <a:latin typeface="Times New Roman" charset="0"/>
              </a:rPr>
              <a:pPr/>
              <a:t>25</a:t>
            </a:fld>
            <a:endParaRPr lang="en-US" dirty="0"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B0D552B-94A5-4156-8542-DBA39469A4BB}" type="slidenum">
              <a:rPr lang="en-US" smtClean="0">
                <a:latin typeface="Times New Roman" charset="0"/>
              </a:rPr>
              <a:pPr/>
              <a:t>26</a:t>
            </a:fld>
            <a:endParaRPr lang="en-US" dirty="0" smtClean="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1AE9A3B-489E-4BE9-B818-F25185B45496}" type="slidenum">
              <a:rPr lang="en-US" smtClean="0">
                <a:latin typeface="Times New Roman" charset="0"/>
              </a:rPr>
              <a:pPr/>
              <a:t>27</a:t>
            </a:fld>
            <a:endParaRPr lang="en-US" dirty="0" smtClean="0">
              <a:latin typeface="Times New Roman"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BCBA5B2-74ED-47B9-8125-70448171BC57}" type="slidenum">
              <a:rPr lang="en-US" smtClean="0">
                <a:latin typeface="Times New Roman" charset="0"/>
              </a:rPr>
              <a:pPr/>
              <a:t>28</a:t>
            </a:fld>
            <a:endParaRPr lang="en-US" dirty="0" smtClean="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C6EB14E-69C2-438F-BCB0-494B68EBDFBA}" type="slidenum">
              <a:rPr lang="en-US" smtClean="0">
                <a:latin typeface="Times New Roman" charset="0"/>
              </a:rPr>
              <a:pPr/>
              <a:t>29</a:t>
            </a:fld>
            <a:endParaRPr lang="en-US" dirty="0" smtClean="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C6EB14E-69C2-438F-BCB0-494B68EBDFBA}" type="slidenum">
              <a:rPr lang="en-US" smtClean="0">
                <a:latin typeface="Times New Roman" charset="0"/>
              </a:rPr>
              <a:pPr/>
              <a:t>30</a:t>
            </a:fld>
            <a:endParaRPr lang="en-US" dirty="0" smtClean="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1C9C673-519D-4751-B481-DB5F83F50763}" type="slidenum">
              <a:rPr lang="en-US" smtClean="0">
                <a:latin typeface="Times New Roman" charset="0"/>
              </a:rPr>
              <a:pPr/>
              <a:t>13</a:t>
            </a:fld>
            <a:endParaRPr lang="en-US" dirty="0" smtClean="0">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A8948D5-04D5-499C-BBF4-8BEEF51F339B}" type="slidenum">
              <a:rPr lang="en-US" smtClean="0">
                <a:latin typeface="Times New Roman" charset="0"/>
              </a:rPr>
              <a:pPr/>
              <a:t>31</a:t>
            </a:fld>
            <a:endParaRPr lang="en-US" dirty="0" smtClean="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1ADA842-18AF-417B-AF6D-CDE1A245D211}" type="slidenum">
              <a:rPr lang="en-US" smtClean="0">
                <a:latin typeface="Times New Roman" charset="0"/>
              </a:rPr>
              <a:pPr/>
              <a:t>32</a:t>
            </a:fld>
            <a:endParaRPr lang="en-US" dirty="0" smtClean="0">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0421561-A003-4A6D-8565-85BD67604334}" type="slidenum">
              <a:rPr lang="en-US" smtClean="0">
                <a:latin typeface="Times New Roman" charset="0"/>
              </a:rPr>
              <a:pPr/>
              <a:t>33</a:t>
            </a:fld>
            <a:endParaRPr lang="en-US" dirty="0" smtClean="0">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E1EB37A-9C23-4D15-B0F9-E2C1C3BE9051}" type="slidenum">
              <a:rPr lang="en-US" smtClean="0">
                <a:latin typeface="Times New Roman" charset="0"/>
              </a:rPr>
              <a:pPr/>
              <a:t>34</a:t>
            </a:fld>
            <a:endParaRPr lang="en-US" dirty="0" smtClean="0">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5827F5E-490F-43DD-9356-168A8ED04743}" type="slidenum">
              <a:rPr lang="en-US" smtClean="0">
                <a:latin typeface="Times New Roman" charset="0"/>
              </a:rPr>
              <a:pPr/>
              <a:t>35</a:t>
            </a:fld>
            <a:endParaRPr lang="en-US" dirty="0" smtClean="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BCEA1D6-B66F-4DA2-85B5-3E87CBD24C6B}" type="slidenum">
              <a:rPr lang="en-US" smtClean="0">
                <a:latin typeface="Times New Roman" charset="0"/>
              </a:rPr>
              <a:pPr/>
              <a:t>36</a:t>
            </a:fld>
            <a:endParaRPr lang="en-US" dirty="0" smtClean="0">
              <a:latin typeface="Times New Roman"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96CB69A-07EB-4C7A-8DEE-CD1256BE0AE2}" type="slidenum">
              <a:rPr lang="en-US" smtClean="0">
                <a:latin typeface="Times New Roman" charset="0"/>
              </a:rPr>
              <a:pPr/>
              <a:t>37</a:t>
            </a:fld>
            <a:endParaRPr lang="en-US" dirty="0" smtClean="0">
              <a:latin typeface="Times New Roman"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6FA5E6E-A108-4DBE-A9D0-ED4AACEB7EFD}" type="slidenum">
              <a:rPr lang="en-US" smtClean="0">
                <a:latin typeface="Times New Roman" charset="0"/>
              </a:rPr>
              <a:pPr/>
              <a:t>38</a:t>
            </a:fld>
            <a:endParaRPr lang="en-US" dirty="0" smtClean="0">
              <a:latin typeface="Times New Roman"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EE10A48-DC2C-4974-8237-43715B67DB8C}" type="slidenum">
              <a:rPr lang="en-US" smtClean="0">
                <a:latin typeface="Times New Roman" charset="0"/>
              </a:rPr>
              <a:pPr/>
              <a:t>39</a:t>
            </a:fld>
            <a:endParaRPr lang="en-US" dirty="0" smtClean="0">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A3C74C10-B4AB-4614-A96F-DBDBAE956B51}" type="slidenum">
              <a:rPr lang="en-US" smtClean="0">
                <a:latin typeface="Times New Roman" charset="0"/>
              </a:rPr>
              <a:pPr/>
              <a:t>40</a:t>
            </a:fld>
            <a:endParaRPr lang="en-US" dirty="0" smtClean="0">
              <a:latin typeface="Times New Roman"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5233EBD-51E7-4CC3-8D95-DED4A66073D8}" type="slidenum">
              <a:rPr lang="en-US" smtClean="0">
                <a:latin typeface="Times New Roman" charset="0"/>
              </a:rPr>
              <a:pPr/>
              <a:t>14</a:t>
            </a:fld>
            <a:endParaRPr lang="en-US" dirty="0" smtClean="0">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6B37499-5490-433A-85DC-CE4D4D13415A}" type="slidenum">
              <a:rPr lang="en-US" smtClean="0">
                <a:latin typeface="Times New Roman" charset="0"/>
              </a:rPr>
              <a:pPr/>
              <a:t>41</a:t>
            </a:fld>
            <a:endParaRPr lang="en-US" dirty="0" smtClean="0">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CD7535B-FBAE-49FB-A3D7-82F55B6E4054}" type="slidenum">
              <a:rPr lang="en-US" smtClean="0">
                <a:latin typeface="Times New Roman" charset="0"/>
              </a:rPr>
              <a:pPr/>
              <a:t>42</a:t>
            </a:fld>
            <a:endParaRPr lang="en-US" dirty="0" smtClean="0">
              <a:latin typeface="Times New Roman"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77F46F7-2017-46F2-B9F2-1FFD692A9675}" type="slidenum">
              <a:rPr lang="en-US" smtClean="0">
                <a:latin typeface="Times New Roman" charset="0"/>
              </a:rPr>
              <a:pPr/>
              <a:t>43</a:t>
            </a:fld>
            <a:endParaRPr lang="en-US" dirty="0" smtClean="0">
              <a:latin typeface="Times New Roman"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569F48E-909B-4ACF-8ACF-2CC77958C7CD}" type="slidenum">
              <a:rPr lang="en-US" smtClean="0">
                <a:latin typeface="Times New Roman" charset="0"/>
              </a:rPr>
              <a:pPr/>
              <a:t>44</a:t>
            </a:fld>
            <a:endParaRPr lang="en-US" dirty="0" smtClean="0">
              <a:latin typeface="Times New Roman"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4CF0A75-A6EE-4C37-B0EF-8163B1938CBB}" type="slidenum">
              <a:rPr lang="en-US" smtClean="0">
                <a:latin typeface="Times New Roman" charset="0"/>
              </a:rPr>
              <a:pPr/>
              <a:t>45</a:t>
            </a:fld>
            <a:endParaRPr lang="en-US" dirty="0" smtClean="0">
              <a:latin typeface="Times New Roman"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1F5B7E53-3068-42C0-892F-063D3D6107B5}" type="slidenum">
              <a:rPr lang="en-US" smtClean="0">
                <a:latin typeface="Times New Roman" charset="0"/>
              </a:rPr>
              <a:pPr/>
              <a:t>46</a:t>
            </a:fld>
            <a:endParaRPr lang="en-US" dirty="0" smtClean="0">
              <a:latin typeface="Times New Roman"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6883ACF-ACE1-4232-9DCA-ACBB9C8CE520}" type="slidenum">
              <a:rPr lang="en-US" smtClean="0">
                <a:latin typeface="Times New Roman" charset="0"/>
              </a:rPr>
              <a:pPr/>
              <a:t>47</a:t>
            </a:fld>
            <a:endParaRPr lang="en-US" dirty="0" smtClean="0">
              <a:latin typeface="Times New Roman"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3E16B1E-01C6-49AD-BEA5-7E8DBB4CF0B6}" type="slidenum">
              <a:rPr lang="en-US" smtClean="0">
                <a:latin typeface="Times New Roman" charset="0"/>
              </a:rPr>
              <a:pPr/>
              <a:t>48</a:t>
            </a:fld>
            <a:endParaRPr lang="en-US" dirty="0" smtClean="0">
              <a:latin typeface="Times New Roman"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9DB4394A-1876-47AF-A16A-DBD3C5E75826}" type="slidenum">
              <a:rPr lang="en-US" smtClean="0">
                <a:latin typeface="Times New Roman" charset="0"/>
              </a:rPr>
              <a:pPr/>
              <a:t>49</a:t>
            </a:fld>
            <a:endParaRPr lang="en-US" dirty="0" smtClean="0">
              <a:latin typeface="Times New Roman"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C4B93A8-6530-439F-BE26-1A37CB4CF4E6}" type="slidenum">
              <a:rPr lang="en-US" smtClean="0">
                <a:latin typeface="Times New Roman" charset="0"/>
              </a:rPr>
              <a:pPr/>
              <a:t>50</a:t>
            </a:fld>
            <a:endParaRPr lang="en-US" dirty="0" smtClean="0">
              <a:latin typeface="Times New Roman"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9E140C3-3DF7-4B98-A6FD-A7B47350F79E}" type="slidenum">
              <a:rPr lang="en-US" smtClean="0">
                <a:latin typeface="Times New Roman" charset="0"/>
              </a:rPr>
              <a:pPr/>
              <a:t>15</a:t>
            </a:fld>
            <a:endParaRPr lang="en-US" dirty="0" smtClean="0">
              <a:latin typeface="Times New Roman"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85728CAB-4523-444F-AA33-E400F4C61895}" type="slidenum">
              <a:rPr lang="en-US" smtClean="0">
                <a:latin typeface="Times New Roman" charset="0"/>
              </a:rPr>
              <a:pPr/>
              <a:t>51</a:t>
            </a:fld>
            <a:endParaRPr lang="en-US" dirty="0" smtClean="0">
              <a:latin typeface="Times New Roman"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7352CDC4-A1E6-45C6-AD6D-812339F1BB05}" type="slidenum">
              <a:rPr lang="en-US" smtClean="0">
                <a:latin typeface="Times New Roman" charset="0"/>
              </a:rPr>
              <a:pPr/>
              <a:t>52</a:t>
            </a:fld>
            <a:endParaRPr lang="en-US" dirty="0" smtClean="0">
              <a:latin typeface="Times New Roma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371A1F8-F59E-4BE5-AC89-265F03D11C7E}" type="slidenum">
              <a:rPr lang="en-US" smtClean="0">
                <a:latin typeface="Times New Roman" charset="0"/>
              </a:rPr>
              <a:pPr/>
              <a:t>53</a:t>
            </a:fld>
            <a:endParaRPr lang="en-US" dirty="0" smtClean="0">
              <a:latin typeface="Times New Roman"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88FBEA0-FB10-4AE1-A0A1-55A2D2A71123}" type="slidenum">
              <a:rPr lang="en-US" smtClean="0">
                <a:latin typeface="Times New Roman" charset="0"/>
              </a:rPr>
              <a:pPr/>
              <a:t>54</a:t>
            </a:fld>
            <a:endParaRPr lang="en-US" dirty="0" smtClean="0">
              <a:latin typeface="Times New Roman"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7B3B7EC2-3D58-4432-9AE8-3A1D678D37B3}" type="slidenum">
              <a:rPr lang="en-US" smtClean="0">
                <a:latin typeface="Times New Roman" charset="0"/>
              </a:rPr>
              <a:pPr/>
              <a:t>55</a:t>
            </a:fld>
            <a:endParaRPr lang="en-US" dirty="0" smtClean="0">
              <a:latin typeface="Times New Roman"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C82EB1DD-D618-4674-B688-B94ED4BF3B7B}" type="slidenum">
              <a:rPr lang="en-US" smtClean="0">
                <a:latin typeface="Times New Roman" charset="0"/>
              </a:rPr>
              <a:pPr/>
              <a:t>56</a:t>
            </a:fld>
            <a:endParaRPr lang="en-US" dirty="0" smtClean="0">
              <a:latin typeface="Times New Roman"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9B16B440-74E1-4D10-8B1A-6DBE5B4DFF4B}" type="slidenum">
              <a:rPr lang="en-US" smtClean="0">
                <a:latin typeface="Times New Roman" charset="0"/>
              </a:rPr>
              <a:pPr/>
              <a:t>57</a:t>
            </a:fld>
            <a:endParaRPr lang="en-US" dirty="0" smtClean="0">
              <a:latin typeface="Times New Roman"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AAC7BAA-F508-4EA9-B444-39583B049978}" type="slidenum">
              <a:rPr lang="en-US" smtClean="0">
                <a:latin typeface="Times New Roman" charset="0"/>
              </a:rPr>
              <a:pPr/>
              <a:t>58</a:t>
            </a:fld>
            <a:endParaRPr lang="en-US" dirty="0" smtClean="0">
              <a:latin typeface="Times New Roman"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EF0EC7F-03D3-46F2-99C9-D584D0FECD60}" type="slidenum">
              <a:rPr lang="en-US" smtClean="0">
                <a:latin typeface="Times New Roman" charset="0"/>
              </a:rPr>
              <a:pPr/>
              <a:t>59</a:t>
            </a:fld>
            <a:endParaRPr lang="en-US" dirty="0" smtClean="0">
              <a:latin typeface="Times New Roman"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3A5972A0-CE53-4BCC-92B7-9F70158332E2}" type="slidenum">
              <a:rPr lang="en-US" smtClean="0">
                <a:latin typeface="Times New Roman" charset="0"/>
              </a:rPr>
              <a:pPr/>
              <a:t>60</a:t>
            </a:fld>
            <a:endParaRPr lang="en-US" dirty="0" smtClean="0">
              <a:latin typeface="Times New Roman"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2470244-1A50-48B8-8BF5-3FD37E5A2B27}" type="slidenum">
              <a:rPr lang="en-US" smtClean="0">
                <a:latin typeface="Times New Roman" charset="0"/>
              </a:rPr>
              <a:pPr/>
              <a:t>16</a:t>
            </a:fld>
            <a:endParaRPr lang="en-US" dirty="0" smtClean="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17B730C-4783-47BC-99E5-A6C9899DFACB}" type="slidenum">
              <a:rPr lang="en-US" smtClean="0">
                <a:latin typeface="Times New Roman" charset="0"/>
              </a:rPr>
              <a:pPr/>
              <a:t>61</a:t>
            </a:fld>
            <a:endParaRPr lang="en-US" dirty="0" smtClean="0">
              <a:latin typeface="Times New Roman"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69F7F9BA-0B08-4623-B521-5D60204B17C7}" type="slidenum">
              <a:rPr lang="en-US" smtClean="0">
                <a:latin typeface="Times New Roman" charset="0"/>
              </a:rPr>
              <a:pPr/>
              <a:t>62</a:t>
            </a:fld>
            <a:endParaRPr lang="en-US" dirty="0" smtClean="0">
              <a:latin typeface="Times New Roman"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728FB9E3-4401-4031-89EE-37143F474DD8}" type="slidenum">
              <a:rPr lang="en-US" smtClean="0">
                <a:latin typeface="Times New Roman" charset="0"/>
              </a:rPr>
              <a:pPr/>
              <a:t>63</a:t>
            </a:fld>
            <a:endParaRPr lang="en-US" dirty="0" smtClean="0">
              <a:latin typeface="Times New Roman"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3E8E1ABC-CDFB-474F-AFA6-9F467EF21444}" type="slidenum">
              <a:rPr lang="en-US" smtClean="0">
                <a:latin typeface="Times New Roman" charset="0"/>
              </a:rPr>
              <a:pPr/>
              <a:t>64</a:t>
            </a:fld>
            <a:endParaRPr lang="en-US" dirty="0" smtClean="0">
              <a:latin typeface="Times New Roman"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CEB3C1C0-C9DD-4406-B5CB-7426F06D1E35}" type="slidenum">
              <a:rPr lang="en-US" smtClean="0">
                <a:latin typeface="Times New Roman" charset="0"/>
              </a:rPr>
              <a:pPr/>
              <a:t>65</a:t>
            </a:fld>
            <a:endParaRPr lang="en-US" dirty="0" smtClean="0">
              <a:latin typeface="Times New Roman"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0B23EE13-F22D-4173-9B66-D29B1490EBB4}" type="slidenum">
              <a:rPr lang="en-US" smtClean="0">
                <a:latin typeface="Times New Roman" charset="0"/>
              </a:rPr>
              <a:pPr/>
              <a:t>66</a:t>
            </a:fld>
            <a:endParaRPr lang="en-US" dirty="0" smtClean="0">
              <a:latin typeface="Times New Roman"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84822F80-5C2F-4601-BAC1-A4F476C017DF}" type="slidenum">
              <a:rPr lang="en-US" smtClean="0">
                <a:latin typeface="Times New Roman" charset="0"/>
              </a:rPr>
              <a:pPr/>
              <a:t>67</a:t>
            </a:fld>
            <a:endParaRPr lang="en-US" dirty="0" smtClean="0">
              <a:latin typeface="Times New Roman"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E5D84E8D-8704-466D-90D1-AE3FC9C68D52}" type="slidenum">
              <a:rPr lang="en-US" smtClean="0">
                <a:latin typeface="Times New Roman" charset="0"/>
              </a:rPr>
              <a:pPr/>
              <a:t>68</a:t>
            </a:fld>
            <a:endParaRPr lang="en-US" dirty="0" smtClean="0">
              <a:latin typeface="Times New Roman"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F79883EE-49A7-44C0-976F-94D2072EC1BE}" type="slidenum">
              <a:rPr lang="en-US" smtClean="0">
                <a:latin typeface="Times New Roman" charset="0"/>
              </a:rPr>
              <a:pPr/>
              <a:t>69</a:t>
            </a:fld>
            <a:endParaRPr lang="en-US" dirty="0" smtClean="0">
              <a:latin typeface="Times New Roman"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349AFD9D-3BD8-46E3-A969-116BC8FCAF89}" type="slidenum">
              <a:rPr lang="en-US" smtClean="0">
                <a:latin typeface="Times New Roman" charset="0"/>
              </a:rPr>
              <a:pPr/>
              <a:t>70</a:t>
            </a:fld>
            <a:endParaRPr lang="en-US" dirty="0" smtClean="0">
              <a:latin typeface="Times New Roman"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18C5734-040D-447F-9629-D4DC86B26CDF}" type="slidenum">
              <a:rPr lang="en-US" smtClean="0">
                <a:latin typeface="Times New Roman" charset="0"/>
              </a:rPr>
              <a:pPr/>
              <a:t>17</a:t>
            </a:fld>
            <a:endParaRPr lang="en-US" dirty="0" smtClean="0">
              <a:latin typeface="Times New Roman"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6CF3AD4-EB69-4B24-ACD7-5110516B2D5A}" type="slidenum">
              <a:rPr lang="en-US" smtClean="0">
                <a:latin typeface="Times New Roman" charset="0"/>
              </a:rPr>
              <a:pPr/>
              <a:t>71</a:t>
            </a:fld>
            <a:endParaRPr lang="en-US" dirty="0" smtClean="0">
              <a:latin typeface="Times New Roman"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98708196-88A2-42BD-948F-986ED9321CBB}" type="slidenum">
              <a:rPr lang="en-US" smtClean="0">
                <a:latin typeface="Times New Roman" charset="0"/>
              </a:rPr>
              <a:pPr/>
              <a:t>72</a:t>
            </a:fld>
            <a:endParaRPr lang="en-US" dirty="0" smtClean="0">
              <a:latin typeface="Times New Roman"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F4B8CEBC-5B59-4708-8157-BB5B74EE6CC0}" type="slidenum">
              <a:rPr lang="en-US" smtClean="0">
                <a:latin typeface="Times New Roman" charset="0"/>
              </a:rPr>
              <a:pPr/>
              <a:t>73</a:t>
            </a:fld>
            <a:endParaRPr lang="en-US" dirty="0" smtClean="0">
              <a:latin typeface="Times New Roman"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A217C2A3-DACC-4F37-B7A7-C06205022B25}" type="slidenum">
              <a:rPr lang="en-US" smtClean="0">
                <a:latin typeface="Times New Roman" charset="0"/>
              </a:rPr>
              <a:pPr/>
              <a:t>74</a:t>
            </a:fld>
            <a:endParaRPr lang="en-US" dirty="0" smtClean="0">
              <a:latin typeface="Times New Roman"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BAA194B-C1A1-4445-B71E-488C07390FEF}" type="slidenum">
              <a:rPr lang="en-US" smtClean="0">
                <a:latin typeface="Times New Roman" charset="0"/>
              </a:rPr>
              <a:pPr/>
              <a:t>75</a:t>
            </a:fld>
            <a:endParaRPr lang="en-US" dirty="0" smtClean="0">
              <a:latin typeface="Times New Roman"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B55AD538-0B69-4D89-9073-F5EEB581DEDF}" type="slidenum">
              <a:rPr lang="en-US" smtClean="0">
                <a:latin typeface="Times New Roman" charset="0"/>
              </a:rPr>
              <a:pPr/>
              <a:t>76</a:t>
            </a:fld>
            <a:endParaRPr lang="en-US" dirty="0" smtClean="0">
              <a:latin typeface="Times New Roman"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4E9085AF-591C-429D-A428-734075E241C9}" type="slidenum">
              <a:rPr lang="en-US" smtClean="0">
                <a:latin typeface="Times New Roman" charset="0"/>
              </a:rPr>
              <a:pPr/>
              <a:t>77</a:t>
            </a:fld>
            <a:endParaRPr lang="en-US" dirty="0" smtClean="0">
              <a:latin typeface="Times New Roman"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1B957A79-1993-4227-8A55-3768A41ECEFF}" type="slidenum">
              <a:rPr lang="en-US" smtClean="0">
                <a:latin typeface="Times New Roman" charset="0"/>
              </a:rPr>
              <a:pPr/>
              <a:t>78</a:t>
            </a:fld>
            <a:endParaRPr lang="en-US" dirty="0" smtClean="0">
              <a:latin typeface="Times New Roman"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E319A1A3-E0E5-489F-93B4-AD2E0FABD642}" type="slidenum">
              <a:rPr lang="en-US" smtClean="0">
                <a:latin typeface="Times New Roman" charset="0"/>
              </a:rPr>
              <a:pPr/>
              <a:t>79</a:t>
            </a:fld>
            <a:endParaRPr lang="en-US" dirty="0" smtClean="0">
              <a:latin typeface="Times New Roman"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63C02C04-3C30-473E-8E01-A10C9BBDA527}" type="slidenum">
              <a:rPr lang="en-US" smtClean="0">
                <a:latin typeface="Times New Roman" charset="0"/>
              </a:rPr>
              <a:pPr/>
              <a:t>80</a:t>
            </a:fld>
            <a:endParaRPr lang="en-US" dirty="0" smtClean="0">
              <a:latin typeface="Times New Roman"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201D78A-469F-4268-96B7-CBF0006E5BD8}" type="slidenum">
              <a:rPr lang="en-US" smtClean="0">
                <a:latin typeface="Times New Roman" charset="0"/>
              </a:rPr>
              <a:pPr/>
              <a:t>18</a:t>
            </a:fld>
            <a:endParaRPr lang="en-US" dirty="0" smtClean="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18277809-7948-4ED9-87B8-280584702973}" type="slidenum">
              <a:rPr lang="en-US" smtClean="0">
                <a:latin typeface="Times New Roman" charset="0"/>
              </a:rPr>
              <a:pPr/>
              <a:t>81</a:t>
            </a:fld>
            <a:endParaRPr lang="en-US" dirty="0" smtClean="0">
              <a:latin typeface="Times New Roman"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E3E11091-3CF8-487A-A212-35FA27978B4D}" type="slidenum">
              <a:rPr lang="en-US" smtClean="0">
                <a:latin typeface="Times New Roman" charset="0"/>
              </a:rPr>
              <a:pPr/>
              <a:t>82</a:t>
            </a:fld>
            <a:endParaRPr lang="en-US" dirty="0" smtClean="0">
              <a:latin typeface="Times New Roman"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4238E8C-3A99-4635-AF30-0087DE171A87}" type="slidenum">
              <a:rPr lang="en-US" smtClean="0">
                <a:latin typeface="Times New Roman" charset="0"/>
              </a:rPr>
              <a:pPr/>
              <a:t>83</a:t>
            </a:fld>
            <a:endParaRPr lang="en-US" dirty="0" smtClean="0">
              <a:latin typeface="Times New Roman"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CB142B90-5891-4D3A-B228-F7896D2E4635}" type="slidenum">
              <a:rPr lang="en-US" smtClean="0">
                <a:latin typeface="Times New Roman" charset="0"/>
              </a:rPr>
              <a:pPr/>
              <a:t>84</a:t>
            </a:fld>
            <a:endParaRPr lang="en-US" dirty="0" smtClean="0">
              <a:latin typeface="Times New Roman"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B20F00A3-1E02-4015-A701-87528F537492}" type="slidenum">
              <a:rPr lang="en-US" smtClean="0">
                <a:latin typeface="Times New Roman" charset="0"/>
              </a:rPr>
              <a:pPr/>
              <a:t>85</a:t>
            </a:fld>
            <a:endParaRPr lang="en-US" dirty="0" smtClean="0">
              <a:latin typeface="Times New Roman"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F18BECD4-AEDC-4B81-B13B-D0B77C75FEC1}" type="slidenum">
              <a:rPr lang="en-US" smtClean="0">
                <a:latin typeface="Times New Roman" charset="0"/>
              </a:rPr>
              <a:pPr/>
              <a:t>86</a:t>
            </a:fld>
            <a:endParaRPr lang="en-US" dirty="0" smtClean="0">
              <a:latin typeface="Times New Roman"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0F2267E-42C3-49C9-8F03-7DCD1ABAF941}" type="slidenum">
              <a:rPr lang="en-US" smtClean="0">
                <a:latin typeface="Times New Roman" charset="0"/>
              </a:rPr>
              <a:pPr/>
              <a:t>87</a:t>
            </a:fld>
            <a:endParaRPr lang="en-US" dirty="0" smtClean="0">
              <a:latin typeface="Times New Roman"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7AE3EEAE-9122-4E48-A22E-6A0C027F0444}" type="slidenum">
              <a:rPr lang="en-US" smtClean="0">
                <a:latin typeface="Times New Roman" charset="0"/>
              </a:rPr>
              <a:pPr/>
              <a:t>88</a:t>
            </a:fld>
            <a:endParaRPr lang="en-US" dirty="0" smtClean="0">
              <a:latin typeface="Times New Roman"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7A56F221-4515-4E17-BD53-5ADEF13094AF}" type="slidenum">
              <a:rPr lang="en-US" smtClean="0">
                <a:latin typeface="Times New Roman" charset="0"/>
              </a:rPr>
              <a:pPr/>
              <a:t>89</a:t>
            </a:fld>
            <a:endParaRPr lang="en-US" dirty="0" smtClean="0">
              <a:latin typeface="Times New Roman"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A44E3527-9525-4B5B-9BB8-10F7C2A711F2}" type="slidenum">
              <a:rPr lang="en-US" smtClean="0">
                <a:latin typeface="Times New Roman" charset="0"/>
              </a:rPr>
              <a:pPr/>
              <a:t>90</a:t>
            </a:fld>
            <a:endParaRPr lang="en-US" dirty="0" smtClean="0">
              <a:latin typeface="Times New Roman"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25C1F72-AA5B-4A97-8F9B-D3609DE053F9}" type="slidenum">
              <a:rPr lang="en-US" smtClean="0">
                <a:latin typeface="Times New Roman" charset="0"/>
              </a:rPr>
              <a:pPr/>
              <a:t>19</a:t>
            </a:fld>
            <a:endParaRPr lang="en-US" dirty="0" smtClean="0">
              <a:latin typeface="Times New Roman"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FF80BFE4-76CC-4770-9EA3-336F4EBCD920}" type="slidenum">
              <a:rPr lang="en-US" smtClean="0">
                <a:latin typeface="Times New Roman" charset="0"/>
              </a:rPr>
              <a:pPr/>
              <a:t>91</a:t>
            </a:fld>
            <a:endParaRPr lang="en-US" dirty="0" smtClean="0">
              <a:latin typeface="Times New Roman"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5DA6B690-930A-41FE-838B-DB6EE0F20C31}" type="slidenum">
              <a:rPr lang="en-US" smtClean="0">
                <a:latin typeface="Times New Roman" charset="0"/>
              </a:rPr>
              <a:pPr/>
              <a:t>92</a:t>
            </a:fld>
            <a:endParaRPr lang="en-US" dirty="0" smtClean="0">
              <a:latin typeface="Times New Roman"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45D95E4-B8B2-486F-BC32-1240BCB600D1}" type="slidenum">
              <a:rPr lang="en-US" smtClean="0">
                <a:latin typeface="Times New Roman" charset="0"/>
              </a:rPr>
              <a:pPr/>
              <a:t>93</a:t>
            </a:fld>
            <a:endParaRPr lang="en-US" dirty="0" smtClean="0">
              <a:latin typeface="Times New Roman"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3E69338A-B9AE-46F9-8833-2018B07AC4FA}" type="slidenum">
              <a:rPr lang="en-US" smtClean="0">
                <a:latin typeface="Times New Roman" charset="0"/>
              </a:rPr>
              <a:pPr/>
              <a:t>94</a:t>
            </a:fld>
            <a:endParaRPr lang="en-US" dirty="0" smtClean="0">
              <a:latin typeface="Times New Roman"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0EE7653-EFD7-4FC9-BE8D-CD3DA20FE082}" type="slidenum">
              <a:rPr lang="en-US" smtClean="0">
                <a:latin typeface="Times New Roman" charset="0"/>
              </a:rPr>
              <a:pPr/>
              <a:t>95</a:t>
            </a:fld>
            <a:endParaRPr lang="en-US" dirty="0" smtClean="0">
              <a:latin typeface="Times New Roman"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E8D8BA67-170A-44F3-987B-05608024B206}" type="slidenum">
              <a:rPr lang="en-US" smtClean="0">
                <a:latin typeface="Times New Roman" charset="0"/>
              </a:rPr>
              <a:pPr/>
              <a:t>96</a:t>
            </a:fld>
            <a:endParaRPr lang="en-US" dirty="0" smtClean="0">
              <a:latin typeface="Times New Roman"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E69335F0-CD2C-413C-BF73-927F909F5FBF}" type="slidenum">
              <a:rPr lang="en-US" smtClean="0">
                <a:latin typeface="Times New Roman" charset="0"/>
              </a:rPr>
              <a:pPr/>
              <a:t>97</a:t>
            </a:fld>
            <a:endParaRPr lang="en-US" dirty="0" smtClean="0">
              <a:latin typeface="Times New Roman"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7C78BC10-4064-49A3-8421-80CC732F302F}" type="slidenum">
              <a:rPr lang="en-US" smtClean="0">
                <a:latin typeface="Times New Roman" charset="0"/>
              </a:rPr>
              <a:pPr/>
              <a:t>98</a:t>
            </a:fld>
            <a:endParaRPr lang="en-US" dirty="0" smtClean="0">
              <a:latin typeface="Times New Roman"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97A39215-526A-4A90-99C9-E748F2BA7D80}" type="slidenum">
              <a:rPr lang="en-US" smtClean="0">
                <a:latin typeface="Times New Roman" charset="0"/>
              </a:rPr>
              <a:pPr/>
              <a:t>99</a:t>
            </a:fld>
            <a:endParaRPr lang="en-US" dirty="0" smtClean="0">
              <a:latin typeface="Times New Roman"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594AB2A5-9818-411E-9A06-35587FFFE592}" type="slidenum">
              <a:rPr lang="en-US" smtClean="0">
                <a:latin typeface="Times New Roman" charset="0"/>
              </a:rPr>
              <a:pPr/>
              <a:t>100</a:t>
            </a:fld>
            <a:endParaRPr lang="en-US" dirty="0" smtClean="0">
              <a:latin typeface="Times New Roman"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27CF477-9F35-4EA4-B8F6-1D793B0CA515}" type="slidenum">
              <a:rPr lang="en-US" smtClean="0">
                <a:latin typeface="Times New Roman" charset="0"/>
              </a:rPr>
              <a:pPr/>
              <a:t>20</a:t>
            </a:fld>
            <a:endParaRPr lang="en-US" dirty="0" smtClean="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0CEB7AE8-C68E-4D1A-8BE8-016EDC91745A}" type="slidenum">
              <a:rPr lang="en-US" smtClean="0">
                <a:latin typeface="Times New Roman" charset="0"/>
              </a:rPr>
              <a:pPr/>
              <a:t>101</a:t>
            </a:fld>
            <a:endParaRPr lang="en-US" dirty="0" smtClean="0">
              <a:latin typeface="Times New Roman"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800B4EBB-3723-4066-B33C-9139C5DD9430}" type="slidenum">
              <a:rPr lang="en-US" smtClean="0">
                <a:latin typeface="Times New Roman" charset="0"/>
              </a:rPr>
              <a:pPr/>
              <a:t>102</a:t>
            </a:fld>
            <a:endParaRPr lang="en-US" dirty="0" smtClean="0">
              <a:latin typeface="Times New Roman"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A8B26A4D-2182-4550-BDC0-37B590305153}" type="slidenum">
              <a:rPr lang="en-US" smtClean="0">
                <a:latin typeface="Times New Roman" charset="0"/>
              </a:rPr>
              <a:pPr/>
              <a:t>103</a:t>
            </a:fld>
            <a:endParaRPr lang="en-US" dirty="0" smtClean="0">
              <a:latin typeface="Times New Roman"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3E17B2AA-7BE1-4944-B28F-9B7037FFB059}" type="slidenum">
              <a:rPr lang="en-US" smtClean="0">
                <a:latin typeface="Times New Roman" charset="0"/>
              </a:rPr>
              <a:pPr/>
              <a:t>104</a:t>
            </a:fld>
            <a:endParaRPr lang="en-US" dirty="0" smtClean="0">
              <a:latin typeface="Times New Roman"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4D44BDE9-7128-4299-AEB9-52C0EE472ECD}" type="slidenum">
              <a:rPr lang="en-US" smtClean="0">
                <a:latin typeface="Times New Roman" charset="0"/>
              </a:rPr>
              <a:pPr/>
              <a:t>105</a:t>
            </a:fld>
            <a:endParaRPr lang="en-US" dirty="0" smtClean="0">
              <a:latin typeface="Times New Roman"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2249D23E-4DCF-4510-A27E-36B1A443FB87}" type="slidenum">
              <a:rPr lang="en-US" smtClean="0">
                <a:latin typeface="Times New Roman" charset="0"/>
              </a:rPr>
              <a:pPr/>
              <a:t>106</a:t>
            </a:fld>
            <a:endParaRPr lang="en-US" dirty="0" smtClean="0">
              <a:latin typeface="Times New Roman"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A38AD65E-E593-4A94-918D-0B6E23BBA39A}" type="slidenum">
              <a:rPr lang="en-US" smtClean="0">
                <a:latin typeface="Times New Roman" charset="0"/>
              </a:rPr>
              <a:pPr/>
              <a:t>107</a:t>
            </a:fld>
            <a:endParaRPr lang="en-US" dirty="0" smtClean="0">
              <a:latin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F7B41A69-DEC6-4E4B-B205-77E51D923817}" type="slidenum">
              <a:rPr lang="en-US" smtClean="0">
                <a:latin typeface="Times New Roman" charset="0"/>
              </a:rPr>
              <a:pPr/>
              <a:t>108</a:t>
            </a:fld>
            <a:endParaRPr lang="en-US" dirty="0" smtClean="0">
              <a:latin typeface="Times New Roman"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21B7B586-FE3E-4BA9-9CB9-B1F20D03F6A4}" type="slidenum">
              <a:rPr lang="en-US" smtClean="0">
                <a:latin typeface="Times New Roman" charset="0"/>
              </a:rPr>
              <a:pPr/>
              <a:t>109</a:t>
            </a:fld>
            <a:endParaRPr lang="en-US" dirty="0" smtClean="0">
              <a:latin typeface="Times New Roman"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D33B3AD8-AC74-46DF-8769-226B551ED399}" type="slidenum">
              <a:rPr lang="en-US" smtClean="0">
                <a:latin typeface="Times New Roman" charset="0"/>
              </a:rPr>
              <a:pPr/>
              <a:t>110</a:t>
            </a:fld>
            <a:endParaRPr lang="en-US" dirty="0" smtClean="0">
              <a:latin typeface="Times New Roman"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219200" y="2667000"/>
            <a:ext cx="6705600" cy="3505200"/>
          </a:xfrm>
          <a:prstGeom prst="rect">
            <a:avLst/>
          </a:prstGeom>
          <a:noFill/>
          <a:ln w="19050">
            <a:solidFill>
              <a:srgbClr val="1974CF"/>
            </a:solidFill>
            <a:miter lim="800000"/>
            <a:headEnd/>
            <a:tailEnd/>
          </a:ln>
          <a:effectLst/>
        </p:spPr>
        <p:txBody>
          <a:bodyPr wrap="none" anchor="ctr"/>
          <a:lstStyle/>
          <a:p>
            <a:pPr>
              <a:defRPr/>
            </a:pPr>
            <a:endParaRPr lang="en-US" dirty="0"/>
          </a:p>
        </p:txBody>
      </p:sp>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pic>
        <p:nvPicPr>
          <p:cNvPr id="7"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7" name="Rectangle 3"/>
          <p:cNvSpPr>
            <a:spLocks noGrp="1" noChangeArrowheads="1"/>
          </p:cNvSpPr>
          <p:nvPr>
            <p:ph type="title"/>
          </p:nvPr>
        </p:nvSpPr>
        <p:spPr bwMode="auto">
          <a:xfrm>
            <a:off x="300038" y="544513"/>
            <a:ext cx="8524875" cy="388937"/>
          </a:xfrm>
          <a:prstGeom prst="rect">
            <a:avLst/>
          </a:prstGeom>
          <a:noFill/>
          <a:ln w="9525">
            <a:noFill/>
            <a:miter lim="800000"/>
            <a:headEnd/>
            <a:tailEnd/>
          </a:ln>
          <a:effectLst>
            <a:outerShdw dist="17961" dir="2700000" algn="ctr" rotWithShape="0">
              <a:schemeClr val="bg2"/>
            </a:outerShdw>
          </a:effec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1027" name="Rectangle 4"/>
          <p:cNvSpPr>
            <a:spLocks noGrp="1" noChangeArrowheads="1"/>
          </p:cNvSpPr>
          <p:nvPr>
            <p:ph type="body" idx="1"/>
          </p:nvPr>
        </p:nvSpPr>
        <p:spPr bwMode="auto">
          <a:xfrm>
            <a:off x="211138" y="1508125"/>
            <a:ext cx="8613775" cy="36861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32" name="Text Box 8"/>
          <p:cNvSpPr txBox="1">
            <a:spLocks noChangeArrowheads="1"/>
          </p:cNvSpPr>
          <p:nvPr userDrawn="1"/>
        </p:nvSpPr>
        <p:spPr bwMode="auto">
          <a:xfrm>
            <a:off x="6003925" y="6089650"/>
            <a:ext cx="2820988" cy="457200"/>
          </a:xfrm>
          <a:prstGeom prst="rect">
            <a:avLst/>
          </a:prstGeom>
          <a:noFill/>
          <a:ln w="9525">
            <a:noFill/>
            <a:miter lim="800000"/>
            <a:headEnd/>
            <a:tailEnd/>
          </a:ln>
          <a:effectLst/>
        </p:spPr>
        <p:txBody>
          <a:bodyPr>
            <a:spAutoFit/>
          </a:bodyPr>
          <a:lstStyle/>
          <a:p>
            <a:pPr algn="l">
              <a:defRPr/>
            </a:pPr>
            <a:endParaRPr lang="en-US" b="0" dirty="0"/>
          </a:p>
        </p:txBody>
      </p:sp>
      <p:sp>
        <p:nvSpPr>
          <p:cNvPr id="180235" name="Text Box 11"/>
          <p:cNvSpPr txBox="1">
            <a:spLocks noChangeArrowheads="1"/>
          </p:cNvSpPr>
          <p:nvPr userDrawn="1"/>
        </p:nvSpPr>
        <p:spPr bwMode="auto">
          <a:xfrm>
            <a:off x="303213" y="6581775"/>
            <a:ext cx="8840787" cy="269875"/>
          </a:xfrm>
          <a:prstGeom prst="rect">
            <a:avLst/>
          </a:prstGeom>
          <a:noFill/>
          <a:ln w="9525">
            <a:noFill/>
            <a:miter lim="800000"/>
            <a:headEnd/>
            <a:tailEnd/>
          </a:ln>
          <a:effectLst/>
        </p:spPr>
        <p:txBody>
          <a:bodyPr/>
          <a:lstStyle/>
          <a:p>
            <a:pPr algn="r">
              <a:spcBef>
                <a:spcPct val="50000"/>
              </a:spcBef>
              <a:tabLst>
                <a:tab pos="7485063" algn="l"/>
              </a:tabLst>
              <a:defRPr/>
            </a:pPr>
            <a:endParaRPr lang="en-US" sz="1000" b="0" dirty="0"/>
          </a:p>
        </p:txBody>
      </p:sp>
      <p:sp>
        <p:nvSpPr>
          <p:cNvPr id="8" name="Text Box 11"/>
          <p:cNvSpPr txBox="1">
            <a:spLocks noChangeArrowheads="1"/>
          </p:cNvSpPr>
          <p:nvPr userDrawn="1"/>
        </p:nvSpPr>
        <p:spPr bwMode="auto">
          <a:xfrm>
            <a:off x="303213" y="6581775"/>
            <a:ext cx="8840787" cy="269875"/>
          </a:xfrm>
          <a:prstGeom prst="rect">
            <a:avLst/>
          </a:prstGeom>
          <a:noFill/>
          <a:ln w="9525">
            <a:noFill/>
            <a:miter lim="800000"/>
            <a:headEnd/>
            <a:tailEnd/>
          </a:ln>
          <a:effectLst/>
        </p:spPr>
        <p:txBody>
          <a:bodyPr/>
          <a:lstStyle/>
          <a:p>
            <a:pPr algn="r">
              <a:spcBef>
                <a:spcPct val="50000"/>
              </a:spcBef>
              <a:tabLst>
                <a:tab pos="7485063" algn="l"/>
              </a:tabLst>
              <a:defRPr/>
            </a:pPr>
            <a:endParaRPr lang="en-US" sz="1000" b="0" dirty="0"/>
          </a:p>
        </p:txBody>
      </p:sp>
      <p:sp>
        <p:nvSpPr>
          <p:cNvPr id="9" name="Text Box 11"/>
          <p:cNvSpPr txBox="1">
            <a:spLocks noChangeArrowheads="1"/>
          </p:cNvSpPr>
          <p:nvPr userDrawn="1"/>
        </p:nvSpPr>
        <p:spPr bwMode="auto">
          <a:xfrm>
            <a:off x="303213" y="6581775"/>
            <a:ext cx="8840787"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r" eaLnBrk="1" hangingPunct="1">
              <a:spcBef>
                <a:spcPct val="50000"/>
              </a:spcBef>
              <a:defRPr/>
            </a:pPr>
            <a:endParaRPr lang="en-US" sz="1000" dirty="0">
              <a:latin typeface="Arial" charset="0"/>
            </a:endParaRPr>
          </a:p>
        </p:txBody>
      </p:sp>
      <p:cxnSp>
        <p:nvCxnSpPr>
          <p:cNvPr id="10" name="Straight Connector 9"/>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1" name="Text Box 13"/>
          <p:cNvSpPr txBox="1">
            <a:spLocks noChangeArrowheads="1"/>
          </p:cNvSpPr>
          <p:nvPr userDrawn="1"/>
        </p:nvSpPr>
        <p:spPr bwMode="auto">
          <a:xfrm>
            <a:off x="0" y="6600825"/>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b="0" dirty="0" smtClean="0">
                <a:latin typeface="Arial" pitchFamily="34" charset="0"/>
                <a:cs typeface="Arial" pitchFamily="34" charset="0"/>
              </a:rPr>
              <a:t>Copyright © 2018 Wolters Kluwer · All Rights Reserved</a:t>
            </a:r>
            <a:endParaRPr lang="en-US" sz="1000" b="0" dirty="0">
              <a:latin typeface="Arial" pitchFamily="34" charset="0"/>
              <a:cs typeface="Arial" pitchFamily="34" charset="0"/>
            </a:endParaRPr>
          </a:p>
        </p:txBody>
      </p:sp>
      <p:pic>
        <p:nvPicPr>
          <p:cNvPr id="12" name="Picture 14" descr="WK_CMYK.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6"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0" fontAlgn="base" hangingPunct="0">
        <a:lnSpc>
          <a:spcPct val="90000"/>
        </a:lnSpc>
        <a:spcBef>
          <a:spcPct val="0"/>
        </a:spcBef>
        <a:spcAft>
          <a:spcPct val="0"/>
        </a:spcAft>
        <a:defRPr sz="2800" b="1">
          <a:solidFill>
            <a:srgbClr val="186EC4"/>
          </a:solidFill>
          <a:latin typeface="+mj-lt"/>
          <a:ea typeface="+mj-ea"/>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defRPr>
      </a:lvl2pPr>
      <a:lvl3pPr algn="l" rtl="0" eaLnBrk="0" fontAlgn="base" hangingPunct="0">
        <a:lnSpc>
          <a:spcPct val="90000"/>
        </a:lnSpc>
        <a:spcBef>
          <a:spcPct val="0"/>
        </a:spcBef>
        <a:spcAft>
          <a:spcPct val="0"/>
        </a:spcAft>
        <a:defRPr sz="2800" b="1">
          <a:solidFill>
            <a:srgbClr val="186EC4"/>
          </a:solidFill>
          <a:latin typeface="Verdana" pitchFamily="34" charset="0"/>
        </a:defRPr>
      </a:lvl3pPr>
      <a:lvl4pPr algn="l" rtl="0" eaLnBrk="0" fontAlgn="base" hangingPunct="0">
        <a:lnSpc>
          <a:spcPct val="90000"/>
        </a:lnSpc>
        <a:spcBef>
          <a:spcPct val="0"/>
        </a:spcBef>
        <a:spcAft>
          <a:spcPct val="0"/>
        </a:spcAft>
        <a:defRPr sz="2800" b="1">
          <a:solidFill>
            <a:srgbClr val="186EC4"/>
          </a:solidFill>
          <a:latin typeface="Verdana" pitchFamily="34" charset="0"/>
        </a:defRPr>
      </a:lvl4pPr>
      <a:lvl5pPr algn="l" rtl="0" eaLnBrk="0" fontAlgn="base" hangingPunct="0">
        <a:lnSpc>
          <a:spcPct val="90000"/>
        </a:lnSpc>
        <a:spcBef>
          <a:spcPct val="0"/>
        </a:spcBef>
        <a:spcAft>
          <a:spcPct val="0"/>
        </a:spcAft>
        <a:defRPr sz="2800" b="1">
          <a:solidFill>
            <a:srgbClr val="186EC4"/>
          </a:solidFill>
          <a:latin typeface="Verdana" pitchFamily="34"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280988" indent="-280988" algn="l" rtl="0" eaLnBrk="0" fontAlgn="base" hangingPunct="0">
        <a:lnSpc>
          <a:spcPct val="90000"/>
        </a:lnSpc>
        <a:spcBef>
          <a:spcPct val="60000"/>
        </a:spcBef>
        <a:spcAft>
          <a:spcPct val="0"/>
        </a:spcAft>
        <a:buClr>
          <a:srgbClr val="CC9900"/>
        </a:buClr>
        <a:buChar char="•"/>
        <a:defRPr sz="2200">
          <a:solidFill>
            <a:schemeClr val="tx1"/>
          </a:solidFill>
          <a:latin typeface="+mn-lt"/>
          <a:ea typeface="+mn-ea"/>
          <a:cs typeface="+mn-cs"/>
        </a:defRPr>
      </a:lvl1pPr>
      <a:lvl2pPr marL="862013" indent="-404813" algn="l" rtl="0" eaLnBrk="0" fontAlgn="base" hangingPunct="0">
        <a:lnSpc>
          <a:spcPct val="90000"/>
        </a:lnSpc>
        <a:spcBef>
          <a:spcPct val="60000"/>
        </a:spcBef>
        <a:spcAft>
          <a:spcPct val="0"/>
        </a:spcAft>
        <a:buClr>
          <a:srgbClr val="CC9900"/>
        </a:buClr>
        <a:buChar char="–"/>
        <a:defRPr sz="2200">
          <a:solidFill>
            <a:schemeClr val="tx1"/>
          </a:solidFill>
          <a:latin typeface="+mn-lt"/>
        </a:defRPr>
      </a:lvl2pPr>
      <a:lvl3pPr marL="1204913" indent="-228600" algn="l" rtl="0" eaLnBrk="0" fontAlgn="base" hangingPunct="0">
        <a:lnSpc>
          <a:spcPct val="90000"/>
        </a:lnSpc>
        <a:spcBef>
          <a:spcPct val="60000"/>
        </a:spcBef>
        <a:spcAft>
          <a:spcPct val="0"/>
        </a:spcAft>
        <a:buClr>
          <a:srgbClr val="CC9900"/>
        </a:buClr>
        <a:buChar char="•"/>
        <a:defRPr sz="2200">
          <a:solidFill>
            <a:schemeClr val="tx1"/>
          </a:solidFill>
          <a:latin typeface="+mn-lt"/>
        </a:defRPr>
      </a:lvl3pPr>
      <a:lvl4pPr marL="1600200" indent="-228600" algn="l" rtl="0" eaLnBrk="0" fontAlgn="base" hangingPunct="0">
        <a:lnSpc>
          <a:spcPct val="90000"/>
        </a:lnSpc>
        <a:spcBef>
          <a:spcPct val="60000"/>
        </a:spcBef>
        <a:spcAft>
          <a:spcPct val="0"/>
        </a:spcAft>
        <a:buClr>
          <a:srgbClr val="CC9900"/>
        </a:buClr>
        <a:buChar char="•"/>
        <a:defRPr sz="2200">
          <a:solidFill>
            <a:schemeClr val="tx1"/>
          </a:solidFill>
          <a:latin typeface="+mn-lt"/>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21118" y="2393056"/>
            <a:ext cx="7099300" cy="3884914"/>
          </a:xfrm>
          <a:prstGeom prst="rect">
            <a:avLst/>
          </a:prstGeom>
          <a:ln w="25400" cap="flat" cmpd="sng" algn="ctr">
            <a:no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lvl1pPr algn="l" rtl="0" eaLnBrk="0" fontAlgn="base" hangingPunct="0">
              <a:lnSpc>
                <a:spcPct val="90000"/>
              </a:lnSpc>
              <a:spcBef>
                <a:spcPct val="0"/>
              </a:spcBef>
              <a:spcAft>
                <a:spcPct val="0"/>
              </a:spcAft>
              <a:defRPr sz="2800" b="1">
                <a:solidFill>
                  <a:schemeClr val="dk1"/>
                </a:solidFill>
                <a:latin typeface="+mn-lt"/>
                <a:ea typeface="+mn-ea"/>
                <a:cs typeface="+mn-cs"/>
              </a:defRPr>
            </a:lvl1pPr>
            <a:lvl2pPr algn="l" rtl="0" eaLnBrk="0" fontAlgn="base" hangingPunct="0">
              <a:lnSpc>
                <a:spcPct val="90000"/>
              </a:lnSpc>
              <a:spcBef>
                <a:spcPct val="0"/>
              </a:spcBef>
              <a:spcAft>
                <a:spcPct val="0"/>
              </a:spcAft>
              <a:defRPr sz="2800" b="1">
                <a:solidFill>
                  <a:schemeClr val="dk1"/>
                </a:solidFill>
                <a:latin typeface="+mn-lt"/>
                <a:ea typeface="+mn-ea"/>
                <a:cs typeface="+mn-cs"/>
              </a:defRPr>
            </a:lvl2pPr>
            <a:lvl3pPr algn="l" rtl="0" eaLnBrk="0" fontAlgn="base" hangingPunct="0">
              <a:lnSpc>
                <a:spcPct val="90000"/>
              </a:lnSpc>
              <a:spcBef>
                <a:spcPct val="0"/>
              </a:spcBef>
              <a:spcAft>
                <a:spcPct val="0"/>
              </a:spcAft>
              <a:defRPr sz="2800" b="1">
                <a:solidFill>
                  <a:schemeClr val="dk1"/>
                </a:solidFill>
                <a:latin typeface="+mn-lt"/>
                <a:ea typeface="+mn-ea"/>
                <a:cs typeface="+mn-cs"/>
              </a:defRPr>
            </a:lvl3pPr>
            <a:lvl4pPr algn="l" rtl="0" eaLnBrk="0" fontAlgn="base" hangingPunct="0">
              <a:lnSpc>
                <a:spcPct val="90000"/>
              </a:lnSpc>
              <a:spcBef>
                <a:spcPct val="0"/>
              </a:spcBef>
              <a:spcAft>
                <a:spcPct val="0"/>
              </a:spcAft>
              <a:defRPr sz="2800" b="1">
                <a:solidFill>
                  <a:schemeClr val="dk1"/>
                </a:solidFill>
                <a:latin typeface="+mn-lt"/>
                <a:ea typeface="+mn-ea"/>
                <a:cs typeface="+mn-cs"/>
              </a:defRPr>
            </a:lvl4pPr>
            <a:lvl5pPr algn="l" rtl="0" eaLnBrk="0" fontAlgn="base" hangingPunct="0">
              <a:lnSpc>
                <a:spcPct val="90000"/>
              </a:lnSpc>
              <a:spcBef>
                <a:spcPct val="0"/>
              </a:spcBef>
              <a:spcAft>
                <a:spcPct val="0"/>
              </a:spcAft>
              <a:defRPr sz="2800" b="1">
                <a:solidFill>
                  <a:schemeClr val="dk1"/>
                </a:solidFill>
                <a:latin typeface="+mn-lt"/>
                <a:ea typeface="+mn-ea"/>
                <a:cs typeface="+mn-cs"/>
              </a:defRPr>
            </a:lvl5pPr>
            <a:lvl6pPr marL="457200" algn="l" rtl="0" fontAlgn="base">
              <a:lnSpc>
                <a:spcPct val="90000"/>
              </a:lnSpc>
              <a:spcBef>
                <a:spcPct val="0"/>
              </a:spcBef>
              <a:spcAft>
                <a:spcPct val="0"/>
              </a:spcAft>
              <a:defRPr sz="2800" b="1">
                <a:solidFill>
                  <a:schemeClr val="dk1"/>
                </a:solidFill>
                <a:latin typeface="+mn-lt"/>
                <a:ea typeface="+mn-ea"/>
                <a:cs typeface="+mn-cs"/>
              </a:defRPr>
            </a:lvl6pPr>
            <a:lvl7pPr marL="914400" algn="l" rtl="0" fontAlgn="base">
              <a:lnSpc>
                <a:spcPct val="90000"/>
              </a:lnSpc>
              <a:spcBef>
                <a:spcPct val="0"/>
              </a:spcBef>
              <a:spcAft>
                <a:spcPct val="0"/>
              </a:spcAft>
              <a:defRPr sz="2800" b="1">
                <a:solidFill>
                  <a:schemeClr val="dk1"/>
                </a:solidFill>
                <a:latin typeface="+mn-lt"/>
                <a:ea typeface="+mn-ea"/>
                <a:cs typeface="+mn-cs"/>
              </a:defRPr>
            </a:lvl7pPr>
            <a:lvl8pPr marL="1371600" algn="l" rtl="0" fontAlgn="base">
              <a:lnSpc>
                <a:spcPct val="90000"/>
              </a:lnSpc>
              <a:spcBef>
                <a:spcPct val="0"/>
              </a:spcBef>
              <a:spcAft>
                <a:spcPct val="0"/>
              </a:spcAft>
              <a:defRPr sz="2800" b="1">
                <a:solidFill>
                  <a:schemeClr val="dk1"/>
                </a:solidFill>
                <a:latin typeface="+mn-lt"/>
                <a:ea typeface="+mn-ea"/>
                <a:cs typeface="+mn-cs"/>
              </a:defRPr>
            </a:lvl8pPr>
            <a:lvl9pPr marL="1828800" algn="l" rtl="0" fontAlgn="base">
              <a:lnSpc>
                <a:spcPct val="90000"/>
              </a:lnSpc>
              <a:spcBef>
                <a:spcPct val="0"/>
              </a:spcBef>
              <a:spcAft>
                <a:spcPct val="0"/>
              </a:spcAft>
              <a:defRPr sz="2800" b="1">
                <a:solidFill>
                  <a:schemeClr val="dk1"/>
                </a:solidFill>
                <a:latin typeface="+mn-lt"/>
                <a:ea typeface="+mn-ea"/>
                <a:cs typeface="+mn-cs"/>
              </a:defRPr>
            </a:lvl9pPr>
          </a:lstStyle>
          <a:p>
            <a:pPr algn="ctr">
              <a:defRPr/>
            </a:pPr>
            <a:r>
              <a:rPr lang="en-US" dirty="0">
                <a:solidFill>
                  <a:schemeClr val="accent1"/>
                </a:solidFill>
                <a:effectLst>
                  <a:outerShdw blurRad="38100" dist="38100" dir="2700000" algn="tl">
                    <a:srgbClr val="000000">
                      <a:alpha val="43137"/>
                    </a:srgbClr>
                  </a:outerShdw>
                </a:effectLst>
              </a:rPr>
              <a:t>Chapter 4: </a:t>
            </a:r>
            <a:br>
              <a:rPr lang="en-US" dirty="0">
                <a:solidFill>
                  <a:schemeClr val="accent1"/>
                </a:solidFill>
                <a:effectLst>
                  <a:outerShdw blurRad="38100" dist="38100" dir="2700000" algn="tl">
                    <a:srgbClr val="000000">
                      <a:alpha val="43137"/>
                    </a:srgbClr>
                  </a:outerShdw>
                </a:effectLst>
              </a:rPr>
            </a:br>
            <a:r>
              <a:rPr lang="en-US" dirty="0">
                <a:solidFill>
                  <a:schemeClr val="accent1"/>
                </a:solidFill>
                <a:effectLst>
                  <a:outerShdw blurRad="38100" dist="38100" dir="2700000" algn="tl">
                    <a:srgbClr val="000000">
                      <a:alpha val="43137"/>
                    </a:srgbClr>
                  </a:outerShdw>
                </a:effectLst>
              </a:rPr>
              <a:t>Doppler Imaging Concepts</a:t>
            </a:r>
            <a:br>
              <a:rPr lang="en-US" dirty="0">
                <a:solidFill>
                  <a:schemeClr val="accent1"/>
                </a:solidFill>
                <a:effectLst>
                  <a:outerShdw blurRad="38100" dist="38100" dir="2700000" algn="tl">
                    <a:srgbClr val="000000">
                      <a:alpha val="43137"/>
                    </a:srgbClr>
                  </a:outerShdw>
                </a:effectLst>
              </a:rPr>
            </a:br>
            <a:r>
              <a:rPr lang="en-US" dirty="0">
                <a:solidFill>
                  <a:schemeClr val="accent1"/>
                </a:solidFill>
                <a:effectLst>
                  <a:outerShdw blurRad="38100" dist="38100" dir="2700000" algn="tl">
                    <a:srgbClr val="000000">
                      <a:alpha val="43137"/>
                    </a:srgbClr>
                  </a:outerShdw>
                </a:effectLst>
              </a:rPr>
              <a:t/>
            </a:r>
            <a:br>
              <a:rPr lang="en-US" dirty="0">
                <a:solidFill>
                  <a:schemeClr val="accent1"/>
                </a:solidFill>
                <a:effectLst>
                  <a:outerShdw blurRad="38100" dist="38100" dir="2700000" algn="tl">
                    <a:srgbClr val="000000">
                      <a:alpha val="43137"/>
                    </a:srgbClr>
                  </a:outerShdw>
                </a:effectLst>
              </a:rPr>
            </a:br>
            <a:r>
              <a:rPr lang="en-US" b="0" dirty="0">
                <a:solidFill>
                  <a:schemeClr val="accent1"/>
                </a:solidFill>
                <a:effectLst>
                  <a:outerShdw blurRad="38100" dist="38100" dir="2700000" algn="tl">
                    <a:srgbClr val="000000">
                      <a:alpha val="43137"/>
                    </a:srgbClr>
                  </a:outerShdw>
                </a:effectLst>
                <a:cs typeface="Times New Roman" charset="0"/>
              </a:rPr>
              <a:t>Examination Review for Ultrasound: Sonographic Principles and Instrumentation, 2</a:t>
            </a:r>
            <a:r>
              <a:rPr lang="en-US" b="0" baseline="30000" dirty="0">
                <a:solidFill>
                  <a:schemeClr val="accent1"/>
                </a:solidFill>
                <a:effectLst>
                  <a:outerShdw blurRad="38100" dist="38100" dir="2700000" algn="tl">
                    <a:srgbClr val="000000">
                      <a:alpha val="43137"/>
                    </a:srgbClr>
                  </a:outerShdw>
                </a:effectLst>
                <a:cs typeface="Times New Roman" charset="0"/>
              </a:rPr>
              <a:t>nd</a:t>
            </a:r>
            <a:r>
              <a:rPr lang="en-US" b="0" dirty="0">
                <a:solidFill>
                  <a:schemeClr val="accent1"/>
                </a:solidFill>
                <a:effectLst>
                  <a:outerShdw blurRad="38100" dist="38100" dir="2700000" algn="tl">
                    <a:srgbClr val="000000">
                      <a:alpha val="43137"/>
                    </a:srgbClr>
                  </a:outerShdw>
                </a:effectLst>
                <a:cs typeface="Times New Roman" charset="0"/>
              </a:rPr>
              <a:t> ed.</a:t>
            </a:r>
            <a:r>
              <a:rPr lang="en-US" sz="2400" b="0" dirty="0">
                <a:solidFill>
                  <a:schemeClr val="accent1"/>
                </a:solidFill>
                <a:effectLst>
                  <a:outerShdw blurRad="38100" dist="38100" dir="2700000" algn="tl">
                    <a:srgbClr val="000000">
                      <a:alpha val="43137"/>
                    </a:srgbClr>
                  </a:outerShdw>
                </a:effectLst>
                <a:cs typeface="Times New Roman" charset="0"/>
              </a:rPr>
              <a:t/>
            </a:r>
            <a:br>
              <a:rPr lang="en-US" sz="2400" b="0" dirty="0">
                <a:solidFill>
                  <a:schemeClr val="accent1"/>
                </a:solidFill>
                <a:effectLst>
                  <a:outerShdw blurRad="38100" dist="38100" dir="2700000" algn="tl">
                    <a:srgbClr val="000000">
                      <a:alpha val="43137"/>
                    </a:srgbClr>
                  </a:outerShdw>
                </a:effectLst>
                <a:cs typeface="Times New Roman" charset="0"/>
              </a:rPr>
            </a:br>
            <a:r>
              <a:rPr lang="en-US" sz="2400" b="0" dirty="0">
                <a:solidFill>
                  <a:schemeClr val="accent1"/>
                </a:solidFill>
                <a:effectLst>
                  <a:outerShdw blurRad="38100" dist="38100" dir="2700000" algn="tl">
                    <a:srgbClr val="000000">
                      <a:alpha val="43137"/>
                    </a:srgbClr>
                  </a:outerShdw>
                </a:effectLst>
                <a:cs typeface="Times New Roman" charset="0"/>
              </a:rPr>
              <a:t/>
            </a:r>
            <a:br>
              <a:rPr lang="en-US" sz="2400" b="0" dirty="0">
                <a:solidFill>
                  <a:schemeClr val="accent1"/>
                </a:solidFill>
                <a:effectLst>
                  <a:outerShdw blurRad="38100" dist="38100" dir="2700000" algn="tl">
                    <a:srgbClr val="000000">
                      <a:alpha val="43137"/>
                    </a:srgbClr>
                  </a:outerShdw>
                </a:effectLst>
                <a:cs typeface="Times New Roman" charset="0"/>
              </a:rPr>
            </a:br>
            <a:r>
              <a:rPr lang="en-US" sz="2400" b="0" dirty="0">
                <a:solidFill>
                  <a:schemeClr val="accent1"/>
                </a:solidFill>
                <a:effectLst>
                  <a:outerShdw blurRad="38100" dist="38100" dir="2700000" algn="tl">
                    <a:srgbClr val="000000">
                      <a:alpha val="43137"/>
                    </a:srgbClr>
                  </a:outerShdw>
                </a:effectLst>
                <a:cs typeface="Times New Roman" charset="0"/>
              </a:rPr>
              <a:t>Steven M. Penny, MA, RT(R), RDMS</a:t>
            </a:r>
            <a:br>
              <a:rPr lang="en-US" sz="2400" b="0" dirty="0">
                <a:solidFill>
                  <a:schemeClr val="accent1"/>
                </a:solidFill>
                <a:effectLst>
                  <a:outerShdw blurRad="38100" dist="38100" dir="2700000" algn="tl">
                    <a:srgbClr val="000000">
                      <a:alpha val="43137"/>
                    </a:srgbClr>
                  </a:outerShdw>
                </a:effectLst>
                <a:cs typeface="Times New Roman" charset="0"/>
              </a:rPr>
            </a:br>
            <a:r>
              <a:rPr lang="en-US" sz="2400" b="0" dirty="0">
                <a:solidFill>
                  <a:schemeClr val="accent1"/>
                </a:solidFill>
                <a:effectLst>
                  <a:outerShdw blurRad="38100" dist="38100" dir="2700000" algn="tl">
                    <a:srgbClr val="000000">
                      <a:alpha val="43137"/>
                    </a:srgbClr>
                  </a:outerShdw>
                </a:effectLst>
                <a:cs typeface="Times New Roman" charset="0"/>
              </a:rPr>
              <a:t>Traci B. Fox, EdD, RT(R), RDMS, RVT</a:t>
            </a:r>
            <a:br>
              <a:rPr lang="en-US" sz="2400" b="0" dirty="0">
                <a:solidFill>
                  <a:schemeClr val="accent1"/>
                </a:solidFill>
                <a:effectLst>
                  <a:outerShdw blurRad="38100" dist="38100" dir="2700000" algn="tl">
                    <a:srgbClr val="000000">
                      <a:alpha val="43137"/>
                    </a:srgbClr>
                  </a:outerShdw>
                </a:effectLst>
                <a:cs typeface="Times New Roman" charset="0"/>
              </a:rPr>
            </a:br>
            <a:endParaRPr lang="en-US" dirty="0">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30213" y="587645"/>
            <a:ext cx="8524875" cy="387350"/>
          </a:xfrm>
        </p:spPr>
        <p:txBody>
          <a:bodyPr/>
          <a:lstStyle/>
          <a:p>
            <a:pPr algn="ctr" eaLnBrk="1" hangingPunct="1">
              <a:defRPr/>
            </a:pPr>
            <a:r>
              <a:rPr lang="en-US" dirty="0" smtClean="0"/>
              <a:t>Structure of Blood Vessels</a:t>
            </a:r>
          </a:p>
        </p:txBody>
      </p:sp>
      <p:sp>
        <p:nvSpPr>
          <p:cNvPr id="11267" name="Rectangle 3"/>
          <p:cNvSpPr>
            <a:spLocks noGrp="1" noChangeArrowheads="1"/>
          </p:cNvSpPr>
          <p:nvPr>
            <p:ph type="body" idx="1"/>
          </p:nvPr>
        </p:nvSpPr>
        <p:spPr>
          <a:xfrm>
            <a:off x="320675" y="1484470"/>
            <a:ext cx="8613775" cy="4371975"/>
          </a:xfrm>
        </p:spPr>
        <p:txBody>
          <a:bodyPr/>
          <a:lstStyle/>
          <a:p>
            <a:pPr>
              <a:lnSpc>
                <a:spcPct val="100000"/>
              </a:lnSpc>
              <a:spcBef>
                <a:spcPts val="1000"/>
              </a:spcBef>
            </a:pPr>
            <a:r>
              <a:rPr lang="en-US" sz="2000" dirty="0" smtClean="0"/>
              <a:t>Blood vessels are made up of muscle that enables them to expand or contract as needed. </a:t>
            </a:r>
          </a:p>
          <a:p>
            <a:pPr>
              <a:lnSpc>
                <a:spcPct val="100000"/>
              </a:lnSpc>
              <a:spcBef>
                <a:spcPts val="1000"/>
              </a:spcBef>
            </a:pPr>
            <a:r>
              <a:rPr lang="en-US" sz="2000" dirty="0" smtClean="0"/>
              <a:t>The walls of the arteries and veins are similar in that they consist of the same layers. </a:t>
            </a:r>
          </a:p>
          <a:p>
            <a:pPr>
              <a:lnSpc>
                <a:spcPct val="100000"/>
              </a:lnSpc>
              <a:spcBef>
                <a:spcPts val="1000"/>
              </a:spcBef>
            </a:pPr>
            <a:r>
              <a:rPr lang="en-US" sz="2000" dirty="0" smtClean="0"/>
              <a:t>Both arteries and veins have a tunica intima, tunica media, and tunica adventitia.</a:t>
            </a:r>
          </a:p>
          <a:p>
            <a:pPr>
              <a:lnSpc>
                <a:spcPct val="100000"/>
              </a:lnSpc>
              <a:spcBef>
                <a:spcPts val="1000"/>
              </a:spcBef>
            </a:pPr>
            <a:r>
              <a:rPr lang="en-US" sz="2000" dirty="0" smtClean="0"/>
              <a:t>The inner layer of the vessel, the layer closest to the flowing blood, is the tunica intima. </a:t>
            </a:r>
          </a:p>
          <a:p>
            <a:pPr>
              <a:lnSpc>
                <a:spcPct val="100000"/>
              </a:lnSpc>
              <a:spcBef>
                <a:spcPts val="1000"/>
              </a:spcBef>
            </a:pPr>
            <a:r>
              <a:rPr lang="en-US" sz="2000" dirty="0" smtClean="0"/>
              <a:t>The outer layer is referred to as the tunica adventitia or externa.</a:t>
            </a:r>
          </a:p>
          <a:p>
            <a:pPr>
              <a:lnSpc>
                <a:spcPct val="100000"/>
              </a:lnSpc>
              <a:spcBef>
                <a:spcPts val="1000"/>
              </a:spcBef>
            </a:pPr>
            <a:r>
              <a:rPr lang="en-US" sz="2000" dirty="0" smtClean="0"/>
              <a:t>This layer requires its own source of blood. </a:t>
            </a:r>
          </a:p>
          <a:p>
            <a:pPr>
              <a:lnSpc>
                <a:spcPct val="100000"/>
              </a:lnSpc>
              <a:spcBef>
                <a:spcPts val="1000"/>
              </a:spcBef>
            </a:pPr>
            <a:r>
              <a:rPr lang="en-US" sz="2000" dirty="0" smtClean="0"/>
              <a:t>The vasa vasorum, a small network of blood vessels, accomplishes this task.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9"/>
          <p:cNvSpPr>
            <a:spLocks noGrp="1" noChangeArrowheads="1"/>
          </p:cNvSpPr>
          <p:nvPr>
            <p:ph type="body" idx="1"/>
          </p:nvPr>
        </p:nvSpPr>
        <p:spPr>
          <a:xfrm>
            <a:off x="302905" y="1552717"/>
            <a:ext cx="8613775" cy="4400550"/>
          </a:xfrm>
        </p:spPr>
        <p:txBody>
          <a:bodyPr/>
          <a:lstStyle/>
          <a:p>
            <a:pPr>
              <a:lnSpc>
                <a:spcPct val="100000"/>
              </a:lnSpc>
            </a:pPr>
            <a:r>
              <a:rPr lang="en-US" dirty="0" smtClean="0"/>
              <a:t>Color Doppler imaging (CDI), a PW technique, is a color representation of the Doppler shift information superimposed on the grayscale image. </a:t>
            </a:r>
          </a:p>
          <a:p>
            <a:pPr>
              <a:lnSpc>
                <a:spcPct val="100000"/>
              </a:lnSpc>
            </a:pPr>
            <a:r>
              <a:rPr lang="en-US" dirty="0" smtClean="0"/>
              <a:t>CDI provides information pertaining to both the direction and mean velocity of the flow. </a:t>
            </a:r>
          </a:p>
        </p:txBody>
      </p:sp>
      <p:sp>
        <p:nvSpPr>
          <p:cNvPr id="6" name="Rectangle 8"/>
          <p:cNvSpPr>
            <a:spLocks noGrp="1" noChangeArrowheads="1"/>
          </p:cNvSpPr>
          <p:nvPr>
            <p:ph type="title"/>
          </p:nvPr>
        </p:nvSpPr>
        <p:spPr>
          <a:xfrm>
            <a:off x="0" y="646373"/>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9"/>
          <p:cNvSpPr>
            <a:spLocks noGrp="1" noChangeArrowheads="1"/>
          </p:cNvSpPr>
          <p:nvPr>
            <p:ph type="body" idx="1"/>
          </p:nvPr>
        </p:nvSpPr>
        <p:spPr>
          <a:xfrm>
            <a:off x="289257" y="1470830"/>
            <a:ext cx="8613775" cy="4400550"/>
          </a:xfrm>
        </p:spPr>
        <p:txBody>
          <a:bodyPr/>
          <a:lstStyle/>
          <a:p>
            <a:pPr>
              <a:lnSpc>
                <a:spcPct val="100000"/>
              </a:lnSpc>
            </a:pPr>
            <a:r>
              <a:rPr lang="en-US" dirty="0" smtClean="0"/>
              <a:t>Autocorrelation is the processing technique used to obtain the color flow information, but because it is relatively fast, it is not as accurate as FFT. </a:t>
            </a:r>
          </a:p>
          <a:p>
            <a:pPr>
              <a:lnSpc>
                <a:spcPct val="100000"/>
              </a:lnSpc>
            </a:pPr>
            <a:r>
              <a:rPr lang="en-US" dirty="0" smtClean="0"/>
              <a:t>CDI only provides the mean velocity information and not maximum velocities.</a:t>
            </a:r>
          </a:p>
          <a:p>
            <a:pPr>
              <a:lnSpc>
                <a:spcPct val="100000"/>
              </a:lnSpc>
            </a:pPr>
            <a:endParaRPr lang="en-US" dirty="0" smtClean="0"/>
          </a:p>
        </p:txBody>
      </p:sp>
      <p:sp>
        <p:nvSpPr>
          <p:cNvPr id="6" name="Rectangle 8"/>
          <p:cNvSpPr>
            <a:spLocks noGrp="1" noChangeArrowheads="1"/>
          </p:cNvSpPr>
          <p:nvPr>
            <p:ph type="title"/>
          </p:nvPr>
        </p:nvSpPr>
        <p:spPr>
          <a:xfrm>
            <a:off x="0" y="605430"/>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9"/>
          <p:cNvSpPr>
            <a:spLocks noGrp="1" noChangeArrowheads="1"/>
          </p:cNvSpPr>
          <p:nvPr>
            <p:ph type="body" idx="1"/>
          </p:nvPr>
        </p:nvSpPr>
        <p:spPr>
          <a:xfrm>
            <a:off x="275609" y="1429888"/>
            <a:ext cx="8613775" cy="4400550"/>
          </a:xfrm>
        </p:spPr>
        <p:txBody>
          <a:bodyPr/>
          <a:lstStyle/>
          <a:p>
            <a:pPr>
              <a:lnSpc>
                <a:spcPct val="100000"/>
              </a:lnSpc>
            </a:pPr>
            <a:r>
              <a:rPr lang="en-US" dirty="0" smtClean="0"/>
              <a:t>CDI also uses a larger gate than spectral Doppler, a gate that is made up of many scan lines proportional to the width of the gate. </a:t>
            </a:r>
          </a:p>
          <a:p>
            <a:pPr>
              <a:lnSpc>
                <a:spcPct val="100000"/>
              </a:lnSpc>
            </a:pPr>
            <a:r>
              <a:rPr lang="en-US" dirty="0" smtClean="0"/>
              <a:t>Color information is obtained at many points along each scan line and each pulse packet is checked for movement, opposed to nonmovement, by searching for frequency shifts. </a:t>
            </a:r>
          </a:p>
          <a:p>
            <a:pPr>
              <a:lnSpc>
                <a:spcPct val="100000"/>
              </a:lnSpc>
            </a:pPr>
            <a:r>
              <a:rPr lang="en-US" dirty="0" smtClean="0"/>
              <a:t>Moving reflectors are specified as a color and nonmoving reflectors are specified as a shade of gray.</a:t>
            </a:r>
          </a:p>
        </p:txBody>
      </p:sp>
      <p:sp>
        <p:nvSpPr>
          <p:cNvPr id="6" name="Rectangle 8"/>
          <p:cNvSpPr>
            <a:spLocks noGrp="1" noChangeArrowheads="1"/>
          </p:cNvSpPr>
          <p:nvPr>
            <p:ph type="title"/>
          </p:nvPr>
        </p:nvSpPr>
        <p:spPr>
          <a:xfrm>
            <a:off x="0" y="605430"/>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9"/>
          <p:cNvSpPr>
            <a:spLocks noGrp="1" noChangeArrowheads="1"/>
          </p:cNvSpPr>
          <p:nvPr>
            <p:ph type="body" idx="1"/>
          </p:nvPr>
        </p:nvSpPr>
        <p:spPr>
          <a:xfrm>
            <a:off x="302904" y="1457183"/>
            <a:ext cx="8613775" cy="4400550"/>
          </a:xfrm>
        </p:spPr>
        <p:txBody>
          <a:bodyPr/>
          <a:lstStyle/>
          <a:p>
            <a:pPr>
              <a:lnSpc>
                <a:spcPct val="100000"/>
              </a:lnSpc>
            </a:pPr>
            <a:r>
              <a:rPr lang="en-US" dirty="0" smtClean="0"/>
              <a:t>The ensemble length, also known as the packet size, is the number of pulses per scan line within the color gate. </a:t>
            </a:r>
          </a:p>
          <a:p>
            <a:pPr>
              <a:lnSpc>
                <a:spcPct val="100000"/>
              </a:lnSpc>
            </a:pPr>
            <a:r>
              <a:rPr lang="en-US" dirty="0" smtClean="0"/>
              <a:t>The higher the ensemble length, the more sampling points along each scan line, and therefore, the higher the sensitivity of the color signal. </a:t>
            </a:r>
          </a:p>
          <a:p>
            <a:pPr>
              <a:lnSpc>
                <a:spcPct val="100000"/>
              </a:lnSpc>
            </a:pPr>
            <a:r>
              <a:rPr lang="en-US" dirty="0" smtClean="0"/>
              <a:t>High ensemble lengths increase the ability to detect slow flow and offer a more accurate mean velocity. </a:t>
            </a:r>
          </a:p>
          <a:p>
            <a:pPr>
              <a:lnSpc>
                <a:spcPct val="100000"/>
              </a:lnSpc>
            </a:pPr>
            <a:r>
              <a:rPr lang="en-US" dirty="0" smtClean="0"/>
              <a:t>Unfortunately, this is at the expense of the frame rate, which is very low with high ensemble lengths. </a:t>
            </a:r>
          </a:p>
          <a:p>
            <a:pPr>
              <a:lnSpc>
                <a:spcPct val="100000"/>
              </a:lnSpc>
            </a:pPr>
            <a:endParaRPr lang="en-US" dirty="0" smtClean="0"/>
          </a:p>
        </p:txBody>
      </p:sp>
      <p:sp>
        <p:nvSpPr>
          <p:cNvPr id="6" name="Rectangle 8"/>
          <p:cNvSpPr>
            <a:spLocks noGrp="1" noChangeArrowheads="1"/>
          </p:cNvSpPr>
          <p:nvPr>
            <p:ph type="title"/>
          </p:nvPr>
        </p:nvSpPr>
        <p:spPr>
          <a:xfrm>
            <a:off x="0" y="591782"/>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9"/>
          <p:cNvSpPr>
            <a:spLocks noGrp="1" noChangeArrowheads="1"/>
          </p:cNvSpPr>
          <p:nvPr>
            <p:ph type="body" idx="1"/>
          </p:nvPr>
        </p:nvSpPr>
        <p:spPr>
          <a:xfrm>
            <a:off x="275609" y="1470831"/>
            <a:ext cx="8613775" cy="4400550"/>
          </a:xfrm>
        </p:spPr>
        <p:txBody>
          <a:bodyPr/>
          <a:lstStyle/>
          <a:p>
            <a:pPr>
              <a:lnSpc>
                <a:spcPct val="100000"/>
              </a:lnSpc>
            </a:pPr>
            <a:r>
              <a:rPr lang="en-US" dirty="0" smtClean="0"/>
              <a:t>The ensemble length can be as low as 3 pulses per scan line but is typically around 10 to 20 pulses per scan line. </a:t>
            </a:r>
          </a:p>
          <a:p>
            <a:pPr>
              <a:lnSpc>
                <a:spcPct val="100000"/>
              </a:lnSpc>
            </a:pPr>
            <a:r>
              <a:rPr lang="en-US" dirty="0" smtClean="0"/>
              <a:t>Another disadvantage of high ensemble lengths is the machine’s inability to detect rapidly changing hemodynamic events secondary to the longer acquisition time. </a:t>
            </a:r>
          </a:p>
          <a:p>
            <a:pPr>
              <a:lnSpc>
                <a:spcPct val="100000"/>
              </a:lnSpc>
            </a:pPr>
            <a:r>
              <a:rPr lang="en-US" dirty="0" smtClean="0"/>
              <a:t>CDI is inherently slow, and large gates and/or high ensemble lengths slow it down even further. </a:t>
            </a:r>
          </a:p>
          <a:p>
            <a:pPr>
              <a:lnSpc>
                <a:spcPct val="100000"/>
              </a:lnSpc>
            </a:pPr>
            <a:r>
              <a:rPr lang="en-US" dirty="0" smtClean="0"/>
              <a:t>For the best frame rate, the smallest color gate should always be employed.</a:t>
            </a:r>
          </a:p>
        </p:txBody>
      </p:sp>
      <p:sp>
        <p:nvSpPr>
          <p:cNvPr id="6" name="Rectangle 8"/>
          <p:cNvSpPr>
            <a:spLocks noGrp="1" noChangeArrowheads="1"/>
          </p:cNvSpPr>
          <p:nvPr>
            <p:ph type="title"/>
          </p:nvPr>
        </p:nvSpPr>
        <p:spPr>
          <a:xfrm>
            <a:off x="0" y="605429"/>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9"/>
          <p:cNvSpPr>
            <a:spLocks noGrp="1" noChangeArrowheads="1"/>
          </p:cNvSpPr>
          <p:nvPr>
            <p:ph type="body" idx="1"/>
          </p:nvPr>
        </p:nvSpPr>
        <p:spPr>
          <a:xfrm>
            <a:off x="316552" y="1552717"/>
            <a:ext cx="8613775" cy="4400550"/>
          </a:xfrm>
        </p:spPr>
        <p:txBody>
          <a:bodyPr/>
          <a:lstStyle/>
          <a:p>
            <a:pPr>
              <a:lnSpc>
                <a:spcPct val="100000"/>
              </a:lnSpc>
            </a:pPr>
            <a:r>
              <a:rPr lang="en-US" dirty="0" smtClean="0"/>
              <a:t>The color Doppler scale shows direction of flow as a color or range of colors on each side of a black baseline.</a:t>
            </a:r>
          </a:p>
          <a:p>
            <a:pPr>
              <a:lnSpc>
                <a:spcPct val="100000"/>
              </a:lnSpc>
            </a:pPr>
            <a:r>
              <a:rPr lang="en-US" dirty="0" smtClean="0"/>
              <a:t>Black within a color display means that either there was no Doppler shift present in that location (as a result of either a 90° angle to flow or no flow), or the shift was so low that it was eliminated by wall filters. </a:t>
            </a:r>
          </a:p>
          <a:p>
            <a:pPr>
              <a:lnSpc>
                <a:spcPct val="100000"/>
              </a:lnSpc>
            </a:pPr>
            <a:r>
              <a:rPr lang="en-US" dirty="0" smtClean="0"/>
              <a:t>In general and vascular imaging, the color scale is often set by convention, so that red represents arteries and blue represents veins. </a:t>
            </a:r>
          </a:p>
        </p:txBody>
      </p:sp>
      <p:sp>
        <p:nvSpPr>
          <p:cNvPr id="6" name="Rectangle 8"/>
          <p:cNvSpPr>
            <a:spLocks noGrp="1" noChangeArrowheads="1"/>
          </p:cNvSpPr>
          <p:nvPr>
            <p:ph type="title"/>
          </p:nvPr>
        </p:nvSpPr>
        <p:spPr>
          <a:xfrm>
            <a:off x="0" y="619077"/>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9"/>
          <p:cNvSpPr>
            <a:spLocks noGrp="1" noChangeArrowheads="1"/>
          </p:cNvSpPr>
          <p:nvPr>
            <p:ph type="body" idx="1"/>
          </p:nvPr>
        </p:nvSpPr>
        <p:spPr>
          <a:xfrm>
            <a:off x="330200" y="1552710"/>
            <a:ext cx="8613775" cy="4400550"/>
          </a:xfrm>
        </p:spPr>
        <p:txBody>
          <a:bodyPr/>
          <a:lstStyle/>
          <a:p>
            <a:pPr>
              <a:lnSpc>
                <a:spcPct val="100000"/>
              </a:lnSpc>
            </a:pPr>
            <a:r>
              <a:rPr lang="en-US" dirty="0" smtClean="0"/>
              <a:t>In cardiac imaging, the color scale is thought of as BART: blue away, red toward. </a:t>
            </a:r>
          </a:p>
          <a:p>
            <a:pPr>
              <a:lnSpc>
                <a:spcPct val="100000"/>
              </a:lnSpc>
            </a:pPr>
            <a:r>
              <a:rPr lang="en-US" dirty="0" smtClean="0"/>
              <a:t>However, the color scale can be inverted, so that blue is toward and red is away.</a:t>
            </a:r>
          </a:p>
          <a:p>
            <a:r>
              <a:rPr lang="en-US" dirty="0" smtClean="0"/>
              <a:t>The preferred color scale setting may vary from lab to lab.</a:t>
            </a:r>
          </a:p>
        </p:txBody>
      </p:sp>
      <p:sp>
        <p:nvSpPr>
          <p:cNvPr id="6" name="Rectangle 8"/>
          <p:cNvSpPr>
            <a:spLocks noGrp="1" noChangeArrowheads="1"/>
          </p:cNvSpPr>
          <p:nvPr>
            <p:ph type="title"/>
          </p:nvPr>
        </p:nvSpPr>
        <p:spPr>
          <a:xfrm>
            <a:off x="0" y="591782"/>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9"/>
          <p:cNvSpPr>
            <a:spLocks noGrp="1" noChangeArrowheads="1"/>
          </p:cNvSpPr>
          <p:nvPr>
            <p:ph type="body" idx="1"/>
          </p:nvPr>
        </p:nvSpPr>
        <p:spPr>
          <a:xfrm>
            <a:off x="343848" y="1511773"/>
            <a:ext cx="8613775" cy="4400550"/>
          </a:xfrm>
        </p:spPr>
        <p:txBody>
          <a:bodyPr/>
          <a:lstStyle/>
          <a:p>
            <a:pPr>
              <a:lnSpc>
                <a:spcPct val="100000"/>
              </a:lnSpc>
            </a:pPr>
            <a:r>
              <a:rPr lang="en-US" dirty="0" smtClean="0"/>
              <a:t>The color scale is most commonly presented in velocity mode, where the colors are vertically oriented for positive/negative shifts. </a:t>
            </a:r>
          </a:p>
          <a:p>
            <a:pPr>
              <a:lnSpc>
                <a:spcPct val="100000"/>
              </a:lnSpc>
            </a:pPr>
            <a:r>
              <a:rPr lang="en-US" dirty="0" smtClean="0"/>
              <a:t>Another mode, associated with cardiac imaging, is variance mode, where colors are represented vertically and shades of green are oriented horizontally to denote the presence of turbulence. </a:t>
            </a:r>
          </a:p>
          <a:p>
            <a:pPr>
              <a:lnSpc>
                <a:spcPct val="100000"/>
              </a:lnSpc>
            </a:pPr>
            <a:r>
              <a:rPr lang="en-US" dirty="0" smtClean="0"/>
              <a:t>There are three main components of the color imaging: hue, saturation, and brightness (or luminance).</a:t>
            </a:r>
          </a:p>
        </p:txBody>
      </p:sp>
      <p:sp>
        <p:nvSpPr>
          <p:cNvPr id="6" name="Rectangle 8"/>
          <p:cNvSpPr>
            <a:spLocks noGrp="1" noChangeArrowheads="1"/>
          </p:cNvSpPr>
          <p:nvPr>
            <p:ph type="title"/>
          </p:nvPr>
        </p:nvSpPr>
        <p:spPr>
          <a:xfrm>
            <a:off x="0" y="496248"/>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9"/>
          <p:cNvSpPr>
            <a:spLocks noGrp="1" noChangeArrowheads="1"/>
          </p:cNvSpPr>
          <p:nvPr>
            <p:ph type="body" idx="1"/>
          </p:nvPr>
        </p:nvSpPr>
        <p:spPr>
          <a:xfrm>
            <a:off x="248313" y="1457182"/>
            <a:ext cx="8613775" cy="4400550"/>
          </a:xfrm>
        </p:spPr>
        <p:txBody>
          <a:bodyPr/>
          <a:lstStyle/>
          <a:p>
            <a:pPr>
              <a:lnSpc>
                <a:spcPct val="100000"/>
              </a:lnSpc>
            </a:pPr>
            <a:r>
              <a:rPr lang="en-US" dirty="0" smtClean="0"/>
              <a:t>The hue of a color is the color itself as determined by its wavelength. </a:t>
            </a:r>
          </a:p>
          <a:p>
            <a:pPr>
              <a:lnSpc>
                <a:spcPct val="100000"/>
              </a:lnSpc>
            </a:pPr>
            <a:r>
              <a:rPr lang="en-US" dirty="0" smtClean="0"/>
              <a:t>A color can be made to appear lighter by adding white to it. </a:t>
            </a:r>
          </a:p>
          <a:p>
            <a:pPr>
              <a:lnSpc>
                <a:spcPct val="100000"/>
              </a:lnSpc>
            </a:pPr>
            <a:r>
              <a:rPr lang="en-US" dirty="0" smtClean="0"/>
              <a:t>Saturation is how much white is added compared to the original color. </a:t>
            </a:r>
          </a:p>
        </p:txBody>
      </p:sp>
      <p:sp>
        <p:nvSpPr>
          <p:cNvPr id="6" name="Rectangle 8"/>
          <p:cNvSpPr>
            <a:spLocks noGrp="1" noChangeArrowheads="1"/>
          </p:cNvSpPr>
          <p:nvPr>
            <p:ph type="title"/>
          </p:nvPr>
        </p:nvSpPr>
        <p:spPr>
          <a:xfrm>
            <a:off x="0" y="509896"/>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9"/>
          <p:cNvSpPr>
            <a:spLocks noGrp="1" noChangeArrowheads="1"/>
          </p:cNvSpPr>
          <p:nvPr>
            <p:ph type="body" idx="1"/>
          </p:nvPr>
        </p:nvSpPr>
        <p:spPr>
          <a:xfrm>
            <a:off x="289257" y="1566365"/>
            <a:ext cx="8613775" cy="4400550"/>
          </a:xfrm>
        </p:spPr>
        <p:txBody>
          <a:bodyPr/>
          <a:lstStyle/>
          <a:p>
            <a:pPr>
              <a:lnSpc>
                <a:spcPct val="100000"/>
              </a:lnSpc>
            </a:pPr>
            <a:r>
              <a:rPr lang="en-US" dirty="0" smtClean="0"/>
              <a:t>The less white in the color, the more saturated it is. </a:t>
            </a:r>
          </a:p>
          <a:p>
            <a:pPr>
              <a:lnSpc>
                <a:spcPct val="100000"/>
              </a:lnSpc>
            </a:pPr>
            <a:r>
              <a:rPr lang="en-US" dirty="0" smtClean="0"/>
              <a:t>Pink, for example, is less saturated than red.</a:t>
            </a:r>
          </a:p>
          <a:p>
            <a:pPr>
              <a:lnSpc>
                <a:spcPct val="100000"/>
              </a:lnSpc>
            </a:pPr>
            <a:r>
              <a:rPr lang="en-US" dirty="0" smtClean="0"/>
              <a:t>The brightness of the color is how intense the color is and related to the amplitude of the signal.</a:t>
            </a:r>
          </a:p>
          <a:p>
            <a:pPr>
              <a:lnSpc>
                <a:spcPct val="100000"/>
              </a:lnSpc>
            </a:pPr>
            <a:r>
              <a:rPr lang="en-US" dirty="0" smtClean="0"/>
              <a:t>One of the more challenging aspects of CDI is identifying direction of color flow just by looking at the image and the color scale.</a:t>
            </a:r>
          </a:p>
          <a:p>
            <a:pPr>
              <a:lnSpc>
                <a:spcPct val="100000"/>
              </a:lnSpc>
            </a:pPr>
            <a:endParaRPr lang="en-US" dirty="0" smtClean="0"/>
          </a:p>
        </p:txBody>
      </p:sp>
      <p:sp>
        <p:nvSpPr>
          <p:cNvPr id="6" name="Rectangle 8"/>
          <p:cNvSpPr>
            <a:spLocks noGrp="1" noChangeArrowheads="1"/>
          </p:cNvSpPr>
          <p:nvPr>
            <p:ph type="title"/>
          </p:nvPr>
        </p:nvSpPr>
        <p:spPr>
          <a:xfrm>
            <a:off x="0" y="591782"/>
            <a:ext cx="9144000" cy="387350"/>
          </a:xfrm>
        </p:spPr>
        <p:txBody>
          <a:bodyPr/>
          <a:lstStyle/>
          <a:p>
            <a:pPr algn="ctr" eaLnBrk="1" hangingPunct="1">
              <a:defRPr/>
            </a:pPr>
            <a:r>
              <a:rPr lang="en-US" dirty="0" smtClean="0"/>
              <a:t>Color Doppler Imaging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30213" y="594326"/>
            <a:ext cx="8524875" cy="387350"/>
          </a:xfrm>
        </p:spPr>
        <p:txBody>
          <a:bodyPr/>
          <a:lstStyle/>
          <a:p>
            <a:pPr algn="ctr" eaLnBrk="1" hangingPunct="1">
              <a:defRPr/>
            </a:pPr>
            <a:r>
              <a:rPr lang="en-US" dirty="0" smtClean="0"/>
              <a:t>Structure of Blood Vessels</a:t>
            </a:r>
          </a:p>
        </p:txBody>
      </p:sp>
      <p:sp>
        <p:nvSpPr>
          <p:cNvPr id="12291" name="Rectangle 3"/>
          <p:cNvSpPr>
            <a:spLocks noGrp="1" noChangeArrowheads="1"/>
          </p:cNvSpPr>
          <p:nvPr>
            <p:ph type="body" idx="1"/>
          </p:nvPr>
        </p:nvSpPr>
        <p:spPr>
          <a:xfrm>
            <a:off x="330200" y="1551431"/>
            <a:ext cx="8613775" cy="4429125"/>
          </a:xfrm>
        </p:spPr>
        <p:txBody>
          <a:bodyPr/>
          <a:lstStyle/>
          <a:p>
            <a:pPr>
              <a:lnSpc>
                <a:spcPct val="100000"/>
              </a:lnSpc>
              <a:spcBef>
                <a:spcPts val="1200"/>
              </a:spcBef>
            </a:pPr>
            <a:r>
              <a:rPr lang="en-US" sz="2000" dirty="0" smtClean="0"/>
              <a:t>Between the intima and adventitia is the middle muscular layer, the tunica media. </a:t>
            </a:r>
          </a:p>
          <a:p>
            <a:pPr>
              <a:lnSpc>
                <a:spcPct val="100000"/>
              </a:lnSpc>
              <a:spcBef>
                <a:spcPts val="1200"/>
              </a:spcBef>
            </a:pPr>
            <a:r>
              <a:rPr lang="en-US" sz="2000" dirty="0" smtClean="0"/>
              <a:t>It is this layer of muscle and elastic tissue that differs dramatically between veins and arteries. </a:t>
            </a:r>
          </a:p>
          <a:p>
            <a:pPr>
              <a:lnSpc>
                <a:spcPct val="100000"/>
              </a:lnSpc>
              <a:spcBef>
                <a:spcPts val="1200"/>
              </a:spcBef>
            </a:pPr>
            <a:r>
              <a:rPr lang="en-US" sz="2000" dirty="0" smtClean="0"/>
              <a:t>As blood travels through the cardiovascular system, the arteries and veins experience differences in pressure. </a:t>
            </a:r>
          </a:p>
          <a:p>
            <a:pPr>
              <a:lnSpc>
                <a:spcPct val="100000"/>
              </a:lnSpc>
              <a:spcBef>
                <a:spcPts val="1200"/>
              </a:spcBef>
            </a:pPr>
            <a:r>
              <a:rPr lang="en-US" sz="2000" dirty="0" smtClean="0"/>
              <a:t>Arteries are unique in that they experience a pressure wave as blood is pumped from the heart. </a:t>
            </a:r>
          </a:p>
          <a:p>
            <a:pPr>
              <a:lnSpc>
                <a:spcPct val="100000"/>
              </a:lnSpc>
              <a:spcBef>
                <a:spcPts val="1200"/>
              </a:spcBef>
            </a:pPr>
            <a:r>
              <a:rPr lang="en-US" sz="2000" dirty="0" smtClean="0"/>
              <a:t>One can feel this pressure wave as a “pulse” within the arteries as the heart beats. </a:t>
            </a:r>
          </a:p>
          <a:p>
            <a:pPr>
              <a:lnSpc>
                <a:spcPct val="100000"/>
              </a:lnSpc>
              <a:spcBef>
                <a:spcPts val="1200"/>
              </a:spcBef>
            </a:pPr>
            <a:r>
              <a:rPr lang="en-US" sz="2000" dirty="0" smtClean="0"/>
              <a:t>It is because of this pressure that arteries typically have a much thicker tunica media compared with veins.</a:t>
            </a:r>
          </a:p>
          <a:p>
            <a:pPr>
              <a:lnSpc>
                <a:spcPct val="100000"/>
              </a:lnSpc>
              <a:spcBef>
                <a:spcPts val="1200"/>
              </a:spcBef>
            </a:pPr>
            <a:endParaRPr lang="en-US" sz="20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9"/>
          <p:cNvSpPr>
            <a:spLocks noGrp="1" noChangeArrowheads="1"/>
          </p:cNvSpPr>
          <p:nvPr>
            <p:ph type="body" idx="1"/>
          </p:nvPr>
        </p:nvSpPr>
        <p:spPr>
          <a:xfrm>
            <a:off x="330200" y="1484479"/>
            <a:ext cx="8613775" cy="4400550"/>
          </a:xfrm>
        </p:spPr>
        <p:txBody>
          <a:bodyPr/>
          <a:lstStyle/>
          <a:p>
            <a:pPr>
              <a:lnSpc>
                <a:spcPct val="100000"/>
              </a:lnSpc>
            </a:pPr>
            <a:r>
              <a:rPr lang="en-US" dirty="0" smtClean="0"/>
              <a:t>As a PW technique, CDI is bound by the same limitation as PW spectral Doppler. </a:t>
            </a:r>
          </a:p>
          <a:p>
            <a:pPr>
              <a:lnSpc>
                <a:spcPct val="100000"/>
              </a:lnSpc>
            </a:pPr>
            <a:r>
              <a:rPr lang="en-US" dirty="0" smtClean="0"/>
              <a:t>Therefore, aliasing can occur. </a:t>
            </a:r>
          </a:p>
          <a:p>
            <a:pPr>
              <a:lnSpc>
                <a:spcPct val="100000"/>
              </a:lnSpc>
            </a:pPr>
            <a:r>
              <a:rPr lang="en-US" dirty="0" smtClean="0"/>
              <a:t>Aliasing on CDI is represented by a wraparound of the color scale.</a:t>
            </a:r>
          </a:p>
          <a:p>
            <a:pPr>
              <a:lnSpc>
                <a:spcPct val="100000"/>
              </a:lnSpc>
            </a:pPr>
            <a:r>
              <a:rPr lang="en-US" dirty="0" smtClean="0"/>
              <a:t>As with spectral Doppler, aliasing can be eliminated by increasing the PRF/scale. </a:t>
            </a:r>
          </a:p>
          <a:p>
            <a:pPr>
              <a:lnSpc>
                <a:spcPct val="100000"/>
              </a:lnSpc>
            </a:pPr>
            <a:r>
              <a:rPr lang="en-US" dirty="0" smtClean="0"/>
              <a:t>Appropriate setting of the color PRF allows for setting the proper sensitivity to flow. </a:t>
            </a:r>
          </a:p>
        </p:txBody>
      </p:sp>
      <p:sp>
        <p:nvSpPr>
          <p:cNvPr id="6" name="Rectangle 8"/>
          <p:cNvSpPr>
            <a:spLocks noGrp="1" noChangeArrowheads="1"/>
          </p:cNvSpPr>
          <p:nvPr>
            <p:ph type="title"/>
          </p:nvPr>
        </p:nvSpPr>
        <p:spPr>
          <a:xfrm>
            <a:off x="0" y="646373"/>
            <a:ext cx="9144000" cy="387350"/>
          </a:xfrm>
        </p:spPr>
        <p:txBody>
          <a:bodyPr/>
          <a:lstStyle/>
          <a:p>
            <a:pPr algn="ctr" eaLnBrk="1" hangingPunct="1">
              <a:defRPr/>
            </a:pPr>
            <a:r>
              <a:rPr lang="en-US" dirty="0" smtClean="0"/>
              <a:t>Color Aliasing</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9"/>
          <p:cNvSpPr>
            <a:spLocks noGrp="1" noChangeArrowheads="1"/>
          </p:cNvSpPr>
          <p:nvPr>
            <p:ph type="body" idx="1"/>
          </p:nvPr>
        </p:nvSpPr>
        <p:spPr>
          <a:xfrm>
            <a:off x="302905" y="1498126"/>
            <a:ext cx="8613775" cy="4400550"/>
          </a:xfrm>
        </p:spPr>
        <p:txBody>
          <a:bodyPr/>
          <a:lstStyle/>
          <a:p>
            <a:pPr>
              <a:lnSpc>
                <a:spcPct val="100000"/>
              </a:lnSpc>
            </a:pPr>
            <a:r>
              <a:rPr lang="en-US" dirty="0" smtClean="0"/>
              <a:t>Low PRF color settings are used for slow or difficult-to-demonstrate flow, and high PRF settings are used for fast flow and also to eliminate aliasing. </a:t>
            </a:r>
          </a:p>
          <a:p>
            <a:pPr>
              <a:lnSpc>
                <a:spcPct val="100000"/>
              </a:lnSpc>
            </a:pPr>
            <a:r>
              <a:rPr lang="en-US" dirty="0" smtClean="0"/>
              <a:t>In addition to PRF, color Doppler also has a gain setting, and it is imperative that the gain is set properly. </a:t>
            </a:r>
          </a:p>
          <a:p>
            <a:pPr>
              <a:lnSpc>
                <a:spcPct val="100000"/>
              </a:lnSpc>
            </a:pPr>
            <a:r>
              <a:rPr lang="en-US" dirty="0" smtClean="0"/>
              <a:t>If the color gain is set too high, the result is color noise throughout the color gate. </a:t>
            </a:r>
          </a:p>
          <a:p>
            <a:pPr>
              <a:lnSpc>
                <a:spcPct val="100000"/>
              </a:lnSpc>
            </a:pPr>
            <a:r>
              <a:rPr lang="en-US" dirty="0" smtClean="0"/>
              <a:t>If the color gain is set too low, the vessel will not be adequately filled with color.</a:t>
            </a:r>
          </a:p>
          <a:p>
            <a:pPr>
              <a:lnSpc>
                <a:spcPct val="100000"/>
              </a:lnSpc>
            </a:pPr>
            <a:endParaRPr lang="en-US" dirty="0" smtClean="0"/>
          </a:p>
        </p:txBody>
      </p:sp>
      <p:sp>
        <p:nvSpPr>
          <p:cNvPr id="6" name="Rectangle 8"/>
          <p:cNvSpPr>
            <a:spLocks noGrp="1" noChangeArrowheads="1"/>
          </p:cNvSpPr>
          <p:nvPr>
            <p:ph type="title"/>
          </p:nvPr>
        </p:nvSpPr>
        <p:spPr>
          <a:xfrm>
            <a:off x="0" y="619078"/>
            <a:ext cx="9144000" cy="387350"/>
          </a:xfrm>
        </p:spPr>
        <p:txBody>
          <a:bodyPr/>
          <a:lstStyle/>
          <a:p>
            <a:pPr algn="ctr" eaLnBrk="1" hangingPunct="1">
              <a:defRPr/>
            </a:pPr>
            <a:r>
              <a:rPr lang="en-US" dirty="0" smtClean="0"/>
              <a:t>Color Aliasing</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9"/>
          <p:cNvSpPr>
            <a:spLocks noGrp="1" noChangeArrowheads="1"/>
          </p:cNvSpPr>
          <p:nvPr>
            <p:ph type="body" idx="1"/>
          </p:nvPr>
        </p:nvSpPr>
        <p:spPr>
          <a:xfrm>
            <a:off x="302904" y="1511774"/>
            <a:ext cx="8613775" cy="4400550"/>
          </a:xfrm>
        </p:spPr>
        <p:txBody>
          <a:bodyPr/>
          <a:lstStyle/>
          <a:p>
            <a:pPr>
              <a:lnSpc>
                <a:spcPct val="100000"/>
              </a:lnSpc>
            </a:pPr>
            <a:r>
              <a:rPr lang="en-US" sz="2000" dirty="0" smtClean="0"/>
              <a:t>In the presence of very slow flow, or if small vessels are being analyzed, it may be helpful to average multiple frames instead of displaying only one frame of color information at a time. </a:t>
            </a:r>
          </a:p>
          <a:p>
            <a:pPr>
              <a:lnSpc>
                <a:spcPct val="100000"/>
              </a:lnSpc>
            </a:pPr>
            <a:r>
              <a:rPr lang="en-US" sz="2000" dirty="0" smtClean="0"/>
              <a:t>Increasing the persistence setting reduces the effect of noise and makes it easier to follow small vessels. </a:t>
            </a:r>
          </a:p>
          <a:p>
            <a:pPr>
              <a:lnSpc>
                <a:spcPct val="100000"/>
              </a:lnSpc>
            </a:pPr>
            <a:r>
              <a:rPr lang="en-US" sz="2000" dirty="0" smtClean="0"/>
              <a:t>The trade-off of high persistence is a decrease in the frame rate.</a:t>
            </a:r>
          </a:p>
          <a:p>
            <a:pPr>
              <a:lnSpc>
                <a:spcPct val="100000"/>
              </a:lnSpc>
            </a:pPr>
            <a:r>
              <a:rPr lang="en-US" sz="2000" dirty="0" smtClean="0"/>
              <a:t>When both grayscale and color information are present within the same pixel, color priority is a setting on the machine that allows the operator to set a threshold for displaying color pixels instead of grayscale pixels.</a:t>
            </a:r>
          </a:p>
          <a:p>
            <a:pPr>
              <a:lnSpc>
                <a:spcPct val="100000"/>
              </a:lnSpc>
            </a:pPr>
            <a:endParaRPr lang="en-US" dirty="0" smtClean="0"/>
          </a:p>
        </p:txBody>
      </p:sp>
      <p:sp>
        <p:nvSpPr>
          <p:cNvPr id="6" name="Rectangle 8"/>
          <p:cNvSpPr>
            <a:spLocks noGrp="1" noChangeArrowheads="1"/>
          </p:cNvSpPr>
          <p:nvPr>
            <p:ph type="title"/>
          </p:nvPr>
        </p:nvSpPr>
        <p:spPr>
          <a:xfrm>
            <a:off x="0" y="523544"/>
            <a:ext cx="9144000" cy="387350"/>
          </a:xfrm>
        </p:spPr>
        <p:txBody>
          <a:bodyPr/>
          <a:lstStyle/>
          <a:p>
            <a:pPr algn="ctr" eaLnBrk="1" hangingPunct="1">
              <a:defRPr/>
            </a:pPr>
            <a:r>
              <a:rPr lang="en-US" dirty="0" smtClean="0"/>
              <a:t>Color Aliasing</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9"/>
          <p:cNvSpPr>
            <a:spLocks noGrp="1" noChangeArrowheads="1"/>
          </p:cNvSpPr>
          <p:nvPr>
            <p:ph type="body" idx="1"/>
          </p:nvPr>
        </p:nvSpPr>
        <p:spPr>
          <a:xfrm>
            <a:off x="302905" y="1429887"/>
            <a:ext cx="8572500" cy="4400550"/>
          </a:xfrm>
        </p:spPr>
        <p:txBody>
          <a:bodyPr/>
          <a:lstStyle/>
          <a:p>
            <a:pPr>
              <a:lnSpc>
                <a:spcPct val="100000"/>
              </a:lnSpc>
            </a:pPr>
            <a:r>
              <a:rPr lang="en-US" dirty="0" smtClean="0"/>
              <a:t>A pixel, the smallest component of an ultrasound image, can either be a color or shade of gray, not both at the same time. </a:t>
            </a:r>
          </a:p>
          <a:p>
            <a:pPr>
              <a:lnSpc>
                <a:spcPct val="100000"/>
              </a:lnSpc>
            </a:pPr>
            <a:r>
              <a:rPr lang="en-US" dirty="0" smtClean="0"/>
              <a:t>Priority sets the threshold that the amplitude (i.e., brightness of the shade of gray) will have to exceed in order for grayscale pixels to be displayed rather than color pixels. </a:t>
            </a:r>
          </a:p>
        </p:txBody>
      </p:sp>
      <p:sp>
        <p:nvSpPr>
          <p:cNvPr id="6" name="Rectangle 8"/>
          <p:cNvSpPr>
            <a:spLocks noGrp="1" noChangeArrowheads="1"/>
          </p:cNvSpPr>
          <p:nvPr>
            <p:ph type="title"/>
          </p:nvPr>
        </p:nvSpPr>
        <p:spPr>
          <a:xfrm>
            <a:off x="0" y="591782"/>
            <a:ext cx="9144000" cy="387350"/>
          </a:xfrm>
        </p:spPr>
        <p:txBody>
          <a:bodyPr/>
          <a:lstStyle/>
          <a:p>
            <a:pPr algn="ctr" eaLnBrk="1" hangingPunct="1">
              <a:defRPr/>
            </a:pPr>
            <a:r>
              <a:rPr lang="en-US" dirty="0" smtClean="0"/>
              <a:t>Color Aliasing</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9"/>
          <p:cNvSpPr>
            <a:spLocks noGrp="1" noChangeArrowheads="1"/>
          </p:cNvSpPr>
          <p:nvPr>
            <p:ph type="body" idx="1"/>
          </p:nvPr>
        </p:nvSpPr>
        <p:spPr>
          <a:xfrm>
            <a:off x="275609" y="1511773"/>
            <a:ext cx="8613775" cy="4400550"/>
          </a:xfrm>
        </p:spPr>
        <p:txBody>
          <a:bodyPr/>
          <a:lstStyle/>
          <a:p>
            <a:pPr>
              <a:lnSpc>
                <a:spcPct val="100000"/>
              </a:lnSpc>
            </a:pPr>
            <a:r>
              <a:rPr lang="en-US" dirty="0" smtClean="0"/>
              <a:t>Below that threshold, color pixels will be placed. If the priority is set too low, then image noise or artifacts within the vessel will be displayed instead of color pixels. </a:t>
            </a:r>
          </a:p>
          <a:p>
            <a:pPr>
              <a:lnSpc>
                <a:spcPct val="100000"/>
              </a:lnSpc>
            </a:pPr>
            <a:r>
              <a:rPr lang="en-US" dirty="0" smtClean="0"/>
              <a:t>A higher priority setting is useful in filling a vessel with color when there is a low signal-to-noise ratio.</a:t>
            </a:r>
          </a:p>
          <a:p>
            <a:pPr>
              <a:lnSpc>
                <a:spcPct val="100000"/>
              </a:lnSpc>
            </a:pPr>
            <a:endParaRPr lang="en-US" dirty="0" smtClean="0"/>
          </a:p>
        </p:txBody>
      </p:sp>
      <p:sp>
        <p:nvSpPr>
          <p:cNvPr id="6" name="Rectangle 8"/>
          <p:cNvSpPr>
            <a:spLocks noGrp="1" noChangeArrowheads="1"/>
          </p:cNvSpPr>
          <p:nvPr>
            <p:ph type="title"/>
          </p:nvPr>
        </p:nvSpPr>
        <p:spPr>
          <a:xfrm>
            <a:off x="0" y="523543"/>
            <a:ext cx="9144000" cy="387350"/>
          </a:xfrm>
        </p:spPr>
        <p:txBody>
          <a:bodyPr/>
          <a:lstStyle/>
          <a:p>
            <a:pPr algn="ctr" eaLnBrk="1" hangingPunct="1">
              <a:defRPr/>
            </a:pPr>
            <a:r>
              <a:rPr lang="en-US" dirty="0" smtClean="0"/>
              <a:t>Color Aliasing</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9"/>
          <p:cNvSpPr>
            <a:spLocks noGrp="1" noChangeArrowheads="1"/>
          </p:cNvSpPr>
          <p:nvPr>
            <p:ph type="body" idx="1"/>
          </p:nvPr>
        </p:nvSpPr>
        <p:spPr>
          <a:xfrm>
            <a:off x="316552" y="1511774"/>
            <a:ext cx="8613775" cy="4400550"/>
          </a:xfrm>
        </p:spPr>
        <p:txBody>
          <a:bodyPr/>
          <a:lstStyle/>
          <a:p>
            <a:pPr>
              <a:lnSpc>
                <a:spcPct val="100000"/>
              </a:lnSpc>
            </a:pPr>
            <a:r>
              <a:rPr lang="en-US" dirty="0" smtClean="0"/>
              <a:t>Specifically used for cardiac imaging, tissue Doppler imaging (TDI) is another CDI technique. </a:t>
            </a:r>
          </a:p>
          <a:p>
            <a:pPr>
              <a:lnSpc>
                <a:spcPct val="100000"/>
              </a:lnSpc>
            </a:pPr>
            <a:r>
              <a:rPr lang="en-US" dirty="0" smtClean="0"/>
              <a:t>Flowing blood typically produces a low-amplitude, high-velocity signal. </a:t>
            </a:r>
          </a:p>
          <a:p>
            <a:pPr>
              <a:lnSpc>
                <a:spcPct val="100000"/>
              </a:lnSpc>
            </a:pPr>
            <a:r>
              <a:rPr lang="en-US" dirty="0" smtClean="0"/>
              <a:t>However, myocardial wall motion produces a high-amplitude, low-velocity signal. Instead of using a high-pass filter to filter out the signal from the wall motion, TDI uses a low-pass filter to eliminate the signal from the blood and only show color information representing the wall motion. </a:t>
            </a:r>
          </a:p>
        </p:txBody>
      </p:sp>
      <p:sp>
        <p:nvSpPr>
          <p:cNvPr id="6" name="Rectangle 8"/>
          <p:cNvSpPr>
            <a:spLocks noGrp="1" noChangeArrowheads="1"/>
          </p:cNvSpPr>
          <p:nvPr>
            <p:ph type="title"/>
          </p:nvPr>
        </p:nvSpPr>
        <p:spPr>
          <a:xfrm>
            <a:off x="0" y="578134"/>
            <a:ext cx="9144000" cy="387350"/>
          </a:xfrm>
        </p:spPr>
        <p:txBody>
          <a:bodyPr/>
          <a:lstStyle/>
          <a:p>
            <a:pPr algn="ctr" eaLnBrk="1" hangingPunct="1">
              <a:defRPr/>
            </a:pPr>
            <a:r>
              <a:rPr lang="en-US" dirty="0" smtClean="0"/>
              <a:t>Tissue Doppler Imaging</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9"/>
          <p:cNvSpPr>
            <a:spLocks noGrp="1" noChangeArrowheads="1"/>
          </p:cNvSpPr>
          <p:nvPr>
            <p:ph type="body" idx="1"/>
          </p:nvPr>
        </p:nvSpPr>
        <p:spPr>
          <a:xfrm>
            <a:off x="330200" y="1498126"/>
            <a:ext cx="8613775" cy="4400550"/>
          </a:xfrm>
        </p:spPr>
        <p:txBody>
          <a:bodyPr/>
          <a:lstStyle/>
          <a:p>
            <a:pPr>
              <a:lnSpc>
                <a:spcPct val="100000"/>
              </a:lnSpc>
            </a:pPr>
            <a:r>
              <a:rPr lang="en-US" dirty="0" smtClean="0"/>
              <a:t>TDI is still limited by frequency shifts at 90° angles; but since the myocardial walls are oriented 0° to the beam in some views, this is not a limitation. </a:t>
            </a:r>
          </a:p>
          <a:p>
            <a:pPr>
              <a:lnSpc>
                <a:spcPct val="100000"/>
              </a:lnSpc>
            </a:pPr>
            <a:r>
              <a:rPr lang="en-US" dirty="0" smtClean="0"/>
              <a:t>TDI can be performed with color Doppler and spectral Doppler display modes.</a:t>
            </a:r>
          </a:p>
          <a:p>
            <a:pPr>
              <a:lnSpc>
                <a:spcPct val="100000"/>
              </a:lnSpc>
            </a:pPr>
            <a:endParaRPr lang="en-US" dirty="0" smtClean="0"/>
          </a:p>
        </p:txBody>
      </p:sp>
      <p:sp>
        <p:nvSpPr>
          <p:cNvPr id="6" name="Rectangle 8"/>
          <p:cNvSpPr>
            <a:spLocks noGrp="1" noChangeArrowheads="1"/>
          </p:cNvSpPr>
          <p:nvPr>
            <p:ph type="title"/>
          </p:nvPr>
        </p:nvSpPr>
        <p:spPr>
          <a:xfrm>
            <a:off x="0" y="591782"/>
            <a:ext cx="9144000" cy="387350"/>
          </a:xfrm>
        </p:spPr>
        <p:txBody>
          <a:bodyPr/>
          <a:lstStyle/>
          <a:p>
            <a:pPr algn="ctr" eaLnBrk="1" hangingPunct="1">
              <a:defRPr/>
            </a:pPr>
            <a:r>
              <a:rPr lang="en-US" dirty="0" smtClean="0"/>
              <a:t>Tissue Doppler Imaging</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9"/>
          <p:cNvSpPr>
            <a:spLocks noGrp="1" noChangeArrowheads="1"/>
          </p:cNvSpPr>
          <p:nvPr>
            <p:ph type="body" idx="1"/>
          </p:nvPr>
        </p:nvSpPr>
        <p:spPr>
          <a:xfrm>
            <a:off x="302904" y="1552717"/>
            <a:ext cx="8613775" cy="4400550"/>
          </a:xfrm>
        </p:spPr>
        <p:txBody>
          <a:bodyPr/>
          <a:lstStyle/>
          <a:p>
            <a:pPr>
              <a:lnSpc>
                <a:spcPct val="100000"/>
              </a:lnSpc>
            </a:pPr>
            <a:r>
              <a:rPr lang="en-US" dirty="0" smtClean="0"/>
              <a:t>PW spectral and color Doppler are limited by flow at 90° angles, because the frequency shift on which the flow information is based is equal to 0 at that critical angle. </a:t>
            </a:r>
          </a:p>
          <a:p>
            <a:pPr>
              <a:lnSpc>
                <a:spcPct val="100000"/>
              </a:lnSpc>
            </a:pPr>
            <a:r>
              <a:rPr lang="en-US" dirty="0" smtClean="0"/>
              <a:t>Power Doppler, also termed color Doppler energy or power angio, ignores the frequency shift information and focuses only on the amplitude, or strength, of the shift. </a:t>
            </a:r>
          </a:p>
          <a:p>
            <a:pPr>
              <a:lnSpc>
                <a:spcPct val="100000"/>
              </a:lnSpc>
            </a:pPr>
            <a:r>
              <a:rPr lang="en-US" dirty="0" smtClean="0"/>
              <a:t>Power Doppler is only able to display amplitude information and does not provide information on velocity or direction of flow. </a:t>
            </a:r>
          </a:p>
        </p:txBody>
      </p:sp>
      <p:sp>
        <p:nvSpPr>
          <p:cNvPr id="6" name="Rectangle 8"/>
          <p:cNvSpPr>
            <a:spLocks noGrp="1" noChangeArrowheads="1"/>
          </p:cNvSpPr>
          <p:nvPr>
            <p:ph type="title"/>
          </p:nvPr>
        </p:nvSpPr>
        <p:spPr>
          <a:xfrm>
            <a:off x="0" y="619078"/>
            <a:ext cx="9144000" cy="387350"/>
          </a:xfrm>
        </p:spPr>
        <p:txBody>
          <a:bodyPr/>
          <a:lstStyle/>
          <a:p>
            <a:pPr algn="ctr" eaLnBrk="1" hangingPunct="1">
              <a:defRPr/>
            </a:pPr>
            <a:r>
              <a:rPr lang="en-US" dirty="0" smtClean="0"/>
              <a:t>Power Doppler</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9"/>
          <p:cNvSpPr>
            <a:spLocks noGrp="1" noChangeArrowheads="1"/>
          </p:cNvSpPr>
          <p:nvPr>
            <p:ph type="body" idx="1"/>
          </p:nvPr>
        </p:nvSpPr>
        <p:spPr>
          <a:xfrm>
            <a:off x="316553" y="1429888"/>
            <a:ext cx="8613775" cy="4400550"/>
          </a:xfrm>
        </p:spPr>
        <p:txBody>
          <a:bodyPr/>
          <a:lstStyle/>
          <a:p>
            <a:pPr>
              <a:lnSpc>
                <a:spcPct val="100000"/>
              </a:lnSpc>
            </a:pPr>
            <a:r>
              <a:rPr lang="en-US" dirty="0" smtClean="0"/>
              <a:t>Power Doppler is almost completely independent of angle, which makes it quite functional for evaluating slow flowing and/or tortuous vessels. </a:t>
            </a:r>
          </a:p>
          <a:p>
            <a:pPr>
              <a:lnSpc>
                <a:spcPct val="100000"/>
              </a:lnSpc>
            </a:pPr>
            <a:r>
              <a:rPr lang="en-US" dirty="0" smtClean="0"/>
              <a:t>Both an advantage and a disadvantage of power Doppler is its sensitivity. </a:t>
            </a:r>
          </a:p>
          <a:p>
            <a:pPr>
              <a:lnSpc>
                <a:spcPct val="100000"/>
              </a:lnSpc>
            </a:pPr>
            <a:r>
              <a:rPr lang="en-US" dirty="0" smtClean="0"/>
              <a:t>Since power Doppler is very sensitive, it is ideal for slow, small vessels, but it also makes it more susceptible to patient or organ motion. </a:t>
            </a:r>
          </a:p>
          <a:p>
            <a:pPr>
              <a:lnSpc>
                <a:spcPct val="100000"/>
              </a:lnSpc>
            </a:pPr>
            <a:r>
              <a:rPr lang="en-US" dirty="0" smtClean="0"/>
              <a:t>Flash artifact occurs when power Doppler is being used and inadvertent motion interrupts the quality of the signal.</a:t>
            </a:r>
          </a:p>
          <a:p>
            <a:pPr>
              <a:lnSpc>
                <a:spcPct val="100000"/>
              </a:lnSpc>
            </a:pPr>
            <a:endParaRPr lang="en-US" dirty="0" smtClean="0"/>
          </a:p>
        </p:txBody>
      </p:sp>
      <p:sp>
        <p:nvSpPr>
          <p:cNvPr id="6" name="Rectangle 8"/>
          <p:cNvSpPr>
            <a:spLocks noGrp="1" noChangeArrowheads="1"/>
          </p:cNvSpPr>
          <p:nvPr>
            <p:ph type="title"/>
          </p:nvPr>
        </p:nvSpPr>
        <p:spPr>
          <a:xfrm>
            <a:off x="0" y="523543"/>
            <a:ext cx="9144000" cy="387350"/>
          </a:xfrm>
        </p:spPr>
        <p:txBody>
          <a:bodyPr/>
          <a:lstStyle/>
          <a:p>
            <a:pPr algn="ctr" eaLnBrk="1" hangingPunct="1">
              <a:defRPr/>
            </a:pPr>
            <a:r>
              <a:rPr lang="en-US" dirty="0" smtClean="0"/>
              <a:t>Power Doppler</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9"/>
          <p:cNvSpPr>
            <a:spLocks noGrp="1" noChangeArrowheads="1"/>
          </p:cNvSpPr>
          <p:nvPr>
            <p:ph type="body" idx="1"/>
          </p:nvPr>
        </p:nvSpPr>
        <p:spPr>
          <a:xfrm>
            <a:off x="302905" y="1443535"/>
            <a:ext cx="8613775" cy="4400550"/>
          </a:xfrm>
        </p:spPr>
        <p:txBody>
          <a:bodyPr/>
          <a:lstStyle/>
          <a:p>
            <a:r>
              <a:rPr lang="en-US" sz="2000" dirty="0" smtClean="0"/>
              <a:t>Cardiac strain and strain rate are used for measuring myocardial function.</a:t>
            </a:r>
          </a:p>
          <a:p>
            <a:r>
              <a:rPr lang="en-US" sz="2000" dirty="0" smtClean="0"/>
              <a:t>Strain is the changing of the shape of the muscle as it lengthens and contracts.</a:t>
            </a:r>
          </a:p>
          <a:p>
            <a:r>
              <a:rPr lang="en-US" sz="2000" dirty="0" smtClean="0"/>
              <a:t>Strain and strain-rate analysis permit evaluation of the deformation of the cardiac wall to evaluate for ventricular function. </a:t>
            </a:r>
          </a:p>
          <a:p>
            <a:r>
              <a:rPr lang="en-US" sz="2000" dirty="0" smtClean="0"/>
              <a:t>Speckle tracking is the method used to obtain the strain information. </a:t>
            </a:r>
          </a:p>
          <a:p>
            <a:r>
              <a:rPr lang="en-US" sz="2000" dirty="0" smtClean="0"/>
              <a:t>By observing the “dots” that represent the myocardial tissue, the machine can measure the movement of the tissue </a:t>
            </a:r>
            <a:r>
              <a:rPr lang="en-US" dirty="0" smtClean="0"/>
              <a:t>in the longitudinal, radial, and circumferential axes.</a:t>
            </a:r>
          </a:p>
        </p:txBody>
      </p:sp>
      <p:sp>
        <p:nvSpPr>
          <p:cNvPr id="6" name="Rectangle 8"/>
          <p:cNvSpPr>
            <a:spLocks noGrp="1" noChangeArrowheads="1"/>
          </p:cNvSpPr>
          <p:nvPr>
            <p:ph type="title"/>
          </p:nvPr>
        </p:nvSpPr>
        <p:spPr>
          <a:xfrm>
            <a:off x="0" y="577687"/>
            <a:ext cx="9144000" cy="387798"/>
          </a:xfrm>
        </p:spPr>
        <p:txBody>
          <a:bodyPr/>
          <a:lstStyle/>
          <a:p>
            <a:pPr algn="ctr" eaLnBrk="1" hangingPunct="1">
              <a:defRPr/>
            </a:pPr>
            <a:r>
              <a:rPr lang="en-US" dirty="0" smtClean="0"/>
              <a:t>Cardiac Strain and Strain Rate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30213" y="537883"/>
            <a:ext cx="8524875" cy="384175"/>
          </a:xfrm>
        </p:spPr>
        <p:txBody>
          <a:bodyPr/>
          <a:lstStyle/>
          <a:p>
            <a:pPr algn="ctr" eaLnBrk="1" hangingPunct="1">
              <a:defRPr/>
            </a:pPr>
            <a:r>
              <a:rPr lang="en-US" dirty="0" smtClean="0"/>
              <a:t>Types of Blood Flow</a:t>
            </a:r>
          </a:p>
        </p:txBody>
      </p:sp>
      <p:sp>
        <p:nvSpPr>
          <p:cNvPr id="13315" name="Rectangle 3"/>
          <p:cNvSpPr>
            <a:spLocks noGrp="1" noChangeArrowheads="1"/>
          </p:cNvSpPr>
          <p:nvPr>
            <p:ph type="body" idx="1"/>
          </p:nvPr>
        </p:nvSpPr>
        <p:spPr>
          <a:xfrm>
            <a:off x="330200" y="1475652"/>
            <a:ext cx="8613775" cy="4219575"/>
          </a:xfrm>
        </p:spPr>
        <p:txBody>
          <a:bodyPr/>
          <a:lstStyle/>
          <a:p>
            <a:pPr>
              <a:lnSpc>
                <a:spcPct val="100000"/>
              </a:lnSpc>
            </a:pPr>
            <a:r>
              <a:rPr lang="en-US" dirty="0" smtClean="0"/>
              <a:t>Three types of flow are found in blood vessels: plug flow, laminar flow, and turbulent flow. </a:t>
            </a:r>
          </a:p>
          <a:p>
            <a:pPr>
              <a:lnSpc>
                <a:spcPct val="100000"/>
              </a:lnSpc>
            </a:pPr>
            <a:r>
              <a:rPr lang="en-US" dirty="0" smtClean="0"/>
              <a:t>Plug flow can be found in large blood vessels such as the ascending aorta and at the entrance of vessels such as the common carotid artery. </a:t>
            </a:r>
          </a:p>
          <a:p>
            <a:pPr>
              <a:lnSpc>
                <a:spcPct val="100000"/>
              </a:lnSpc>
            </a:pPr>
            <a:r>
              <a:rPr lang="en-US" dirty="0" smtClean="0"/>
              <a:t>The velocity profile of plug flow is blunt as a result of the flow traveling at the same velocity.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9"/>
          <p:cNvSpPr>
            <a:spLocks noGrp="1" noChangeArrowheads="1"/>
          </p:cNvSpPr>
          <p:nvPr>
            <p:ph type="body" idx="1"/>
          </p:nvPr>
        </p:nvSpPr>
        <p:spPr>
          <a:xfrm>
            <a:off x="275609" y="1470831"/>
            <a:ext cx="8613775" cy="4400550"/>
          </a:xfrm>
        </p:spPr>
        <p:txBody>
          <a:bodyPr/>
          <a:lstStyle/>
          <a:p>
            <a:endParaRPr lang="en-US" dirty="0" smtClean="0"/>
          </a:p>
          <a:p>
            <a:r>
              <a:rPr lang="en-US" dirty="0" smtClean="0"/>
              <a:t>Table 4-24 provides a summary of several common Doppler artifacts and how to correct them.</a:t>
            </a:r>
          </a:p>
        </p:txBody>
      </p:sp>
      <p:sp>
        <p:nvSpPr>
          <p:cNvPr id="6" name="Rectangle 8"/>
          <p:cNvSpPr>
            <a:spLocks noGrp="1" noChangeArrowheads="1"/>
          </p:cNvSpPr>
          <p:nvPr>
            <p:ph type="title"/>
          </p:nvPr>
        </p:nvSpPr>
        <p:spPr>
          <a:xfrm>
            <a:off x="0" y="536743"/>
            <a:ext cx="9144000" cy="387798"/>
          </a:xfrm>
        </p:spPr>
        <p:txBody>
          <a:bodyPr/>
          <a:lstStyle/>
          <a:p>
            <a:pPr algn="ctr" eaLnBrk="1" hangingPunct="1">
              <a:defRPr/>
            </a:pPr>
            <a:r>
              <a:rPr lang="en-US" dirty="0" smtClean="0"/>
              <a:t>Doppler Artifacts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21031" y="619788"/>
            <a:ext cx="8524875" cy="384175"/>
          </a:xfrm>
        </p:spPr>
        <p:txBody>
          <a:bodyPr/>
          <a:lstStyle/>
          <a:p>
            <a:pPr algn="ctr" eaLnBrk="1" hangingPunct="1">
              <a:defRPr/>
            </a:pPr>
            <a:r>
              <a:rPr lang="en-US" dirty="0" smtClean="0"/>
              <a:t>Types of Blood Flow</a:t>
            </a:r>
          </a:p>
        </p:txBody>
      </p:sp>
      <p:sp>
        <p:nvSpPr>
          <p:cNvPr id="14339" name="Rectangle 9"/>
          <p:cNvSpPr>
            <a:spLocks noGrp="1" noChangeArrowheads="1"/>
          </p:cNvSpPr>
          <p:nvPr>
            <p:ph type="body" idx="1"/>
          </p:nvPr>
        </p:nvSpPr>
        <p:spPr/>
        <p:txBody>
          <a:bodyPr/>
          <a:lstStyle/>
          <a:p>
            <a:pPr>
              <a:lnSpc>
                <a:spcPct val="100000"/>
              </a:lnSpc>
            </a:pPr>
            <a:r>
              <a:rPr lang="en-US" dirty="0" smtClean="0"/>
              <a:t>Turbulent flow results when the red blood cells become chaotic and disorganized, resulting in an assortment of velocities. </a:t>
            </a:r>
          </a:p>
          <a:p>
            <a:pPr>
              <a:lnSpc>
                <a:spcPct val="100000"/>
              </a:lnSpc>
            </a:pPr>
            <a:r>
              <a:rPr lang="en-US" dirty="0" smtClean="0"/>
              <a:t>Nonetheless, turbulent flow does not always indicate the presence of pathology. </a:t>
            </a:r>
          </a:p>
          <a:p>
            <a:pPr>
              <a:lnSpc>
                <a:spcPct val="100000"/>
              </a:lnSpc>
            </a:pPr>
            <a:r>
              <a:rPr lang="en-US" dirty="0" smtClean="0"/>
              <a:t>At some points in normal vessels, such as in the area of the carotid bulb, turbulence can be found. </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80088" y="524254"/>
            <a:ext cx="8524875" cy="387350"/>
          </a:xfrm>
        </p:spPr>
        <p:txBody>
          <a:bodyPr/>
          <a:lstStyle/>
          <a:p>
            <a:pPr algn="ctr" eaLnBrk="1" hangingPunct="1">
              <a:defRPr/>
            </a:pPr>
            <a:r>
              <a:rPr lang="en-US" dirty="0" smtClean="0"/>
              <a:t>Types of Blood Flow</a:t>
            </a:r>
          </a:p>
        </p:txBody>
      </p:sp>
      <p:sp>
        <p:nvSpPr>
          <p:cNvPr id="15363" name="Rectangle 9"/>
          <p:cNvSpPr>
            <a:spLocks noGrp="1" noChangeArrowheads="1"/>
          </p:cNvSpPr>
          <p:nvPr>
            <p:ph type="body" idx="1"/>
          </p:nvPr>
        </p:nvSpPr>
        <p:spPr>
          <a:xfrm>
            <a:off x="357495" y="1537221"/>
            <a:ext cx="8613775" cy="4371975"/>
          </a:xfrm>
        </p:spPr>
        <p:txBody>
          <a:bodyPr/>
          <a:lstStyle/>
          <a:p>
            <a:pPr>
              <a:lnSpc>
                <a:spcPct val="100000"/>
              </a:lnSpc>
            </a:pPr>
            <a:r>
              <a:rPr lang="en-US" dirty="0" smtClean="0"/>
              <a:t>Turbulence may also occur from high-velocity flow and from tortuous or kinked vessels. </a:t>
            </a:r>
          </a:p>
          <a:p>
            <a:pPr>
              <a:lnSpc>
                <a:spcPct val="100000"/>
              </a:lnSpc>
            </a:pPr>
            <a:r>
              <a:rPr lang="en-US" dirty="0" smtClean="0"/>
              <a:t>The equation used to quantify the degree of turbulence in a blood vessel is the Reynolds number.</a:t>
            </a:r>
          </a:p>
          <a:p>
            <a:pPr>
              <a:lnSpc>
                <a:spcPct val="100000"/>
              </a:lnSpc>
            </a:pPr>
            <a:r>
              <a:rPr lang="en-US" dirty="0" smtClean="0"/>
              <a:t>A Reynolds number greater than 2000 is considered to represent true turbulence.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66440" y="203958"/>
            <a:ext cx="8524875" cy="776288"/>
          </a:xfrm>
        </p:spPr>
        <p:txBody>
          <a:bodyPr/>
          <a:lstStyle/>
          <a:p>
            <a:pPr algn="ctr" eaLnBrk="1" hangingPunct="1">
              <a:defRPr/>
            </a:pPr>
            <a:r>
              <a:rPr lang="en-US" dirty="0" smtClean="0"/>
              <a:t>The Continuity Equation and Bernoulli’s Principle</a:t>
            </a:r>
          </a:p>
        </p:txBody>
      </p:sp>
      <p:sp>
        <p:nvSpPr>
          <p:cNvPr id="16387" name="Rectangle 9"/>
          <p:cNvSpPr>
            <a:spLocks noGrp="1" noChangeArrowheads="1"/>
          </p:cNvSpPr>
          <p:nvPr>
            <p:ph type="body" idx="1"/>
          </p:nvPr>
        </p:nvSpPr>
        <p:spPr>
          <a:xfrm>
            <a:off x="275609" y="1554423"/>
            <a:ext cx="8613775" cy="4067175"/>
          </a:xfrm>
        </p:spPr>
        <p:txBody>
          <a:bodyPr/>
          <a:lstStyle/>
          <a:p>
            <a:pPr>
              <a:lnSpc>
                <a:spcPct val="100000"/>
              </a:lnSpc>
            </a:pPr>
            <a:r>
              <a:rPr lang="en-US" dirty="0" smtClean="0"/>
              <a:t>As blood flows through the body, it may encounter vessels that have a decreased radius, possibly secondary to stenosis caused by thrombus. </a:t>
            </a:r>
          </a:p>
          <a:p>
            <a:pPr>
              <a:lnSpc>
                <a:spcPct val="100000"/>
              </a:lnSpc>
            </a:pPr>
            <a:r>
              <a:rPr lang="en-US" dirty="0" smtClean="0"/>
              <a:t>When blood flows through an area of decreased radius, the same amount of flow must travel through that area. </a:t>
            </a:r>
          </a:p>
          <a:p>
            <a:pPr>
              <a:lnSpc>
                <a:spcPct val="100000"/>
              </a:lnSpc>
            </a:pPr>
            <a:r>
              <a:rPr lang="en-US" dirty="0" smtClean="0"/>
              <a:t>The continuity equation ties together the relationship between the vessel area, the velocity of blood, and the volume of blood flow. </a:t>
            </a:r>
          </a:p>
          <a:p>
            <a:pPr>
              <a:lnSpc>
                <a:spcPct val="100000"/>
              </a:lnSpc>
            </a:pPr>
            <a:r>
              <a:rPr lang="en-US" dirty="0" smtClean="0"/>
              <a:t>The volume of liquid that enters a blood vessel must be the same at any point along the length of the blood vessel.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80087" y="200119"/>
            <a:ext cx="8524875" cy="776288"/>
          </a:xfrm>
        </p:spPr>
        <p:txBody>
          <a:bodyPr/>
          <a:lstStyle/>
          <a:p>
            <a:pPr algn="ctr" eaLnBrk="1" hangingPunct="1">
              <a:defRPr/>
            </a:pPr>
            <a:r>
              <a:rPr lang="en-US" dirty="0" smtClean="0"/>
              <a:t>The Continuity Equation and Bernoulli’s Principle</a:t>
            </a:r>
          </a:p>
        </p:txBody>
      </p:sp>
      <p:sp>
        <p:nvSpPr>
          <p:cNvPr id="17411" name="Rectangle 9"/>
          <p:cNvSpPr>
            <a:spLocks noGrp="1" noChangeArrowheads="1"/>
          </p:cNvSpPr>
          <p:nvPr>
            <p:ph type="body" idx="1"/>
          </p:nvPr>
        </p:nvSpPr>
        <p:spPr>
          <a:xfrm>
            <a:off x="330200" y="1470973"/>
            <a:ext cx="8613775" cy="4124325"/>
          </a:xfrm>
        </p:spPr>
        <p:txBody>
          <a:bodyPr/>
          <a:lstStyle/>
          <a:p>
            <a:pPr>
              <a:lnSpc>
                <a:spcPct val="100000"/>
              </a:lnSpc>
            </a:pPr>
            <a:r>
              <a:rPr lang="en-US" dirty="0" smtClean="0"/>
              <a:t>Blood flow is constant.</a:t>
            </a:r>
          </a:p>
          <a:p>
            <a:pPr>
              <a:lnSpc>
                <a:spcPct val="100000"/>
              </a:lnSpc>
            </a:pPr>
            <a:r>
              <a:rPr lang="en-US" dirty="0" smtClean="0"/>
              <a:t>Therefore, if the area of the vessel decreases, as in the case of a stenosis, the velocity must increase. </a:t>
            </a:r>
          </a:p>
          <a:p>
            <a:pPr>
              <a:lnSpc>
                <a:spcPct val="100000"/>
              </a:lnSpc>
            </a:pPr>
            <a:r>
              <a:rPr lang="en-US" dirty="0" smtClean="0"/>
              <a:t>Bernoulli’s principle states that an increase in velocity must be accompanied by a corresponding decrease in pressure.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79151" y="267079"/>
            <a:ext cx="8524875" cy="776288"/>
          </a:xfrm>
        </p:spPr>
        <p:txBody>
          <a:bodyPr/>
          <a:lstStyle/>
          <a:p>
            <a:pPr algn="ctr" eaLnBrk="1" hangingPunct="1">
              <a:defRPr/>
            </a:pPr>
            <a:r>
              <a:rPr lang="en-US" dirty="0" smtClean="0"/>
              <a:t>The Continuity Equation and Bernoulli’s Principle</a:t>
            </a:r>
          </a:p>
        </p:txBody>
      </p:sp>
      <p:sp>
        <p:nvSpPr>
          <p:cNvPr id="18435" name="Rectangle 9"/>
          <p:cNvSpPr>
            <a:spLocks noGrp="1" noChangeArrowheads="1"/>
          </p:cNvSpPr>
          <p:nvPr>
            <p:ph type="body" idx="1"/>
          </p:nvPr>
        </p:nvSpPr>
        <p:spPr>
          <a:xfrm>
            <a:off x="302905" y="1528691"/>
            <a:ext cx="8613775" cy="4286250"/>
          </a:xfrm>
        </p:spPr>
        <p:txBody>
          <a:bodyPr/>
          <a:lstStyle/>
          <a:p>
            <a:pPr>
              <a:lnSpc>
                <a:spcPct val="100000"/>
              </a:lnSpc>
            </a:pPr>
            <a:r>
              <a:rPr lang="en-US" dirty="0" smtClean="0"/>
              <a:t>This inverse relationship between pressure and velocity is linked to the law of conservation of energy.</a:t>
            </a:r>
          </a:p>
          <a:p>
            <a:pPr>
              <a:lnSpc>
                <a:spcPct val="100000"/>
              </a:lnSpc>
            </a:pPr>
            <a:r>
              <a:rPr lang="en-US" dirty="0" smtClean="0"/>
              <a:t>Subsequently, any increase in velocity is an increase in energy, and therefore something (the pressure) must decrease to preserve the total energy. </a:t>
            </a:r>
          </a:p>
          <a:p>
            <a:pPr>
              <a:lnSpc>
                <a:spcPct val="100000"/>
              </a:lnSpc>
            </a:pPr>
            <a:r>
              <a:rPr lang="en-US" dirty="0" smtClean="0"/>
              <a:t>Once the vessel goes back to its prestenotic area, there is a decrease in velocity with a corresponding increase in pressure.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89270" y="538470"/>
            <a:ext cx="8524875" cy="387350"/>
          </a:xfrm>
        </p:spPr>
        <p:txBody>
          <a:bodyPr/>
          <a:lstStyle/>
          <a:p>
            <a:pPr algn="ctr" eaLnBrk="1" hangingPunct="1">
              <a:defRPr/>
            </a:pPr>
            <a:r>
              <a:rPr lang="en-US" dirty="0" smtClean="0"/>
              <a:t>Poiseuille’s Law</a:t>
            </a:r>
          </a:p>
        </p:txBody>
      </p:sp>
      <p:sp>
        <p:nvSpPr>
          <p:cNvPr id="19459" name="Rectangle 9"/>
          <p:cNvSpPr>
            <a:spLocks noGrp="1" noChangeArrowheads="1"/>
          </p:cNvSpPr>
          <p:nvPr>
            <p:ph type="body" idx="1"/>
          </p:nvPr>
        </p:nvSpPr>
        <p:spPr>
          <a:xfrm>
            <a:off x="330200" y="1480355"/>
            <a:ext cx="8613775" cy="4200525"/>
          </a:xfrm>
        </p:spPr>
        <p:txBody>
          <a:bodyPr/>
          <a:lstStyle/>
          <a:p>
            <a:pPr>
              <a:lnSpc>
                <a:spcPct val="100000"/>
              </a:lnSpc>
            </a:pPr>
            <a:r>
              <a:rPr lang="en-US" dirty="0" smtClean="0"/>
              <a:t>In addition to the pressure differential, there are other factors that may increase or decrease the amount of blood flowing through a blood vessel, including the length of the vessel, the radius of the vessel, and the viscosity of the blood. </a:t>
            </a:r>
          </a:p>
          <a:p>
            <a:pPr>
              <a:lnSpc>
                <a:spcPct val="100000"/>
              </a:lnSpc>
            </a:pPr>
            <a:r>
              <a:rPr lang="en-US" dirty="0" smtClean="0"/>
              <a:t>These factors are all tied together by an equation known as Poiseuille’s law. </a:t>
            </a:r>
          </a:p>
          <a:p>
            <a:pPr>
              <a:lnSpc>
                <a:spcPct val="100000"/>
              </a:lnSpc>
            </a:pPr>
            <a:r>
              <a:rPr lang="en-US" dirty="0" smtClean="0"/>
              <a:t>Poiseuille’s law describes the relationship between the volume of blood flow and the resistance to flow in a blood vessel.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34679" y="594341"/>
            <a:ext cx="8524875" cy="384175"/>
          </a:xfrm>
        </p:spPr>
        <p:txBody>
          <a:bodyPr/>
          <a:lstStyle/>
          <a:p>
            <a:pPr algn="ctr" eaLnBrk="1" hangingPunct="1">
              <a:defRPr/>
            </a:pPr>
            <a:r>
              <a:rPr lang="en-US" dirty="0" smtClean="0"/>
              <a:t>Poiseuille’s Law</a:t>
            </a:r>
          </a:p>
        </p:txBody>
      </p:sp>
      <p:sp>
        <p:nvSpPr>
          <p:cNvPr id="20483" name="Rectangle 9"/>
          <p:cNvSpPr>
            <a:spLocks noGrp="1" noChangeArrowheads="1"/>
          </p:cNvSpPr>
          <p:nvPr>
            <p:ph type="body" idx="1"/>
          </p:nvPr>
        </p:nvSpPr>
        <p:spPr>
          <a:xfrm>
            <a:off x="234666" y="1474669"/>
            <a:ext cx="8613775" cy="4181475"/>
          </a:xfrm>
        </p:spPr>
        <p:txBody>
          <a:bodyPr/>
          <a:lstStyle/>
          <a:p>
            <a:pPr>
              <a:lnSpc>
                <a:spcPct val="100000"/>
              </a:lnSpc>
            </a:pPr>
            <a:r>
              <a:rPr lang="en-US" sz="2000" dirty="0" smtClean="0"/>
              <a:t>Essentially, the law states that flow is equal to the difference in pressure divided by the resistance to flow in the vessel.  </a:t>
            </a:r>
          </a:p>
          <a:p>
            <a:pPr>
              <a:lnSpc>
                <a:spcPct val="100000"/>
              </a:lnSpc>
            </a:pPr>
            <a:r>
              <a:rPr lang="en-US" sz="2000" dirty="0" smtClean="0"/>
              <a:t>If the length of the vessel or the viscosity of the blood (both of which contribute to resistance to flow) increases, there is decreased flow. </a:t>
            </a:r>
          </a:p>
          <a:p>
            <a:pPr>
              <a:lnSpc>
                <a:spcPct val="100000"/>
              </a:lnSpc>
            </a:pPr>
            <a:r>
              <a:rPr lang="en-US" sz="2000" dirty="0" smtClean="0"/>
              <a:t>Likewise, if the radius of the vessel increases, flow increases. </a:t>
            </a:r>
          </a:p>
          <a:p>
            <a:pPr>
              <a:lnSpc>
                <a:spcPct val="100000"/>
              </a:lnSpc>
            </a:pPr>
            <a:r>
              <a:rPr lang="en-US" sz="2000" dirty="0" smtClean="0"/>
              <a:t>In fact, if the radius doubles, flow increases by a factor of 16.</a:t>
            </a:r>
          </a:p>
          <a:p>
            <a:pPr>
              <a:lnSpc>
                <a:spcPct val="100000"/>
              </a:lnSpc>
            </a:pPr>
            <a:r>
              <a:rPr lang="en-US" sz="2000" dirty="0" smtClean="0"/>
              <a:t>In summary, an increase in length or viscosity decreases flow, while an increase in radius increases flow.</a:t>
            </a:r>
          </a:p>
          <a:p>
            <a:pPr>
              <a:lnSpc>
                <a:spcPct val="100000"/>
              </a:lnSpc>
            </a:pPr>
            <a:endParaRPr lang="en-US" sz="21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8788" y="3254375"/>
            <a:ext cx="8524875" cy="554038"/>
          </a:xfrm>
        </p:spPr>
        <p:txBody>
          <a:bodyPr/>
          <a:lstStyle/>
          <a:p>
            <a:pPr algn="ctr" eaLnBrk="1" hangingPunct="1">
              <a:defRPr/>
            </a:pPr>
            <a:r>
              <a:rPr lang="en-US" sz="4000" dirty="0" smtClean="0"/>
              <a:t>Hemodynamics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66440" y="537902"/>
            <a:ext cx="8524875" cy="384175"/>
          </a:xfrm>
        </p:spPr>
        <p:txBody>
          <a:bodyPr/>
          <a:lstStyle/>
          <a:p>
            <a:pPr algn="ctr" eaLnBrk="1" hangingPunct="1">
              <a:defRPr/>
            </a:pPr>
            <a:r>
              <a:rPr lang="en-US" dirty="0" smtClean="0"/>
              <a:t>Poiseuille’s Law</a:t>
            </a:r>
          </a:p>
        </p:txBody>
      </p:sp>
      <p:sp>
        <p:nvSpPr>
          <p:cNvPr id="21507" name="Rectangle 9"/>
          <p:cNvSpPr>
            <a:spLocks noGrp="1" noChangeArrowheads="1"/>
          </p:cNvSpPr>
          <p:nvPr>
            <p:ph type="body" idx="1"/>
          </p:nvPr>
        </p:nvSpPr>
        <p:spPr>
          <a:xfrm>
            <a:off x="261961" y="1500163"/>
            <a:ext cx="8613775" cy="3883025"/>
          </a:xfrm>
        </p:spPr>
        <p:txBody>
          <a:bodyPr/>
          <a:lstStyle/>
          <a:p>
            <a:pPr>
              <a:lnSpc>
                <a:spcPct val="100000"/>
              </a:lnSpc>
            </a:pPr>
            <a:r>
              <a:rPr lang="en-US" dirty="0" smtClean="0"/>
              <a:t>Inertial losses occur as vessels branch and change direction. </a:t>
            </a:r>
          </a:p>
          <a:p>
            <a:pPr>
              <a:lnSpc>
                <a:spcPct val="100000"/>
              </a:lnSpc>
            </a:pPr>
            <a:r>
              <a:rPr lang="en-US" dirty="0" smtClean="0"/>
              <a:t>Friction, another form of resistance, is the loss of energy in the form of heat and is another detriment to flow. </a:t>
            </a:r>
          </a:p>
          <a:p>
            <a:pPr>
              <a:lnSpc>
                <a:spcPct val="100000"/>
              </a:lnSpc>
            </a:pPr>
            <a:r>
              <a:rPr lang="en-US" dirty="0" smtClean="0"/>
              <a:t>As the arterioles branch out into capillaries, frictional and inertial losses are responsible for the accompanying decrease in the velocity of the blood.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07383" y="580978"/>
            <a:ext cx="8524875" cy="384175"/>
          </a:xfrm>
        </p:spPr>
        <p:txBody>
          <a:bodyPr/>
          <a:lstStyle/>
          <a:p>
            <a:pPr algn="ctr" eaLnBrk="1" hangingPunct="1">
              <a:defRPr/>
            </a:pPr>
            <a:r>
              <a:rPr lang="en-US" dirty="0" smtClean="0"/>
              <a:t>Poiseuille’s Law</a:t>
            </a:r>
          </a:p>
        </p:txBody>
      </p:sp>
      <p:sp>
        <p:nvSpPr>
          <p:cNvPr id="22531" name="Rectangle 9"/>
          <p:cNvSpPr>
            <a:spLocks noGrp="1" noChangeArrowheads="1"/>
          </p:cNvSpPr>
          <p:nvPr>
            <p:ph type="body" idx="1"/>
          </p:nvPr>
        </p:nvSpPr>
        <p:spPr>
          <a:xfrm>
            <a:off x="330200" y="1531108"/>
            <a:ext cx="8613775" cy="4619625"/>
          </a:xfrm>
        </p:spPr>
        <p:txBody>
          <a:bodyPr/>
          <a:lstStyle/>
          <a:p>
            <a:pPr>
              <a:lnSpc>
                <a:spcPct val="100000"/>
              </a:lnSpc>
            </a:pPr>
            <a:r>
              <a:rPr lang="en-US" dirty="0" smtClean="0"/>
              <a:t>The capillaries are tiny, typically about the width of a red blood cell. </a:t>
            </a:r>
          </a:p>
          <a:p>
            <a:pPr>
              <a:lnSpc>
                <a:spcPct val="100000"/>
              </a:lnSpc>
            </a:pPr>
            <a:r>
              <a:rPr lang="en-US" dirty="0" smtClean="0"/>
              <a:t>It is the small size of the capillaries that contributes to the energy loss and slow velocity of flow. </a:t>
            </a:r>
          </a:p>
          <a:p>
            <a:pPr>
              <a:lnSpc>
                <a:spcPct val="100000"/>
              </a:lnSpc>
            </a:pPr>
            <a:r>
              <a:rPr lang="en-US" dirty="0" smtClean="0"/>
              <a:t>However, this slow flow is essential for the function of the capillaries, which is the exchange of nutrients and waste products.</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21031" y="602586"/>
            <a:ext cx="8524875" cy="384175"/>
          </a:xfrm>
        </p:spPr>
        <p:txBody>
          <a:bodyPr/>
          <a:lstStyle/>
          <a:p>
            <a:pPr algn="ctr" eaLnBrk="1" hangingPunct="1">
              <a:defRPr/>
            </a:pPr>
            <a:r>
              <a:rPr lang="en-US" dirty="0" smtClean="0"/>
              <a:t>Poiseuille’s Law</a:t>
            </a:r>
          </a:p>
        </p:txBody>
      </p:sp>
      <p:sp>
        <p:nvSpPr>
          <p:cNvPr id="23555" name="Rectangle 9"/>
          <p:cNvSpPr>
            <a:spLocks noGrp="1" noChangeArrowheads="1"/>
          </p:cNvSpPr>
          <p:nvPr>
            <p:ph type="body" idx="1"/>
          </p:nvPr>
        </p:nvSpPr>
        <p:spPr>
          <a:xfrm>
            <a:off x="343847" y="1522294"/>
            <a:ext cx="8613775" cy="4362450"/>
          </a:xfrm>
        </p:spPr>
        <p:txBody>
          <a:bodyPr/>
          <a:lstStyle/>
          <a:p>
            <a:pPr>
              <a:lnSpc>
                <a:spcPct val="100000"/>
              </a:lnSpc>
            </a:pPr>
            <a:r>
              <a:rPr lang="en-US" dirty="0" smtClean="0"/>
              <a:t>Poiseuille’s law assumes a straight (noncurved), rigid (nonelastic) pipe with a steady flow rate (nonpulsatile). Unfortunately, this does not describe the blood vessels found in the human body. </a:t>
            </a:r>
          </a:p>
          <a:p>
            <a:pPr>
              <a:lnSpc>
                <a:spcPct val="100000"/>
              </a:lnSpc>
            </a:pPr>
            <a:r>
              <a:rPr lang="en-US" dirty="0" smtClean="0"/>
              <a:t>Although there is no simple way to describe the cardiovascular system, Poiseuille’s law demonstrates the relationships of flow and resistance. </a:t>
            </a:r>
          </a:p>
          <a:p>
            <a:pPr>
              <a:lnSpc>
                <a:spcPct val="100000"/>
              </a:lnSpc>
            </a:pPr>
            <a:r>
              <a:rPr lang="en-US" dirty="0" smtClean="0"/>
              <a:t>Poiseuille’s law is analogous to Ohm’s law, a principle in electronics in which flow is equal to the pressure differential divided by resistance.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48326" y="546432"/>
            <a:ext cx="8524875" cy="384175"/>
          </a:xfrm>
        </p:spPr>
        <p:txBody>
          <a:bodyPr/>
          <a:lstStyle/>
          <a:p>
            <a:pPr algn="ctr" eaLnBrk="1" hangingPunct="1">
              <a:defRPr/>
            </a:pPr>
            <a:r>
              <a:rPr lang="en-US" dirty="0" smtClean="0"/>
              <a:t>Resistance and Stenotic Flow</a:t>
            </a:r>
          </a:p>
        </p:txBody>
      </p:sp>
      <p:sp>
        <p:nvSpPr>
          <p:cNvPr id="24579" name="Rectangle 9"/>
          <p:cNvSpPr>
            <a:spLocks noGrp="1" noChangeArrowheads="1"/>
          </p:cNvSpPr>
          <p:nvPr>
            <p:ph type="body" idx="1"/>
          </p:nvPr>
        </p:nvSpPr>
        <p:spPr>
          <a:xfrm>
            <a:off x="316552" y="1450217"/>
            <a:ext cx="8613775" cy="4314825"/>
          </a:xfrm>
        </p:spPr>
        <p:txBody>
          <a:bodyPr/>
          <a:lstStyle/>
          <a:p>
            <a:pPr>
              <a:lnSpc>
                <a:spcPct val="100000"/>
              </a:lnSpc>
            </a:pPr>
            <a:r>
              <a:rPr lang="en-US" dirty="0" smtClean="0"/>
              <a:t>The theorems provided by Bernoulli and Poiseuille describe the energy losses and changes in energy that occur as blood travels. </a:t>
            </a:r>
          </a:p>
          <a:p>
            <a:pPr>
              <a:lnSpc>
                <a:spcPct val="100000"/>
              </a:lnSpc>
            </a:pPr>
            <a:r>
              <a:rPr lang="en-US" dirty="0" smtClean="0"/>
              <a:t>It has been previously described that flow is a constant and does not change. </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80087" y="565197"/>
            <a:ext cx="8524875" cy="384175"/>
          </a:xfrm>
        </p:spPr>
        <p:txBody>
          <a:bodyPr/>
          <a:lstStyle/>
          <a:p>
            <a:pPr algn="ctr" eaLnBrk="1" hangingPunct="1">
              <a:defRPr/>
            </a:pPr>
            <a:r>
              <a:rPr lang="en-US" dirty="0" smtClean="0"/>
              <a:t>Resistance and Stenotic Flow</a:t>
            </a:r>
          </a:p>
        </p:txBody>
      </p:sp>
      <p:sp>
        <p:nvSpPr>
          <p:cNvPr id="25603" name="Rectangle 9"/>
          <p:cNvSpPr>
            <a:spLocks noGrp="1" noChangeArrowheads="1"/>
          </p:cNvSpPr>
          <p:nvPr>
            <p:ph type="body" idx="1"/>
          </p:nvPr>
        </p:nvSpPr>
        <p:spPr/>
        <p:txBody>
          <a:bodyPr/>
          <a:lstStyle/>
          <a:p>
            <a:pPr>
              <a:lnSpc>
                <a:spcPct val="100000"/>
              </a:lnSpc>
            </a:pPr>
            <a:r>
              <a:rPr lang="en-US" dirty="0" smtClean="0"/>
              <a:t>Said another way, the heart continues to beat and pump the same volume of blood regardless of the presence of a stenosis downstream. </a:t>
            </a:r>
          </a:p>
          <a:p>
            <a:pPr>
              <a:lnSpc>
                <a:spcPct val="100000"/>
              </a:lnSpc>
            </a:pPr>
            <a:r>
              <a:rPr lang="en-US" dirty="0" smtClean="0"/>
              <a:t>However, there can be a stenosis so severe that it compromises flow to a certain part of the body.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34678" y="619789"/>
            <a:ext cx="8524875" cy="384175"/>
          </a:xfrm>
        </p:spPr>
        <p:txBody>
          <a:bodyPr/>
          <a:lstStyle/>
          <a:p>
            <a:pPr algn="ctr" eaLnBrk="1" hangingPunct="1">
              <a:defRPr/>
            </a:pPr>
            <a:r>
              <a:rPr lang="en-US" dirty="0" smtClean="0"/>
              <a:t>Resistance and Stenotic Flow</a:t>
            </a:r>
          </a:p>
        </p:txBody>
      </p:sp>
      <p:sp>
        <p:nvSpPr>
          <p:cNvPr id="26627" name="Rectangle 9"/>
          <p:cNvSpPr>
            <a:spLocks noGrp="1" noChangeArrowheads="1"/>
          </p:cNvSpPr>
          <p:nvPr>
            <p:ph type="body" idx="1"/>
          </p:nvPr>
        </p:nvSpPr>
        <p:spPr>
          <a:xfrm>
            <a:off x="275609" y="1442966"/>
            <a:ext cx="8613775" cy="4038600"/>
          </a:xfrm>
        </p:spPr>
        <p:txBody>
          <a:bodyPr/>
          <a:lstStyle/>
          <a:p>
            <a:pPr>
              <a:lnSpc>
                <a:spcPct val="100000"/>
              </a:lnSpc>
            </a:pPr>
            <a:r>
              <a:rPr lang="en-US" dirty="0" smtClean="0"/>
              <a:t>A critical stenosis, also referred to as a hemodynamically significant stenosis, is one in which there is decreased distal flow. </a:t>
            </a:r>
          </a:p>
          <a:p>
            <a:pPr>
              <a:lnSpc>
                <a:spcPct val="100000"/>
              </a:lnSpc>
            </a:pPr>
            <a:r>
              <a:rPr lang="en-US" dirty="0" smtClean="0"/>
              <a:t>This situation would lead to a significant pressure gradient. </a:t>
            </a:r>
          </a:p>
          <a:p>
            <a:pPr>
              <a:lnSpc>
                <a:spcPct val="100000"/>
              </a:lnSpc>
            </a:pPr>
            <a:r>
              <a:rPr lang="en-US" dirty="0" smtClean="0"/>
              <a:t>A cross-sectional area loss of 75% is generally considered to be hemodynamically significant, though this percentage may vary among vessels. </a:t>
            </a:r>
          </a:p>
          <a:p>
            <a:pPr>
              <a:lnSpc>
                <a:spcPct val="100000"/>
              </a:lnSpc>
            </a:pPr>
            <a:r>
              <a:rPr lang="en-US" dirty="0" smtClean="0"/>
              <a:t>It is important to remember that a 75% decrease in area corresponds to a 50% decrease in diameter.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39145" y="647368"/>
            <a:ext cx="8524875" cy="384175"/>
          </a:xfrm>
        </p:spPr>
        <p:txBody>
          <a:bodyPr/>
          <a:lstStyle/>
          <a:p>
            <a:pPr algn="ctr" eaLnBrk="1" hangingPunct="1">
              <a:defRPr/>
            </a:pPr>
            <a:r>
              <a:rPr lang="en-US" dirty="0" smtClean="0"/>
              <a:t>Resistance and Stenotic Flow</a:t>
            </a:r>
          </a:p>
        </p:txBody>
      </p:sp>
      <p:sp>
        <p:nvSpPr>
          <p:cNvPr id="27651" name="Rectangle 9"/>
          <p:cNvSpPr>
            <a:spLocks noGrp="1" noChangeArrowheads="1"/>
          </p:cNvSpPr>
          <p:nvPr>
            <p:ph type="body" idx="1"/>
          </p:nvPr>
        </p:nvSpPr>
        <p:spPr>
          <a:xfrm>
            <a:off x="316552" y="1547031"/>
            <a:ext cx="8613775" cy="4333875"/>
          </a:xfrm>
        </p:spPr>
        <p:txBody>
          <a:bodyPr/>
          <a:lstStyle/>
          <a:p>
            <a:pPr>
              <a:lnSpc>
                <a:spcPct val="100000"/>
              </a:lnSpc>
            </a:pPr>
            <a:r>
              <a:rPr lang="en-US" dirty="0" smtClean="0"/>
              <a:t>Blood vessels may be connected end to end (in series) or flow into multiple parallel channels (in parallel).</a:t>
            </a:r>
          </a:p>
          <a:p>
            <a:pPr>
              <a:lnSpc>
                <a:spcPct val="100000"/>
              </a:lnSpc>
            </a:pPr>
            <a:r>
              <a:rPr lang="en-US" dirty="0" smtClean="0"/>
              <a:t>The effective resistance, the resistance of the distal bed, is the sum of the individual resistances when multiple vessels are connected in series.</a:t>
            </a:r>
          </a:p>
          <a:p>
            <a:pPr>
              <a:lnSpc>
                <a:spcPct val="100000"/>
              </a:lnSpc>
            </a:pPr>
            <a:r>
              <a:rPr lang="en-US" dirty="0" smtClean="0"/>
              <a:t>When vessels are connected in parallel, the effective resistance is reduced, as there are more channels or paths for flow to exploit.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66440" y="553397"/>
            <a:ext cx="8524875" cy="384175"/>
          </a:xfrm>
        </p:spPr>
        <p:txBody>
          <a:bodyPr/>
          <a:lstStyle/>
          <a:p>
            <a:pPr algn="ctr" eaLnBrk="1" hangingPunct="1">
              <a:defRPr/>
            </a:pPr>
            <a:r>
              <a:rPr lang="en-US" dirty="0" smtClean="0"/>
              <a:t>Resistance and Stenotic Flow</a:t>
            </a:r>
          </a:p>
        </p:txBody>
      </p:sp>
      <p:sp>
        <p:nvSpPr>
          <p:cNvPr id="28675" name="Rectangle 9"/>
          <p:cNvSpPr>
            <a:spLocks noGrp="1" noChangeArrowheads="1"/>
          </p:cNvSpPr>
          <p:nvPr>
            <p:ph type="body" idx="1"/>
          </p:nvPr>
        </p:nvSpPr>
        <p:spPr>
          <a:xfrm>
            <a:off x="261961" y="1399749"/>
            <a:ext cx="8613775" cy="4362450"/>
          </a:xfrm>
        </p:spPr>
        <p:txBody>
          <a:bodyPr/>
          <a:lstStyle/>
          <a:p>
            <a:pPr>
              <a:lnSpc>
                <a:spcPct val="100000"/>
              </a:lnSpc>
            </a:pPr>
            <a:r>
              <a:rPr lang="en-US" dirty="0" smtClean="0"/>
              <a:t>Arterioles, because of their muscular walls, are the main contributors to the resistance in the cardiovascular system. </a:t>
            </a:r>
          </a:p>
          <a:p>
            <a:pPr>
              <a:lnSpc>
                <a:spcPct val="100000"/>
              </a:lnSpc>
            </a:pPr>
            <a:r>
              <a:rPr lang="en-US" dirty="0" smtClean="0"/>
              <a:t>The innervated arteriole walls can constrict or dilate in response to signals from the brain to either increase or decrease flow distally.</a:t>
            </a:r>
          </a:p>
          <a:p>
            <a:r>
              <a:rPr lang="en-US" dirty="0" smtClean="0"/>
              <a:t>At the region of a nonhemodynamically significant stenosis, the velocity of the blood cells must increase in order to maintain the same volume flow.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93735" y="674379"/>
            <a:ext cx="8524875" cy="384175"/>
          </a:xfrm>
        </p:spPr>
        <p:txBody>
          <a:bodyPr/>
          <a:lstStyle/>
          <a:p>
            <a:pPr algn="ctr" eaLnBrk="1" hangingPunct="1">
              <a:defRPr/>
            </a:pPr>
            <a:r>
              <a:rPr lang="en-US" dirty="0" smtClean="0"/>
              <a:t>Resistance and Stenotic Flow</a:t>
            </a:r>
          </a:p>
        </p:txBody>
      </p:sp>
      <p:sp>
        <p:nvSpPr>
          <p:cNvPr id="29699" name="Rectangle 9"/>
          <p:cNvSpPr>
            <a:spLocks noGrp="1" noChangeArrowheads="1"/>
          </p:cNvSpPr>
          <p:nvPr>
            <p:ph type="body" idx="1"/>
          </p:nvPr>
        </p:nvSpPr>
        <p:spPr>
          <a:xfrm>
            <a:off x="289257" y="1531534"/>
            <a:ext cx="8613775" cy="4162425"/>
          </a:xfrm>
        </p:spPr>
        <p:txBody>
          <a:bodyPr/>
          <a:lstStyle/>
          <a:p>
            <a:pPr>
              <a:lnSpc>
                <a:spcPct val="100000"/>
              </a:lnSpc>
            </a:pPr>
            <a:r>
              <a:rPr lang="en-US" dirty="0" smtClean="0"/>
              <a:t>The area of increased velocity is accompanied by a decrease in pressure through this region, as described by Bernoulli’s principle. </a:t>
            </a:r>
          </a:p>
          <a:p>
            <a:pPr>
              <a:lnSpc>
                <a:spcPct val="100000"/>
              </a:lnSpc>
            </a:pPr>
            <a:r>
              <a:rPr lang="en-US" dirty="0" smtClean="0"/>
              <a:t>As the blood exits the region of narrowing and enters a suddenly expanded vessel, there is turbulence as the blood spills out. </a:t>
            </a:r>
          </a:p>
          <a:p>
            <a:pPr>
              <a:lnSpc>
                <a:spcPct val="100000"/>
              </a:lnSpc>
            </a:pPr>
            <a:r>
              <a:rPr lang="en-US" dirty="0" smtClean="0"/>
              <a:t>This turbulence eventually dissipates and downstream the flow returns to its previous prestenotic state. </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11849" y="524254"/>
            <a:ext cx="8524875" cy="384175"/>
          </a:xfrm>
        </p:spPr>
        <p:txBody>
          <a:bodyPr/>
          <a:lstStyle/>
          <a:p>
            <a:pPr algn="ctr" eaLnBrk="1" hangingPunct="1">
              <a:defRPr/>
            </a:pPr>
            <a:r>
              <a:rPr lang="en-US" dirty="0" smtClean="0"/>
              <a:t>Resistance and Stenotic Flow</a:t>
            </a:r>
          </a:p>
        </p:txBody>
      </p:sp>
      <p:sp>
        <p:nvSpPr>
          <p:cNvPr id="30723" name="Rectangle 9"/>
          <p:cNvSpPr>
            <a:spLocks noGrp="1" noChangeArrowheads="1"/>
          </p:cNvSpPr>
          <p:nvPr>
            <p:ph type="body" idx="1"/>
          </p:nvPr>
        </p:nvSpPr>
        <p:spPr/>
        <p:txBody>
          <a:bodyPr/>
          <a:lstStyle/>
          <a:p>
            <a:r>
              <a:rPr lang="en-US" dirty="0" smtClean="0"/>
              <a:t>Another important hemodynamic concept to grasp is that with a stenosis, it is more detrimental to have more than one stenosis in a vessel than a single substantial lesion.</a:t>
            </a:r>
          </a:p>
          <a:p>
            <a:r>
              <a:rPr lang="en-US" dirty="0" smtClean="0"/>
              <a:t>This is true because there is more energy loss with two stenoses in series. This concept relates to what happens with vessels connected in a series, in which the total resistance is the sum of the segmental resistances.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280088" y="544157"/>
            <a:ext cx="8524875" cy="384175"/>
          </a:xfrm>
        </p:spPr>
        <p:txBody>
          <a:bodyPr/>
          <a:lstStyle/>
          <a:p>
            <a:pPr algn="ctr" eaLnBrk="1" hangingPunct="1">
              <a:defRPr/>
            </a:pPr>
            <a:r>
              <a:rPr lang="en-US" dirty="0" smtClean="0"/>
              <a:t>Types of Energy</a:t>
            </a:r>
          </a:p>
        </p:txBody>
      </p:sp>
      <p:sp>
        <p:nvSpPr>
          <p:cNvPr id="5123" name="Rectangle 3"/>
          <p:cNvSpPr>
            <a:spLocks noGrp="1" noChangeArrowheads="1"/>
          </p:cNvSpPr>
          <p:nvPr>
            <p:ph type="body" idx="1"/>
          </p:nvPr>
        </p:nvSpPr>
        <p:spPr>
          <a:xfrm>
            <a:off x="289256" y="1492723"/>
            <a:ext cx="8613775" cy="4324350"/>
          </a:xfrm>
        </p:spPr>
        <p:txBody>
          <a:bodyPr/>
          <a:lstStyle/>
          <a:p>
            <a:pPr>
              <a:lnSpc>
                <a:spcPct val="100000"/>
              </a:lnSpc>
            </a:pPr>
            <a:r>
              <a:rPr lang="en-US" dirty="0" smtClean="0"/>
              <a:t>Hemodynamics is the study of blood flow through the blood vessels of the body.</a:t>
            </a:r>
          </a:p>
          <a:p>
            <a:pPr>
              <a:lnSpc>
                <a:spcPct val="100000"/>
              </a:lnSpc>
            </a:pPr>
            <a:r>
              <a:rPr lang="en-US" dirty="0" smtClean="0"/>
              <a:t>It is because of a difference in fluid energy that there is flow through a blood vessel. </a:t>
            </a:r>
          </a:p>
          <a:p>
            <a:pPr>
              <a:lnSpc>
                <a:spcPct val="100000"/>
              </a:lnSpc>
            </a:pPr>
            <a:r>
              <a:rPr lang="en-US" dirty="0" smtClean="0"/>
              <a:t>This difference in fluid energy is called an energy gradient. </a:t>
            </a:r>
          </a:p>
          <a:p>
            <a:pPr>
              <a:lnSpc>
                <a:spcPct val="100000"/>
              </a:lnSpc>
            </a:pPr>
            <a:r>
              <a:rPr lang="en-US" dirty="0" smtClean="0"/>
              <a:t>It is equal to </a:t>
            </a:r>
            <a:r>
              <a:rPr lang="en-US" i="1" dirty="0" smtClean="0"/>
              <a:t>E1 − E2, where E1 is the energy at the beginning of the vessel and E2 is </a:t>
            </a:r>
            <a:r>
              <a:rPr lang="en-US" dirty="0" smtClean="0"/>
              <a:t>the energy at the end of the vessel.</a:t>
            </a:r>
          </a:p>
          <a:p>
            <a:pPr>
              <a:lnSpc>
                <a:spcPct val="100000"/>
              </a:lnSpc>
            </a:pPr>
            <a:r>
              <a:rPr lang="en-US" dirty="0" smtClean="0"/>
              <a:t>Without an energy gradient, there is no flow.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52793" y="565197"/>
            <a:ext cx="8524875" cy="384175"/>
          </a:xfrm>
        </p:spPr>
        <p:txBody>
          <a:bodyPr/>
          <a:lstStyle/>
          <a:p>
            <a:pPr algn="ctr" eaLnBrk="1" hangingPunct="1">
              <a:defRPr/>
            </a:pPr>
            <a:r>
              <a:rPr lang="en-US" dirty="0" smtClean="0"/>
              <a:t>Resistance and Stenotic Flow</a:t>
            </a:r>
          </a:p>
        </p:txBody>
      </p:sp>
      <p:sp>
        <p:nvSpPr>
          <p:cNvPr id="30723" name="Rectangle 9"/>
          <p:cNvSpPr>
            <a:spLocks noGrp="1" noChangeArrowheads="1"/>
          </p:cNvSpPr>
          <p:nvPr>
            <p:ph type="body" idx="1"/>
          </p:nvPr>
        </p:nvSpPr>
        <p:spPr/>
        <p:txBody>
          <a:bodyPr/>
          <a:lstStyle/>
          <a:p>
            <a:r>
              <a:rPr lang="en-US" dirty="0" smtClean="0"/>
              <a:t>Because a decrease in radius causes increased resistance to flow, there is an increase in total resistance when there is more than one stenosis in a vessel.</a:t>
            </a:r>
          </a:p>
          <a:p>
            <a:r>
              <a:rPr lang="en-US" dirty="0" smtClean="0"/>
              <a:t>Therefore, it is possible that multiple nonhemodynamically significant lesions will act as a critical lesion.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98201" y="565197"/>
            <a:ext cx="8524875" cy="384175"/>
          </a:xfrm>
        </p:spPr>
        <p:txBody>
          <a:bodyPr/>
          <a:lstStyle/>
          <a:p>
            <a:pPr algn="ctr" eaLnBrk="1" hangingPunct="1">
              <a:defRPr/>
            </a:pPr>
            <a:r>
              <a:rPr lang="en-US" dirty="0" smtClean="0"/>
              <a:t>Resistance and Stenotic Flow</a:t>
            </a:r>
          </a:p>
        </p:txBody>
      </p:sp>
      <p:sp>
        <p:nvSpPr>
          <p:cNvPr id="31747" name="Rectangle 9"/>
          <p:cNvSpPr>
            <a:spLocks noGrp="1" noChangeArrowheads="1"/>
          </p:cNvSpPr>
          <p:nvPr>
            <p:ph type="body" idx="1"/>
          </p:nvPr>
        </p:nvSpPr>
        <p:spPr>
          <a:xfrm>
            <a:off x="330200" y="1568402"/>
            <a:ext cx="8613775" cy="3768725"/>
          </a:xfrm>
        </p:spPr>
        <p:txBody>
          <a:bodyPr/>
          <a:lstStyle/>
          <a:p>
            <a:pPr>
              <a:lnSpc>
                <a:spcPct val="100000"/>
              </a:lnSpc>
            </a:pPr>
            <a:r>
              <a:rPr lang="en-US" dirty="0" smtClean="0"/>
              <a:t>It is vital to recognize that blood will always follow the path of least resistance.</a:t>
            </a:r>
          </a:p>
          <a:p>
            <a:pPr>
              <a:lnSpc>
                <a:spcPct val="100000"/>
              </a:lnSpc>
            </a:pPr>
            <a:r>
              <a:rPr lang="en-US" dirty="0" smtClean="0"/>
              <a:t>In the body, if a major artery is blocked it becomes the path of highest resistance, while the previously collapsed collaterals become the path of least resistance. </a:t>
            </a:r>
          </a:p>
          <a:p>
            <a:pPr>
              <a:lnSpc>
                <a:spcPct val="100000"/>
              </a:lnSpc>
            </a:pPr>
            <a:r>
              <a:rPr lang="en-US" dirty="0" smtClean="0"/>
              <a:t>The higher pressure proximal to a stenosis causes the collaterals to open up and the blood follows the lower-resistance path. </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66440" y="565197"/>
            <a:ext cx="8524875" cy="384175"/>
          </a:xfrm>
        </p:spPr>
        <p:txBody>
          <a:bodyPr/>
          <a:lstStyle/>
          <a:p>
            <a:pPr algn="ctr" eaLnBrk="1" hangingPunct="1">
              <a:defRPr/>
            </a:pPr>
            <a:r>
              <a:rPr lang="en-US" dirty="0" smtClean="0"/>
              <a:t>Resistance and Stenotic Flow</a:t>
            </a:r>
          </a:p>
        </p:txBody>
      </p:sp>
      <p:sp>
        <p:nvSpPr>
          <p:cNvPr id="32771" name="Rectangle 9"/>
          <p:cNvSpPr>
            <a:spLocks noGrp="1" noChangeArrowheads="1"/>
          </p:cNvSpPr>
          <p:nvPr>
            <p:ph type="body" idx="1"/>
          </p:nvPr>
        </p:nvSpPr>
        <p:spPr/>
        <p:txBody>
          <a:bodyPr/>
          <a:lstStyle/>
          <a:p>
            <a:pPr>
              <a:lnSpc>
                <a:spcPct val="100000"/>
              </a:lnSpc>
            </a:pPr>
            <a:r>
              <a:rPr lang="en-US" dirty="0" smtClean="0"/>
              <a:t>Distal to the stenosis, the collateral eventually rejoins the main artery. In chronic disease, if the collateral network is extensive enough, the net flow distal to the stenosis may actually be normal.</a:t>
            </a:r>
          </a:p>
          <a:p>
            <a:pPr>
              <a:lnSpc>
                <a:spcPct val="100000"/>
              </a:lnSpc>
            </a:pPr>
            <a:r>
              <a:rPr lang="en-US" dirty="0" smtClean="0"/>
              <a:t>Collaterals are formed over time and in response to chronic change. </a:t>
            </a:r>
          </a:p>
          <a:p>
            <a:pPr>
              <a:lnSpc>
                <a:spcPct val="100000"/>
              </a:lnSpc>
            </a:pPr>
            <a:r>
              <a:rPr lang="en-US" dirty="0" smtClean="0"/>
              <a:t>They are typically not found in the presence of an acute obstruction.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84553" y="215047"/>
            <a:ext cx="8524875" cy="776288"/>
          </a:xfrm>
        </p:spPr>
        <p:txBody>
          <a:bodyPr/>
          <a:lstStyle/>
          <a:p>
            <a:pPr algn="ctr" eaLnBrk="1" hangingPunct="1">
              <a:defRPr/>
            </a:pPr>
            <a:r>
              <a:rPr lang="en-US" dirty="0" smtClean="0"/>
              <a:t>Venous Hemodynamics and Hydrostatic Pressure</a:t>
            </a:r>
          </a:p>
        </p:txBody>
      </p:sp>
      <p:sp>
        <p:nvSpPr>
          <p:cNvPr id="33795" name="Rectangle 9"/>
          <p:cNvSpPr>
            <a:spLocks noGrp="1" noChangeArrowheads="1"/>
          </p:cNvSpPr>
          <p:nvPr>
            <p:ph type="body" idx="1"/>
          </p:nvPr>
        </p:nvSpPr>
        <p:spPr>
          <a:xfrm>
            <a:off x="180074" y="1442966"/>
            <a:ext cx="8613775" cy="4076700"/>
          </a:xfrm>
        </p:spPr>
        <p:txBody>
          <a:bodyPr/>
          <a:lstStyle/>
          <a:p>
            <a:pPr>
              <a:lnSpc>
                <a:spcPct val="100000"/>
              </a:lnSpc>
            </a:pPr>
            <a:r>
              <a:rPr lang="en-US" dirty="0" smtClean="0"/>
              <a:t>As flow leaves the capillaries, it enters the larger venules. </a:t>
            </a:r>
          </a:p>
          <a:p>
            <a:pPr>
              <a:lnSpc>
                <a:spcPct val="100000"/>
              </a:lnSpc>
            </a:pPr>
            <a:r>
              <a:rPr lang="en-US" dirty="0" smtClean="0"/>
              <a:t>The veins that are located between the capillaries and the right atrium of the heart get progressively wider, thus offering lower resistance to flow. </a:t>
            </a:r>
          </a:p>
          <a:p>
            <a:pPr>
              <a:lnSpc>
                <a:spcPct val="100000"/>
              </a:lnSpc>
            </a:pPr>
            <a:r>
              <a:rPr lang="en-US" dirty="0" smtClean="0"/>
              <a:t>The pressure in the venules is very low, about 15 millimeters of mercury (mm Hg), but still higher than the pressure in the right atrium, which is typically 0 to 8 mm Hg.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57258" y="174104"/>
            <a:ext cx="8524875" cy="776288"/>
          </a:xfrm>
        </p:spPr>
        <p:txBody>
          <a:bodyPr/>
          <a:lstStyle/>
          <a:p>
            <a:pPr algn="ctr" eaLnBrk="1" hangingPunct="1">
              <a:defRPr/>
            </a:pPr>
            <a:r>
              <a:rPr lang="en-US" dirty="0" smtClean="0"/>
              <a:t>Venous Hemodynamics and Hydrostatic Pressure</a:t>
            </a:r>
          </a:p>
        </p:txBody>
      </p:sp>
      <p:sp>
        <p:nvSpPr>
          <p:cNvPr id="34819" name="Rectangle 9"/>
          <p:cNvSpPr>
            <a:spLocks noGrp="1" noChangeArrowheads="1"/>
          </p:cNvSpPr>
          <p:nvPr>
            <p:ph type="body" idx="1"/>
          </p:nvPr>
        </p:nvSpPr>
        <p:spPr>
          <a:xfrm>
            <a:off x="221018" y="1436712"/>
            <a:ext cx="8613775" cy="4067175"/>
          </a:xfrm>
        </p:spPr>
        <p:txBody>
          <a:bodyPr/>
          <a:lstStyle/>
          <a:p>
            <a:pPr>
              <a:lnSpc>
                <a:spcPct val="100000"/>
              </a:lnSpc>
            </a:pPr>
            <a:r>
              <a:rPr lang="en-US" dirty="0" smtClean="0"/>
              <a:t>Assuming that the person is supine, this small, but still significant difference in pressure is a pressure gradient, and therefore, there exists forward flow (toward the heart).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11849" y="162730"/>
            <a:ext cx="8524875" cy="776288"/>
          </a:xfrm>
        </p:spPr>
        <p:txBody>
          <a:bodyPr/>
          <a:lstStyle/>
          <a:p>
            <a:pPr algn="ctr" eaLnBrk="1" hangingPunct="1">
              <a:defRPr/>
            </a:pPr>
            <a:r>
              <a:rPr lang="en-US" dirty="0" smtClean="0"/>
              <a:t>Venous Hemodynamics and Hydrostatic Pressure</a:t>
            </a:r>
          </a:p>
        </p:txBody>
      </p:sp>
      <p:sp>
        <p:nvSpPr>
          <p:cNvPr id="35843" name="Rectangle 9"/>
          <p:cNvSpPr>
            <a:spLocks noGrp="1" noChangeArrowheads="1"/>
          </p:cNvSpPr>
          <p:nvPr>
            <p:ph type="body" idx="1"/>
          </p:nvPr>
        </p:nvSpPr>
        <p:spPr>
          <a:xfrm>
            <a:off x="248314" y="1440834"/>
            <a:ext cx="8613775" cy="3733800"/>
          </a:xfrm>
        </p:spPr>
        <p:txBody>
          <a:bodyPr/>
          <a:lstStyle/>
          <a:p>
            <a:pPr>
              <a:lnSpc>
                <a:spcPct val="100000"/>
              </a:lnSpc>
            </a:pPr>
            <a:r>
              <a:rPr lang="en-US" dirty="0" smtClean="0"/>
              <a:t>When someone is in the standing position, gravity acts on the blood in the form of hydrostatic pressure. </a:t>
            </a:r>
          </a:p>
          <a:p>
            <a:pPr>
              <a:lnSpc>
                <a:spcPct val="100000"/>
              </a:lnSpc>
            </a:pPr>
            <a:r>
              <a:rPr lang="en-US" dirty="0" smtClean="0"/>
              <a:t>As mentioned earlier, hydrostatic pressure is the weight of a column of fluid from a certain reference point. </a:t>
            </a:r>
          </a:p>
          <a:p>
            <a:pPr>
              <a:lnSpc>
                <a:spcPct val="100000"/>
              </a:lnSpc>
            </a:pPr>
            <a:r>
              <a:rPr lang="en-US" dirty="0" smtClean="0"/>
              <a:t>In humans, that reference point is the heart, the point at which the hydrostatic pressure is zero. </a:t>
            </a:r>
          </a:p>
          <a:p>
            <a:pPr>
              <a:lnSpc>
                <a:spcPct val="100000"/>
              </a:lnSpc>
            </a:pPr>
            <a:r>
              <a:rPr lang="en-US" dirty="0" smtClean="0"/>
              <a:t>Below the heart, the weight of this column of blood increases with the distance from the heart.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70906" y="201115"/>
            <a:ext cx="8524875" cy="776288"/>
          </a:xfrm>
        </p:spPr>
        <p:txBody>
          <a:bodyPr/>
          <a:lstStyle/>
          <a:p>
            <a:pPr algn="ctr" eaLnBrk="1" hangingPunct="1">
              <a:defRPr/>
            </a:pPr>
            <a:r>
              <a:rPr lang="en-US" dirty="0" smtClean="0"/>
              <a:t>Venous Hemodynamics and Hydrostatic Pressure</a:t>
            </a:r>
          </a:p>
        </p:txBody>
      </p:sp>
      <p:sp>
        <p:nvSpPr>
          <p:cNvPr id="36867" name="Rectangle 9"/>
          <p:cNvSpPr>
            <a:spLocks noGrp="1" noChangeArrowheads="1"/>
          </p:cNvSpPr>
          <p:nvPr>
            <p:ph type="body" idx="1"/>
          </p:nvPr>
        </p:nvSpPr>
        <p:spPr>
          <a:xfrm>
            <a:off x="248313" y="1500164"/>
            <a:ext cx="8613775" cy="4016375"/>
          </a:xfrm>
        </p:spPr>
        <p:txBody>
          <a:bodyPr/>
          <a:lstStyle/>
          <a:p>
            <a:pPr>
              <a:lnSpc>
                <a:spcPct val="100000"/>
              </a:lnSpc>
            </a:pPr>
            <a:r>
              <a:rPr lang="en-US" dirty="0" smtClean="0"/>
              <a:t>Blood in a vertical tube acts in the same way. That is, the farther from the heart, the more weight there is to support. </a:t>
            </a:r>
          </a:p>
          <a:p>
            <a:pPr>
              <a:lnSpc>
                <a:spcPct val="100000"/>
              </a:lnSpc>
            </a:pPr>
            <a:r>
              <a:rPr lang="en-US" dirty="0" smtClean="0"/>
              <a:t>Therefore, the highest hydrostatic pressures are located at more distal parts of the body, such as the feet and ankles.</a:t>
            </a:r>
          </a:p>
          <a:p>
            <a:pPr>
              <a:lnSpc>
                <a:spcPct val="100000"/>
              </a:lnSpc>
            </a:pPr>
            <a:r>
              <a:rPr lang="en-US" dirty="0" smtClean="0"/>
              <a:t>Hydrostatic pressure is the reason that venous stasis ulcers are found at the ankles and not in the thighs.</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66440" y="242342"/>
            <a:ext cx="8524875" cy="776288"/>
          </a:xfrm>
        </p:spPr>
        <p:txBody>
          <a:bodyPr/>
          <a:lstStyle/>
          <a:p>
            <a:pPr algn="ctr" eaLnBrk="1" hangingPunct="1">
              <a:defRPr/>
            </a:pPr>
            <a:r>
              <a:rPr lang="en-US" dirty="0" smtClean="0"/>
              <a:t>Venous Hemodynamics and Hydrostatic Pressure</a:t>
            </a:r>
          </a:p>
        </p:txBody>
      </p:sp>
      <p:sp>
        <p:nvSpPr>
          <p:cNvPr id="37891" name="Rectangle 9"/>
          <p:cNvSpPr>
            <a:spLocks noGrp="1" noChangeArrowheads="1"/>
          </p:cNvSpPr>
          <p:nvPr>
            <p:ph type="body" idx="1"/>
          </p:nvPr>
        </p:nvSpPr>
        <p:spPr>
          <a:xfrm>
            <a:off x="289257" y="1400459"/>
            <a:ext cx="8613775" cy="3905250"/>
          </a:xfrm>
        </p:spPr>
        <p:txBody>
          <a:bodyPr/>
          <a:lstStyle/>
          <a:p>
            <a:pPr>
              <a:lnSpc>
                <a:spcPct val="100000"/>
              </a:lnSpc>
            </a:pPr>
            <a:r>
              <a:rPr lang="en-US" dirty="0" smtClean="0"/>
              <a:t>Recall that hydrostatic pressure can be calculated by using the density of the blood, gravity, and the height at which you are measuring, or distance from the heart.</a:t>
            </a:r>
          </a:p>
          <a:p>
            <a:pPr>
              <a:lnSpc>
                <a:spcPct val="100000"/>
              </a:lnSpc>
            </a:pPr>
            <a:r>
              <a:rPr lang="en-US" dirty="0" smtClean="0"/>
              <a:t>Notice in the formula that the height variable is the only variable that is not a constant. </a:t>
            </a:r>
          </a:p>
          <a:p>
            <a:pPr>
              <a:lnSpc>
                <a:spcPct val="100000"/>
              </a:lnSpc>
            </a:pPr>
            <a:r>
              <a:rPr lang="en-US" dirty="0" smtClean="0"/>
              <a:t>If the point at which you are measuring is below the heart, the hydrostatic pressure will be positive. </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43610" y="172824"/>
            <a:ext cx="8524875" cy="776288"/>
          </a:xfrm>
        </p:spPr>
        <p:txBody>
          <a:bodyPr/>
          <a:lstStyle/>
          <a:p>
            <a:pPr algn="ctr" eaLnBrk="1" hangingPunct="1">
              <a:defRPr/>
            </a:pPr>
            <a:r>
              <a:rPr lang="en-US" dirty="0" smtClean="0"/>
              <a:t>Venous Hemodynamics and Hydrostatic Pressure</a:t>
            </a:r>
          </a:p>
        </p:txBody>
      </p:sp>
      <p:sp>
        <p:nvSpPr>
          <p:cNvPr id="38915" name="Rectangle 9"/>
          <p:cNvSpPr>
            <a:spLocks noGrp="1" noChangeArrowheads="1"/>
          </p:cNvSpPr>
          <p:nvPr>
            <p:ph type="body" idx="1"/>
          </p:nvPr>
        </p:nvSpPr>
        <p:spPr/>
        <p:txBody>
          <a:bodyPr/>
          <a:lstStyle/>
          <a:p>
            <a:pPr>
              <a:lnSpc>
                <a:spcPct val="100000"/>
              </a:lnSpc>
            </a:pPr>
            <a:r>
              <a:rPr lang="en-US" dirty="0" smtClean="0"/>
              <a:t>Conversely, if a point is measured above the heart, such as an outstretched arm over the head, the hydrostatic pressure will be negative.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25496" y="191590"/>
            <a:ext cx="8524875" cy="776288"/>
          </a:xfrm>
        </p:spPr>
        <p:txBody>
          <a:bodyPr/>
          <a:lstStyle/>
          <a:p>
            <a:pPr algn="ctr" eaLnBrk="1" hangingPunct="1">
              <a:defRPr/>
            </a:pPr>
            <a:r>
              <a:rPr lang="en-US" dirty="0" smtClean="0"/>
              <a:t>Venous Hemodynamics and Hydrostatic Pressure</a:t>
            </a:r>
          </a:p>
        </p:txBody>
      </p:sp>
      <p:sp>
        <p:nvSpPr>
          <p:cNvPr id="39939" name="Rectangle 9"/>
          <p:cNvSpPr>
            <a:spLocks noGrp="1" noChangeArrowheads="1"/>
          </p:cNvSpPr>
          <p:nvPr>
            <p:ph type="body" idx="1"/>
          </p:nvPr>
        </p:nvSpPr>
        <p:spPr>
          <a:xfrm>
            <a:off x="302904" y="1505234"/>
            <a:ext cx="8613775" cy="4048125"/>
          </a:xfrm>
        </p:spPr>
        <p:txBody>
          <a:bodyPr/>
          <a:lstStyle/>
          <a:p>
            <a:pPr>
              <a:lnSpc>
                <a:spcPct val="100000"/>
              </a:lnSpc>
            </a:pPr>
            <a:r>
              <a:rPr lang="en-US" dirty="0" smtClean="0"/>
              <a:t>Appropriate venous return to the heart requires several mechanisms to work properly.</a:t>
            </a:r>
          </a:p>
          <a:p>
            <a:pPr>
              <a:lnSpc>
                <a:spcPct val="100000"/>
              </a:lnSpc>
            </a:pPr>
            <a:r>
              <a:rPr lang="en-US" dirty="0" smtClean="0"/>
              <a:t>First, as mentioned earlier, a pressure gradient exists between the venules and the right atrium. </a:t>
            </a:r>
          </a:p>
          <a:p>
            <a:pPr>
              <a:lnSpc>
                <a:spcPct val="100000"/>
              </a:lnSpc>
            </a:pPr>
            <a:r>
              <a:rPr lang="en-US" dirty="0" smtClean="0"/>
              <a:t>Second, with inspiration an area of low pressure is formed within the thorax, causing the blood to be forced into the chest. </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34678" y="558800"/>
            <a:ext cx="8524875" cy="384175"/>
          </a:xfrm>
        </p:spPr>
        <p:txBody>
          <a:bodyPr/>
          <a:lstStyle/>
          <a:p>
            <a:pPr algn="ctr" eaLnBrk="1" hangingPunct="1">
              <a:defRPr/>
            </a:pPr>
            <a:r>
              <a:rPr lang="en-US" dirty="0" smtClean="0"/>
              <a:t>Types of Energy</a:t>
            </a:r>
          </a:p>
        </p:txBody>
      </p:sp>
      <p:sp>
        <p:nvSpPr>
          <p:cNvPr id="6147" name="Rectangle 3"/>
          <p:cNvSpPr>
            <a:spLocks noGrp="1" noChangeArrowheads="1"/>
          </p:cNvSpPr>
          <p:nvPr>
            <p:ph type="body" idx="1"/>
          </p:nvPr>
        </p:nvSpPr>
        <p:spPr>
          <a:xfrm>
            <a:off x="330200" y="1507651"/>
            <a:ext cx="8613775" cy="4495800"/>
          </a:xfrm>
        </p:spPr>
        <p:txBody>
          <a:bodyPr/>
          <a:lstStyle/>
          <a:p>
            <a:pPr>
              <a:lnSpc>
                <a:spcPct val="100000"/>
              </a:lnSpc>
            </a:pPr>
            <a:r>
              <a:rPr lang="en-US" sz="2100" dirty="0" smtClean="0"/>
              <a:t>Pressure energy is the driving force of the blood through the blood vessels.</a:t>
            </a:r>
          </a:p>
          <a:p>
            <a:pPr>
              <a:lnSpc>
                <a:spcPct val="100000"/>
              </a:lnSpc>
            </a:pPr>
            <a:r>
              <a:rPr lang="en-US" sz="2100" dirty="0" smtClean="0"/>
              <a:t>It is the pumping of the heart that provides the necessary potential energy at the beginning of the system. </a:t>
            </a:r>
          </a:p>
          <a:p>
            <a:pPr>
              <a:lnSpc>
                <a:spcPct val="100000"/>
              </a:lnSpc>
            </a:pPr>
            <a:r>
              <a:rPr lang="en-US" sz="2100" dirty="0" smtClean="0"/>
              <a:t>Subsequently, this potential energy is converted into kinetic energy in the form of flowing blood within the blood vessels.</a:t>
            </a:r>
          </a:p>
          <a:p>
            <a:pPr>
              <a:lnSpc>
                <a:spcPct val="100000"/>
              </a:lnSpc>
            </a:pPr>
            <a:r>
              <a:rPr lang="en-US" sz="2100" dirty="0" smtClean="0"/>
              <a:t>Hydrostatic pressure, also known as gravitational potential energy, describes the relationship between gravity, the density of the blood, and the distance between an arbitrary reference point (usually the heart).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61974" y="237651"/>
            <a:ext cx="8524875" cy="776288"/>
          </a:xfrm>
        </p:spPr>
        <p:txBody>
          <a:bodyPr/>
          <a:lstStyle/>
          <a:p>
            <a:pPr algn="ctr" eaLnBrk="1" hangingPunct="1">
              <a:defRPr/>
            </a:pPr>
            <a:r>
              <a:rPr lang="en-US" dirty="0" smtClean="0"/>
              <a:t>Venous Hemodynamics and Hydrostatic Pressure</a:t>
            </a:r>
          </a:p>
        </p:txBody>
      </p:sp>
      <p:sp>
        <p:nvSpPr>
          <p:cNvPr id="40963" name="Rectangle 9"/>
          <p:cNvSpPr>
            <a:spLocks noGrp="1" noChangeArrowheads="1"/>
          </p:cNvSpPr>
          <p:nvPr>
            <p:ph type="body" idx="1"/>
          </p:nvPr>
        </p:nvSpPr>
        <p:spPr>
          <a:xfrm>
            <a:off x="302904" y="1544330"/>
            <a:ext cx="8613775" cy="3810000"/>
          </a:xfrm>
        </p:spPr>
        <p:txBody>
          <a:bodyPr/>
          <a:lstStyle/>
          <a:p>
            <a:pPr>
              <a:lnSpc>
                <a:spcPct val="100000"/>
              </a:lnSpc>
            </a:pPr>
            <a:r>
              <a:rPr lang="en-US" dirty="0" smtClean="0"/>
              <a:t>Third, venous valves, folds of endothelial tissue inside of the veins, provide a method to ensure forward flow by only permitting the flow of blood in one direction, to the heart. The calf muscle pump provides the final mechanism. </a:t>
            </a:r>
          </a:p>
          <a:p>
            <a:pPr>
              <a:lnSpc>
                <a:spcPct val="100000"/>
              </a:lnSpc>
            </a:pPr>
            <a:r>
              <a:rPr lang="en-US" dirty="0" smtClean="0"/>
              <a:t>The soleal sinuses inside the calf muscle store venous blood.</a:t>
            </a:r>
          </a:p>
          <a:p>
            <a:pPr>
              <a:lnSpc>
                <a:spcPct val="100000"/>
              </a:lnSpc>
            </a:pPr>
            <a:r>
              <a:rPr lang="en-US" dirty="0" smtClean="0"/>
              <a:t>When the calf muscles are used, blood is forced into the veins.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84554" y="224003"/>
            <a:ext cx="8524875" cy="776288"/>
          </a:xfrm>
        </p:spPr>
        <p:txBody>
          <a:bodyPr/>
          <a:lstStyle/>
          <a:p>
            <a:pPr algn="ctr" eaLnBrk="1" hangingPunct="1">
              <a:defRPr/>
            </a:pPr>
            <a:r>
              <a:rPr lang="en-US" dirty="0" smtClean="0"/>
              <a:t>Venous Hemodynamics and Hydrostatic Pressure</a:t>
            </a:r>
          </a:p>
        </p:txBody>
      </p:sp>
      <p:sp>
        <p:nvSpPr>
          <p:cNvPr id="41987" name="Rectangle 9"/>
          <p:cNvSpPr>
            <a:spLocks noGrp="1" noChangeArrowheads="1"/>
          </p:cNvSpPr>
          <p:nvPr>
            <p:ph type="body" idx="1"/>
          </p:nvPr>
        </p:nvSpPr>
        <p:spPr>
          <a:xfrm>
            <a:off x="302905" y="1560820"/>
            <a:ext cx="8613775" cy="3584575"/>
          </a:xfrm>
        </p:spPr>
        <p:txBody>
          <a:bodyPr/>
          <a:lstStyle/>
          <a:p>
            <a:pPr>
              <a:lnSpc>
                <a:spcPct val="100000"/>
              </a:lnSpc>
            </a:pPr>
            <a:r>
              <a:rPr lang="en-US" dirty="0" smtClean="0"/>
              <a:t>There is not only pressure inside the veins, but outside the veins as well in the form of extrinsic pressure. </a:t>
            </a:r>
          </a:p>
          <a:p>
            <a:pPr>
              <a:lnSpc>
                <a:spcPct val="100000"/>
              </a:lnSpc>
            </a:pPr>
            <a:r>
              <a:rPr lang="en-US" dirty="0" smtClean="0"/>
              <a:t>Transmural pressure is the difference between the pressure inside the vein (intravascular pressure) and the surrounding tissue.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07383" y="196708"/>
            <a:ext cx="8524875" cy="776288"/>
          </a:xfrm>
        </p:spPr>
        <p:txBody>
          <a:bodyPr/>
          <a:lstStyle/>
          <a:p>
            <a:pPr algn="ctr" eaLnBrk="1" hangingPunct="1">
              <a:defRPr/>
            </a:pPr>
            <a:r>
              <a:rPr lang="en-US" dirty="0" smtClean="0"/>
              <a:t>Venous Hemodynamics and Hydrostatic Pressure</a:t>
            </a:r>
          </a:p>
        </p:txBody>
      </p:sp>
      <p:sp>
        <p:nvSpPr>
          <p:cNvPr id="43011" name="Rectangle 9"/>
          <p:cNvSpPr>
            <a:spLocks noGrp="1" noChangeArrowheads="1"/>
          </p:cNvSpPr>
          <p:nvPr>
            <p:ph type="body" idx="1"/>
          </p:nvPr>
        </p:nvSpPr>
        <p:spPr>
          <a:xfrm>
            <a:off x="275609" y="1575748"/>
            <a:ext cx="8613775" cy="3886200"/>
          </a:xfrm>
        </p:spPr>
        <p:txBody>
          <a:bodyPr/>
          <a:lstStyle/>
          <a:p>
            <a:pPr>
              <a:lnSpc>
                <a:spcPct val="100000"/>
              </a:lnSpc>
            </a:pPr>
            <a:r>
              <a:rPr lang="en-US" dirty="0" smtClean="0"/>
              <a:t>With low transmural pressure, which may occur when a patient is lying supine, the force outside the vein exceeds the pressure inside the vein and the vein collapses and has an elliptical shape. </a:t>
            </a:r>
          </a:p>
          <a:p>
            <a:pPr>
              <a:lnSpc>
                <a:spcPct val="100000"/>
              </a:lnSpc>
            </a:pPr>
            <a:r>
              <a:rPr lang="en-US" dirty="0" smtClean="0"/>
              <a:t>When the patient stands and the hydrostatic pressure increases, the transmural pressure increases and the vein assumes a circular shape.</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21031" y="210356"/>
            <a:ext cx="8524875" cy="776288"/>
          </a:xfrm>
        </p:spPr>
        <p:txBody>
          <a:bodyPr/>
          <a:lstStyle/>
          <a:p>
            <a:pPr algn="ctr" eaLnBrk="1" hangingPunct="1">
              <a:defRPr/>
            </a:pPr>
            <a:r>
              <a:rPr lang="en-US" dirty="0" smtClean="0"/>
              <a:t>Venous Hemodynamics and Hydrostatic Pressure</a:t>
            </a:r>
          </a:p>
        </p:txBody>
      </p:sp>
      <p:sp>
        <p:nvSpPr>
          <p:cNvPr id="44035" name="Rectangle 9"/>
          <p:cNvSpPr>
            <a:spLocks noGrp="1" noChangeArrowheads="1"/>
          </p:cNvSpPr>
          <p:nvPr>
            <p:ph type="body" idx="1"/>
          </p:nvPr>
        </p:nvSpPr>
        <p:spPr>
          <a:xfrm>
            <a:off x="261961" y="1517033"/>
            <a:ext cx="8613775" cy="3546475"/>
          </a:xfrm>
        </p:spPr>
        <p:txBody>
          <a:bodyPr/>
          <a:lstStyle/>
          <a:p>
            <a:pPr>
              <a:lnSpc>
                <a:spcPct val="100000"/>
              </a:lnSpc>
            </a:pPr>
            <a:r>
              <a:rPr lang="en-US" dirty="0" smtClean="0"/>
              <a:t>Flow in the veins should not be pulsatile, with the exception of the systemic veins in close proximity to the heart. </a:t>
            </a:r>
          </a:p>
          <a:p>
            <a:pPr>
              <a:lnSpc>
                <a:spcPct val="100000"/>
              </a:lnSpc>
            </a:pPr>
            <a:r>
              <a:rPr lang="en-US" dirty="0" smtClean="0"/>
              <a:t>Rather, veins should be phasic or show variations that relate to respiration. </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66440" y="251299"/>
            <a:ext cx="8524875" cy="776288"/>
          </a:xfrm>
        </p:spPr>
        <p:txBody>
          <a:bodyPr/>
          <a:lstStyle/>
          <a:p>
            <a:pPr algn="ctr" eaLnBrk="1" hangingPunct="1">
              <a:defRPr/>
            </a:pPr>
            <a:r>
              <a:rPr lang="en-US" dirty="0" smtClean="0"/>
              <a:t>Venous Hemodynamics and Hydrostatic Pressure</a:t>
            </a:r>
          </a:p>
        </p:txBody>
      </p:sp>
      <p:sp>
        <p:nvSpPr>
          <p:cNvPr id="45059" name="Rectangle 9"/>
          <p:cNvSpPr>
            <a:spLocks noGrp="1" noChangeArrowheads="1"/>
          </p:cNvSpPr>
          <p:nvPr>
            <p:ph type="body" idx="1"/>
          </p:nvPr>
        </p:nvSpPr>
        <p:spPr>
          <a:xfrm>
            <a:off x="275609" y="1433868"/>
            <a:ext cx="8613775" cy="3667125"/>
          </a:xfrm>
        </p:spPr>
        <p:txBody>
          <a:bodyPr/>
          <a:lstStyle/>
          <a:p>
            <a:pPr>
              <a:lnSpc>
                <a:spcPct val="100000"/>
              </a:lnSpc>
            </a:pPr>
            <a:r>
              <a:rPr lang="en-US" dirty="0" smtClean="0"/>
              <a:t>Pulsatility in the peripheral veins may indicate trouble with the right side of the patient’s heart and should be documented. </a:t>
            </a:r>
          </a:p>
          <a:p>
            <a:pPr>
              <a:lnSpc>
                <a:spcPct val="100000"/>
              </a:lnSpc>
            </a:pPr>
            <a:r>
              <a:rPr lang="en-US" dirty="0" smtClean="0"/>
              <a:t>Lack of respiratory phasicity, referred to as “continuous flow,” may be an indicator of intrinsic thrombus or extrinsic compression between the vein being sampled and the heart, and should also be documented.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52792" y="483311"/>
            <a:ext cx="8524875" cy="384175"/>
          </a:xfrm>
        </p:spPr>
        <p:txBody>
          <a:bodyPr/>
          <a:lstStyle/>
          <a:p>
            <a:pPr algn="ctr" eaLnBrk="1" hangingPunct="1">
              <a:defRPr/>
            </a:pPr>
            <a:r>
              <a:rPr lang="en-US" dirty="0" smtClean="0"/>
              <a:t>Pulsatility and Phasicity</a:t>
            </a:r>
          </a:p>
        </p:txBody>
      </p:sp>
      <p:sp>
        <p:nvSpPr>
          <p:cNvPr id="46083" name="Rectangle 9"/>
          <p:cNvSpPr>
            <a:spLocks noGrp="1" noChangeArrowheads="1"/>
          </p:cNvSpPr>
          <p:nvPr>
            <p:ph type="body" idx="1"/>
          </p:nvPr>
        </p:nvSpPr>
        <p:spPr>
          <a:xfrm>
            <a:off x="357495" y="1459457"/>
            <a:ext cx="8613775" cy="4086225"/>
          </a:xfrm>
        </p:spPr>
        <p:txBody>
          <a:bodyPr/>
          <a:lstStyle/>
          <a:p>
            <a:pPr>
              <a:lnSpc>
                <a:spcPct val="100000"/>
              </a:lnSpc>
            </a:pPr>
            <a:r>
              <a:rPr lang="en-US" dirty="0" smtClean="0"/>
              <a:t>Unlike veins, arteries should be pulsatile in nature, with a distinct </a:t>
            </a:r>
            <a:r>
              <a:rPr lang="en-US" b="1" dirty="0" smtClean="0"/>
              <a:t>systole </a:t>
            </a:r>
            <a:r>
              <a:rPr lang="en-US" dirty="0" smtClean="0"/>
              <a:t>and diastole that correspond to both the flow from the heart and to the distal vascular bed. </a:t>
            </a:r>
          </a:p>
          <a:p>
            <a:pPr>
              <a:lnSpc>
                <a:spcPct val="100000"/>
              </a:lnSpc>
            </a:pPr>
            <a:r>
              <a:rPr lang="en-US" dirty="0" smtClean="0"/>
              <a:t>Flow is often described by the shape of its waveform on spectral Doppler as triphasic, biphasic (collectively known as “multiphasic”), or monophasic.</a:t>
            </a:r>
          </a:p>
          <a:p>
            <a:pPr>
              <a:lnSpc>
                <a:spcPct val="100000"/>
              </a:lnSpc>
            </a:pPr>
            <a:r>
              <a:rPr lang="en-US" dirty="0" smtClean="0"/>
              <a:t>Flow that is triphasic or biphasic feeds a high-resistance bed, and there is typically little diastolic flow evident, with possibly some flow reversal in diastole. </a:t>
            </a:r>
          </a:p>
          <a:p>
            <a:pPr>
              <a:lnSpc>
                <a:spcPct val="100000"/>
              </a:lnSpc>
            </a:pPr>
            <a:r>
              <a:rPr lang="en-US" dirty="0" smtClean="0"/>
              <a:t>Monophasic flow feeds a low-resistance bed.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93735" y="578845"/>
            <a:ext cx="8524875" cy="384175"/>
          </a:xfrm>
        </p:spPr>
        <p:txBody>
          <a:bodyPr/>
          <a:lstStyle/>
          <a:p>
            <a:pPr algn="ctr" eaLnBrk="1" hangingPunct="1">
              <a:defRPr/>
            </a:pPr>
            <a:r>
              <a:rPr lang="en-US" dirty="0" smtClean="0"/>
              <a:t>Pulsatility and Phasicity</a:t>
            </a:r>
          </a:p>
        </p:txBody>
      </p:sp>
      <p:sp>
        <p:nvSpPr>
          <p:cNvPr id="47107" name="Rectangle 9"/>
          <p:cNvSpPr>
            <a:spLocks noGrp="1" noChangeArrowheads="1"/>
          </p:cNvSpPr>
          <p:nvPr>
            <p:ph type="body" idx="1"/>
          </p:nvPr>
        </p:nvSpPr>
        <p:spPr>
          <a:xfrm>
            <a:off x="330200" y="1516892"/>
            <a:ext cx="8613775" cy="4410075"/>
          </a:xfrm>
        </p:spPr>
        <p:txBody>
          <a:bodyPr/>
          <a:lstStyle/>
          <a:p>
            <a:pPr>
              <a:lnSpc>
                <a:spcPct val="100000"/>
              </a:lnSpc>
            </a:pPr>
            <a:r>
              <a:rPr lang="en-US" dirty="0" smtClean="0"/>
              <a:t>A low-resistance bed is a bed that demands constant flow in all phases of the cardiac cycle. </a:t>
            </a:r>
          </a:p>
          <a:p>
            <a:pPr>
              <a:lnSpc>
                <a:spcPct val="100000"/>
              </a:lnSpc>
            </a:pPr>
            <a:r>
              <a:rPr lang="en-US" dirty="0" smtClean="0"/>
              <a:t>Examples of a low-resistance bed are the internal carotid artery (ICA), which feeds the brain, and the renal artery that supplies the kidney.</a:t>
            </a:r>
          </a:p>
          <a:p>
            <a:pPr>
              <a:lnSpc>
                <a:spcPct val="100000"/>
              </a:lnSpc>
            </a:pPr>
            <a:r>
              <a:rPr lang="en-US" dirty="0" smtClean="0"/>
              <a:t>The shape of the waveform may be an indicator of disease that is more distal or more proximal to the sampling point. </a:t>
            </a:r>
          </a:p>
          <a:p>
            <a:pPr>
              <a:lnSpc>
                <a:spcPct val="100000"/>
              </a:lnSpc>
            </a:pPr>
            <a:r>
              <a:rPr lang="en-US" dirty="0" smtClean="0"/>
              <a:t>In the presence of a proximal stenosis, the distal arterioles will dilate, thereby allowing more oxygenated blood to get to the periphery.</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98201" y="565197"/>
            <a:ext cx="8524875" cy="384175"/>
          </a:xfrm>
        </p:spPr>
        <p:txBody>
          <a:bodyPr/>
          <a:lstStyle/>
          <a:p>
            <a:pPr algn="ctr" eaLnBrk="1" hangingPunct="1">
              <a:defRPr/>
            </a:pPr>
            <a:r>
              <a:rPr lang="en-US" dirty="0" smtClean="0"/>
              <a:t>Pulsatility and Phasicity</a:t>
            </a:r>
          </a:p>
        </p:txBody>
      </p:sp>
      <p:sp>
        <p:nvSpPr>
          <p:cNvPr id="48131" name="Rectangle 9"/>
          <p:cNvSpPr>
            <a:spLocks noGrp="1" noChangeArrowheads="1"/>
          </p:cNvSpPr>
          <p:nvPr>
            <p:ph type="body" idx="1"/>
          </p:nvPr>
        </p:nvSpPr>
        <p:spPr>
          <a:xfrm>
            <a:off x="289257" y="1508647"/>
            <a:ext cx="8613775" cy="4229100"/>
          </a:xfrm>
        </p:spPr>
        <p:txBody>
          <a:bodyPr/>
          <a:lstStyle/>
          <a:p>
            <a:pPr>
              <a:lnSpc>
                <a:spcPct val="100000"/>
              </a:lnSpc>
            </a:pPr>
            <a:r>
              <a:rPr lang="en-US" dirty="0" smtClean="0"/>
              <a:t>The increase in diameter of the vessels is accompanied by a pressure drop. </a:t>
            </a:r>
          </a:p>
          <a:p>
            <a:pPr>
              <a:lnSpc>
                <a:spcPct val="100000"/>
              </a:lnSpc>
            </a:pPr>
            <a:r>
              <a:rPr lang="en-US" dirty="0" smtClean="0"/>
              <a:t>For example, the lower extremity arteries are normally high-resistance vessels. </a:t>
            </a:r>
          </a:p>
          <a:p>
            <a:r>
              <a:rPr lang="en-US" dirty="0" smtClean="0"/>
              <a:t>If there is a superficial femoral artery (SFA) obstruction, there will be dilatation of the distal arterioles, with a corresponding change to monophasic flow in the spectral waveform of the SFA.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39145" y="469663"/>
            <a:ext cx="8524875" cy="384175"/>
          </a:xfrm>
        </p:spPr>
        <p:txBody>
          <a:bodyPr/>
          <a:lstStyle/>
          <a:p>
            <a:pPr algn="ctr" eaLnBrk="1" hangingPunct="1">
              <a:defRPr/>
            </a:pPr>
            <a:r>
              <a:rPr lang="en-US" dirty="0" smtClean="0"/>
              <a:t>Pulsatility and Phasicity</a:t>
            </a:r>
          </a:p>
        </p:txBody>
      </p:sp>
      <p:sp>
        <p:nvSpPr>
          <p:cNvPr id="49155" name="Rectangle 9"/>
          <p:cNvSpPr>
            <a:spLocks noGrp="1" noChangeArrowheads="1"/>
          </p:cNvSpPr>
          <p:nvPr>
            <p:ph type="body" idx="1"/>
          </p:nvPr>
        </p:nvSpPr>
        <p:spPr>
          <a:xfrm>
            <a:off x="316552" y="1459173"/>
            <a:ext cx="8613775" cy="4029075"/>
          </a:xfrm>
        </p:spPr>
        <p:txBody>
          <a:bodyPr/>
          <a:lstStyle/>
          <a:p>
            <a:pPr>
              <a:lnSpc>
                <a:spcPct val="100000"/>
              </a:lnSpc>
            </a:pPr>
            <a:r>
              <a:rPr lang="en-US" dirty="0" smtClean="0"/>
              <a:t>Arterial phasicity is always about the resistance in the distal bed. </a:t>
            </a:r>
          </a:p>
          <a:p>
            <a:pPr>
              <a:lnSpc>
                <a:spcPct val="100000"/>
              </a:lnSpc>
            </a:pPr>
            <a:r>
              <a:rPr lang="en-US" dirty="0" smtClean="0"/>
              <a:t>For example, in the resting patient, monophasic flow is always abnormal in the lower extremities. </a:t>
            </a:r>
          </a:p>
          <a:p>
            <a:pPr>
              <a:lnSpc>
                <a:spcPct val="100000"/>
              </a:lnSpc>
            </a:pPr>
            <a:r>
              <a:rPr lang="en-US" dirty="0" smtClean="0"/>
              <a:t>If monophasic flow is seen in the lower extremity arteries of the resting patient, it indicates persistent dilation downstream, an abnormal condition.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98201" y="496958"/>
            <a:ext cx="8524875" cy="387350"/>
          </a:xfrm>
        </p:spPr>
        <p:txBody>
          <a:bodyPr/>
          <a:lstStyle/>
          <a:p>
            <a:pPr algn="ctr" eaLnBrk="1" hangingPunct="1">
              <a:defRPr/>
            </a:pPr>
            <a:r>
              <a:rPr lang="en-US" dirty="0" smtClean="0"/>
              <a:t>Pulsatility and Phasicity</a:t>
            </a:r>
          </a:p>
        </p:txBody>
      </p:sp>
      <p:sp>
        <p:nvSpPr>
          <p:cNvPr id="50179" name="Rectangle 9"/>
          <p:cNvSpPr>
            <a:spLocks noGrp="1" noChangeArrowheads="1"/>
          </p:cNvSpPr>
          <p:nvPr>
            <p:ph type="body" idx="1"/>
          </p:nvPr>
        </p:nvSpPr>
        <p:spPr/>
        <p:txBody>
          <a:bodyPr/>
          <a:lstStyle/>
          <a:p>
            <a:pPr>
              <a:lnSpc>
                <a:spcPct val="100000"/>
              </a:lnSpc>
            </a:pPr>
            <a:r>
              <a:rPr lang="en-US" dirty="0" smtClean="0"/>
              <a:t>Conversely, blood vessels that normally have low-resistance waveforms, such as the ICA, should never exhibit a high-resistance pattern. </a:t>
            </a:r>
          </a:p>
          <a:p>
            <a:pPr>
              <a:lnSpc>
                <a:spcPct val="100000"/>
              </a:lnSpc>
            </a:pPr>
            <a:r>
              <a:rPr lang="en-US" dirty="0" smtClean="0"/>
              <a:t>If high-resistance flow is noted in the ICA, it would be an ominous sign indicating a distal high-pressure state, as seen with distal occlusion or near occlusion, cerebral edema, or brain death.</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321031" y="592493"/>
            <a:ext cx="8524875" cy="384175"/>
          </a:xfrm>
        </p:spPr>
        <p:txBody>
          <a:bodyPr/>
          <a:lstStyle/>
          <a:p>
            <a:pPr algn="ctr" eaLnBrk="1" hangingPunct="1">
              <a:defRPr/>
            </a:pPr>
            <a:r>
              <a:rPr lang="en-US" dirty="0" smtClean="0"/>
              <a:t>Types of Energy</a:t>
            </a:r>
          </a:p>
        </p:txBody>
      </p:sp>
      <p:sp>
        <p:nvSpPr>
          <p:cNvPr id="7171" name="Rectangle 3"/>
          <p:cNvSpPr>
            <a:spLocks noGrp="1" noChangeArrowheads="1"/>
          </p:cNvSpPr>
          <p:nvPr>
            <p:ph type="body" idx="1"/>
          </p:nvPr>
        </p:nvSpPr>
        <p:spPr>
          <a:xfrm>
            <a:off x="275609" y="1527460"/>
            <a:ext cx="8613775" cy="3844925"/>
          </a:xfrm>
        </p:spPr>
        <p:txBody>
          <a:bodyPr/>
          <a:lstStyle/>
          <a:p>
            <a:pPr>
              <a:lnSpc>
                <a:spcPct val="100000"/>
              </a:lnSpc>
            </a:pPr>
            <a:r>
              <a:rPr lang="en-US" sz="2000" dirty="0" smtClean="0"/>
              <a:t>As blood flows through a vessel, it loses energy. </a:t>
            </a:r>
          </a:p>
          <a:p>
            <a:pPr>
              <a:lnSpc>
                <a:spcPct val="100000"/>
              </a:lnSpc>
            </a:pPr>
            <a:r>
              <a:rPr lang="en-US" sz="2000" dirty="0" smtClean="0"/>
              <a:t>Viscous energy is a form of energy loss. It is produced when kinetic energy is converted to heat as a result of friction. </a:t>
            </a:r>
          </a:p>
          <a:p>
            <a:pPr>
              <a:lnSpc>
                <a:spcPct val="100000"/>
              </a:lnSpc>
            </a:pPr>
            <a:r>
              <a:rPr lang="en-US" sz="2000" dirty="0" smtClean="0"/>
              <a:t>Blood also undergoes inertial losses, which occur when blood vessels divide, forcing the blood flow to change direction.</a:t>
            </a:r>
          </a:p>
          <a:p>
            <a:pPr>
              <a:lnSpc>
                <a:spcPct val="100000"/>
              </a:lnSpc>
            </a:pPr>
            <a:r>
              <a:rPr lang="en-US" sz="2000" dirty="0" smtClean="0"/>
              <a:t>Inertia is described by Newton’s first law, which essentially states that an object at rest stays at rest and an object in motion stays in motion, unless acted on by an outside force. </a:t>
            </a:r>
          </a:p>
          <a:p>
            <a:pPr>
              <a:lnSpc>
                <a:spcPct val="100000"/>
              </a:lnSpc>
            </a:pPr>
            <a:r>
              <a:rPr lang="en-US" sz="2000" dirty="0" smtClean="0"/>
              <a:t>Each time blood changes direction, there is an energy loss related to inertia.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87113" y="578845"/>
            <a:ext cx="8524875" cy="387350"/>
          </a:xfrm>
        </p:spPr>
        <p:txBody>
          <a:bodyPr/>
          <a:lstStyle/>
          <a:p>
            <a:pPr algn="ctr" eaLnBrk="1" hangingPunct="1">
              <a:defRPr/>
            </a:pPr>
            <a:r>
              <a:rPr lang="en-US" dirty="0" smtClean="0"/>
              <a:t>Pulsatility and Phasicity</a:t>
            </a:r>
          </a:p>
        </p:txBody>
      </p:sp>
      <p:sp>
        <p:nvSpPr>
          <p:cNvPr id="51203" name="Rectangle 9"/>
          <p:cNvSpPr>
            <a:spLocks noGrp="1" noChangeArrowheads="1"/>
          </p:cNvSpPr>
          <p:nvPr>
            <p:ph type="body" idx="1"/>
          </p:nvPr>
        </p:nvSpPr>
        <p:spPr>
          <a:xfrm>
            <a:off x="289257" y="1543903"/>
            <a:ext cx="8613775" cy="4191000"/>
          </a:xfrm>
        </p:spPr>
        <p:txBody>
          <a:bodyPr/>
          <a:lstStyle/>
          <a:p>
            <a:pPr>
              <a:lnSpc>
                <a:spcPct val="100000"/>
              </a:lnSpc>
            </a:pPr>
            <a:r>
              <a:rPr lang="en-US" dirty="0" smtClean="0"/>
              <a:t>An additional noteworthy waveform shape that can be indicative of pathology is tardus parvus (“slow small”), which is seen in the presence of a proximal obstruction.</a:t>
            </a:r>
          </a:p>
          <a:p>
            <a:pPr>
              <a:lnSpc>
                <a:spcPct val="100000"/>
              </a:lnSpc>
            </a:pPr>
            <a:r>
              <a:rPr lang="en-US" dirty="0" smtClean="0"/>
              <a:t>Tardus parvus waveforms are identified by a delay in the upstroke of the systolic component of the waveform (time-to-peak).</a:t>
            </a:r>
          </a:p>
          <a:p>
            <a:pPr>
              <a:lnSpc>
                <a:spcPct val="100000"/>
              </a:lnSpc>
            </a:pPr>
            <a:r>
              <a:rPr lang="en-US" dirty="0" smtClean="0"/>
              <a:t>Most arteries have flow that initially accelerates rapidly, causing a sharp systolic upstroke.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307383" y="647084"/>
            <a:ext cx="8524875" cy="387350"/>
          </a:xfrm>
        </p:spPr>
        <p:txBody>
          <a:bodyPr/>
          <a:lstStyle/>
          <a:p>
            <a:pPr algn="ctr" eaLnBrk="1" hangingPunct="1">
              <a:defRPr/>
            </a:pPr>
            <a:r>
              <a:rPr lang="en-US" dirty="0" smtClean="0"/>
              <a:t>Pulsatility and Phasicity</a:t>
            </a:r>
          </a:p>
        </p:txBody>
      </p:sp>
      <p:sp>
        <p:nvSpPr>
          <p:cNvPr id="52227" name="Rectangle 9"/>
          <p:cNvSpPr>
            <a:spLocks noGrp="1" noChangeArrowheads="1"/>
          </p:cNvSpPr>
          <p:nvPr>
            <p:ph type="body" idx="1"/>
          </p:nvPr>
        </p:nvSpPr>
        <p:spPr>
          <a:xfrm>
            <a:off x="289257" y="1462016"/>
            <a:ext cx="8613775" cy="4191000"/>
          </a:xfrm>
        </p:spPr>
        <p:txBody>
          <a:bodyPr/>
          <a:lstStyle/>
          <a:p>
            <a:pPr>
              <a:lnSpc>
                <a:spcPct val="100000"/>
              </a:lnSpc>
            </a:pPr>
            <a:r>
              <a:rPr lang="en-US" dirty="0" smtClean="0"/>
              <a:t>An increased acceleration time, represented by a delay in the systolic upstroke, is a sign that there is an obstruction, and that obstruction is located more proximal to the point of sampling. </a:t>
            </a:r>
          </a:p>
          <a:p>
            <a:pPr>
              <a:lnSpc>
                <a:spcPct val="100000"/>
              </a:lnSpc>
            </a:pPr>
            <a:r>
              <a:rPr lang="en-US" dirty="0" smtClean="0"/>
              <a:t>It is important to remember that a proximal obstruction causes distal arteriolar dilation; therefore, tardus parvus waveforms are monophasic in nature.</a:t>
            </a:r>
          </a:p>
          <a:p>
            <a:r>
              <a:rPr lang="en-US" dirty="0" smtClean="0"/>
              <a:t>Tardus parvus waveforms always indicate that there is an obstruction proximal to the point of sampling.</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52792" y="524254"/>
            <a:ext cx="8524875" cy="387350"/>
          </a:xfrm>
        </p:spPr>
        <p:txBody>
          <a:bodyPr/>
          <a:lstStyle/>
          <a:p>
            <a:pPr algn="ctr" eaLnBrk="1" hangingPunct="1">
              <a:defRPr/>
            </a:pPr>
            <a:r>
              <a:rPr lang="en-US" dirty="0" smtClean="0"/>
              <a:t>Effects of Exercise on Flow</a:t>
            </a:r>
          </a:p>
        </p:txBody>
      </p:sp>
      <p:sp>
        <p:nvSpPr>
          <p:cNvPr id="53251" name="Rectangle 9"/>
          <p:cNvSpPr>
            <a:spLocks noGrp="1" noChangeArrowheads="1"/>
          </p:cNvSpPr>
          <p:nvPr>
            <p:ph type="body" idx="1"/>
          </p:nvPr>
        </p:nvSpPr>
        <p:spPr>
          <a:xfrm>
            <a:off x="302904" y="1421073"/>
            <a:ext cx="8613775" cy="4191000"/>
          </a:xfrm>
        </p:spPr>
        <p:txBody>
          <a:bodyPr/>
          <a:lstStyle/>
          <a:p>
            <a:pPr>
              <a:lnSpc>
                <a:spcPct val="100000"/>
              </a:lnSpc>
            </a:pPr>
            <a:r>
              <a:rPr lang="en-US" dirty="0" smtClean="0"/>
              <a:t>In the resting patient, the peripheral lower extremity arteries are normally of high resistance due to distal arteriolar constriction. </a:t>
            </a:r>
          </a:p>
          <a:p>
            <a:pPr>
              <a:lnSpc>
                <a:spcPct val="100000"/>
              </a:lnSpc>
            </a:pPr>
            <a:r>
              <a:rPr lang="en-US" dirty="0" smtClean="0"/>
              <a:t>With exercise, there is an increased demand for oxygen by the muscles. </a:t>
            </a:r>
          </a:p>
          <a:p>
            <a:pPr>
              <a:lnSpc>
                <a:spcPct val="100000"/>
              </a:lnSpc>
            </a:pPr>
            <a:r>
              <a:rPr lang="en-US" dirty="0" smtClean="0"/>
              <a:t>This increase in demand causes arteriolar dilation, which results in larger-diameter blood vessels, and therefore a lower-resistance distal bed with a corresponding increase in blood flow.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211849" y="592493"/>
            <a:ext cx="8524875" cy="387350"/>
          </a:xfrm>
        </p:spPr>
        <p:txBody>
          <a:bodyPr/>
          <a:lstStyle/>
          <a:p>
            <a:pPr algn="ctr" eaLnBrk="1" hangingPunct="1">
              <a:defRPr/>
            </a:pPr>
            <a:r>
              <a:rPr lang="en-US" dirty="0" smtClean="0"/>
              <a:t>Effects of Exercise on Flow</a:t>
            </a:r>
          </a:p>
        </p:txBody>
      </p:sp>
      <p:sp>
        <p:nvSpPr>
          <p:cNvPr id="54275" name="Rectangle 9"/>
          <p:cNvSpPr>
            <a:spLocks noGrp="1" noChangeArrowheads="1"/>
          </p:cNvSpPr>
          <p:nvPr>
            <p:ph type="body" idx="1"/>
          </p:nvPr>
        </p:nvSpPr>
        <p:spPr>
          <a:xfrm>
            <a:off x="302905" y="1516608"/>
            <a:ext cx="8613775" cy="4191000"/>
          </a:xfrm>
        </p:spPr>
        <p:txBody>
          <a:bodyPr/>
          <a:lstStyle/>
          <a:p>
            <a:pPr>
              <a:lnSpc>
                <a:spcPct val="100000"/>
              </a:lnSpc>
            </a:pPr>
            <a:r>
              <a:rPr lang="en-US" dirty="0" smtClean="0"/>
              <a:t>In the normal patient, there is little pressure change in the distal lower extremities as a result of this arteriolar dilation. </a:t>
            </a:r>
          </a:p>
          <a:p>
            <a:pPr>
              <a:lnSpc>
                <a:spcPct val="100000"/>
              </a:lnSpc>
            </a:pPr>
            <a:r>
              <a:rPr lang="en-US" dirty="0" smtClean="0"/>
              <a:t>The patient with arterial obstructive disease may have normal resting pressures, but the increased demand for oxygen that occurs with exercise may be more than the blood vessels are able to supply, causing a pressure drop distally.</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Rectangle 8"/>
          <p:cNvSpPr>
            <a:spLocks noGrp="1" noChangeArrowheads="1"/>
          </p:cNvSpPr>
          <p:nvPr>
            <p:ph type="title"/>
          </p:nvPr>
        </p:nvSpPr>
        <p:spPr>
          <a:xfrm>
            <a:off x="122830" y="605429"/>
            <a:ext cx="8147713" cy="387350"/>
          </a:xfrm>
        </p:spPr>
        <p:txBody>
          <a:bodyPr/>
          <a:lstStyle/>
          <a:p>
            <a:pPr algn="ctr" eaLnBrk="1" hangingPunct="1">
              <a:defRPr/>
            </a:pPr>
            <a:r>
              <a:rPr lang="en-US" dirty="0" smtClean="0"/>
              <a:t>The Doppler Effect</a:t>
            </a:r>
          </a:p>
        </p:txBody>
      </p:sp>
      <p:sp>
        <p:nvSpPr>
          <p:cNvPr id="55299" name="Rectangle 9"/>
          <p:cNvSpPr>
            <a:spLocks noGrp="1" noChangeArrowheads="1"/>
          </p:cNvSpPr>
          <p:nvPr>
            <p:ph type="body" idx="1"/>
          </p:nvPr>
        </p:nvSpPr>
        <p:spPr>
          <a:xfrm>
            <a:off x="289257" y="1450928"/>
            <a:ext cx="8613775" cy="4191000"/>
          </a:xfrm>
        </p:spPr>
        <p:txBody>
          <a:bodyPr/>
          <a:lstStyle/>
          <a:p>
            <a:pPr>
              <a:lnSpc>
                <a:spcPct val="100000"/>
              </a:lnSpc>
            </a:pPr>
            <a:r>
              <a:rPr lang="en-US" dirty="0" smtClean="0"/>
              <a:t>The effect of differing frequencies with motion was first noted by Christian Doppler and is thus called the Doppler effect. </a:t>
            </a:r>
          </a:p>
          <a:p>
            <a:pPr>
              <a:lnSpc>
                <a:spcPct val="100000"/>
              </a:lnSpc>
            </a:pPr>
            <a:r>
              <a:rPr lang="en-US" dirty="0" smtClean="0"/>
              <a:t>Doppler discovered that when sound impinges on a stationary reflector, the reflected frequency is identical to the transmitted, or incident, frequency. </a:t>
            </a:r>
          </a:p>
          <a:p>
            <a:pPr>
              <a:lnSpc>
                <a:spcPct val="100000"/>
              </a:lnSpc>
            </a:pPr>
            <a:r>
              <a:rPr lang="en-US" dirty="0" smtClean="0"/>
              <a:t>However, when a reflector is moving toward the transducer, the reflected frequency will be higher than the transmitted frequency. </a:t>
            </a:r>
          </a:p>
          <a:p>
            <a:pPr>
              <a:lnSpc>
                <a:spcPct val="100000"/>
              </a:lnSpc>
            </a:pPr>
            <a:r>
              <a:rPr lang="en-US" dirty="0" smtClean="0"/>
              <a:t>Likewise, when a reflector is moving away from the transducer, the reflected frequency will be lower than the transmitted frequency.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9"/>
          <p:cNvSpPr>
            <a:spLocks noGrp="1" noChangeArrowheads="1"/>
          </p:cNvSpPr>
          <p:nvPr>
            <p:ph type="body" idx="1"/>
          </p:nvPr>
        </p:nvSpPr>
        <p:spPr>
          <a:xfrm>
            <a:off x="289257" y="1474669"/>
            <a:ext cx="8613775" cy="4314825"/>
          </a:xfrm>
        </p:spPr>
        <p:txBody>
          <a:bodyPr/>
          <a:lstStyle/>
          <a:p>
            <a:pPr>
              <a:lnSpc>
                <a:spcPct val="100000"/>
              </a:lnSpc>
            </a:pPr>
            <a:r>
              <a:rPr lang="en-US" dirty="0" smtClean="0"/>
              <a:t>The difference between the transmitted and reflected frequencies is called the frequency shift, or Doppler shift. </a:t>
            </a:r>
          </a:p>
          <a:p>
            <a:pPr>
              <a:lnSpc>
                <a:spcPct val="100000"/>
              </a:lnSpc>
            </a:pPr>
            <a:r>
              <a:rPr lang="en-US" dirty="0" smtClean="0"/>
              <a:t>A positive frequency shift occurs when a reflector is moving in a direction that is toward the transducer. </a:t>
            </a:r>
          </a:p>
          <a:p>
            <a:pPr>
              <a:lnSpc>
                <a:spcPct val="100000"/>
              </a:lnSpc>
            </a:pPr>
            <a:r>
              <a:rPr lang="en-US" dirty="0" smtClean="0"/>
              <a:t>A negative frequency shift occurs when a reflector is moving in a direction that is away from the transducer. </a:t>
            </a:r>
          </a:p>
          <a:p>
            <a:pPr>
              <a:lnSpc>
                <a:spcPct val="100000"/>
              </a:lnSpc>
            </a:pPr>
            <a:r>
              <a:rPr lang="en-US" dirty="0" smtClean="0"/>
              <a:t>The frequency shift can be calculated by utilizing the Doppler equation.</a:t>
            </a:r>
          </a:p>
          <a:p>
            <a:pPr>
              <a:lnSpc>
                <a:spcPct val="100000"/>
              </a:lnSpc>
            </a:pPr>
            <a:endParaRPr lang="en-US" dirty="0" smtClean="0"/>
          </a:p>
        </p:txBody>
      </p:sp>
      <p:sp>
        <p:nvSpPr>
          <p:cNvPr id="6" name="Rectangle 8"/>
          <p:cNvSpPr>
            <a:spLocks noGrp="1" noChangeArrowheads="1"/>
          </p:cNvSpPr>
          <p:nvPr>
            <p:ph type="title"/>
          </p:nvPr>
        </p:nvSpPr>
        <p:spPr>
          <a:xfrm>
            <a:off x="177420" y="414362"/>
            <a:ext cx="8543499" cy="387350"/>
          </a:xfrm>
        </p:spPr>
        <p:txBody>
          <a:bodyPr/>
          <a:lstStyle/>
          <a:p>
            <a:pPr algn="ctr" eaLnBrk="1" hangingPunct="1">
              <a:defRPr/>
            </a:pPr>
            <a:r>
              <a:rPr lang="en-US" dirty="0" smtClean="0"/>
              <a:t>The Doppler Effect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9"/>
          <p:cNvSpPr>
            <a:spLocks noGrp="1" noChangeArrowheads="1"/>
          </p:cNvSpPr>
          <p:nvPr>
            <p:ph type="body" idx="1"/>
          </p:nvPr>
        </p:nvSpPr>
        <p:spPr>
          <a:xfrm>
            <a:off x="330200" y="1501955"/>
            <a:ext cx="8613775" cy="4314825"/>
          </a:xfrm>
        </p:spPr>
        <p:txBody>
          <a:bodyPr/>
          <a:lstStyle/>
          <a:p>
            <a:pPr>
              <a:lnSpc>
                <a:spcPct val="100000"/>
              </a:lnSpc>
            </a:pPr>
            <a:r>
              <a:rPr lang="en-US" dirty="0" smtClean="0"/>
              <a:t>When the transmitted frequency is subtracted from the reflected frequency, the result is a number that is approximately 1/1000th of the operating frequency. </a:t>
            </a:r>
          </a:p>
          <a:p>
            <a:pPr>
              <a:lnSpc>
                <a:spcPct val="100000"/>
              </a:lnSpc>
            </a:pPr>
            <a:r>
              <a:rPr lang="en-US" dirty="0" smtClean="0"/>
              <a:t>The resultant value is in the audible range of sound, meaning that all that is needed to hear the frequency shift is a set of speakers or headphones.</a:t>
            </a:r>
          </a:p>
          <a:p>
            <a:pPr>
              <a:lnSpc>
                <a:spcPct val="100000"/>
              </a:lnSpc>
            </a:pPr>
            <a:r>
              <a:rPr lang="en-US" dirty="0" smtClean="0"/>
              <a:t>If the resultant value is a positive number, then there is a positive shift and flow is moving toward the transducer. </a:t>
            </a:r>
          </a:p>
          <a:p>
            <a:pPr>
              <a:lnSpc>
                <a:spcPct val="100000"/>
              </a:lnSpc>
            </a:pPr>
            <a:r>
              <a:rPr lang="en-US" dirty="0" smtClean="0"/>
              <a:t>Likewise, if the resultant value is a negative number, then there is a negative shift and flow is moving away from the transducer.</a:t>
            </a:r>
          </a:p>
        </p:txBody>
      </p:sp>
      <p:sp>
        <p:nvSpPr>
          <p:cNvPr id="6" name="Rectangle 8"/>
          <p:cNvSpPr>
            <a:spLocks noGrp="1" noChangeArrowheads="1"/>
          </p:cNvSpPr>
          <p:nvPr>
            <p:ph type="title"/>
          </p:nvPr>
        </p:nvSpPr>
        <p:spPr>
          <a:xfrm>
            <a:off x="368488" y="537191"/>
            <a:ext cx="8707272" cy="387350"/>
          </a:xfrm>
        </p:spPr>
        <p:txBody>
          <a:bodyPr/>
          <a:lstStyle/>
          <a:p>
            <a:pPr algn="ctr" eaLnBrk="1" hangingPunct="1">
              <a:defRPr/>
            </a:pPr>
            <a:r>
              <a:rPr lang="en-US" dirty="0" smtClean="0"/>
              <a:t>The Doppler Effect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Grp="1" noChangeArrowheads="1"/>
          </p:cNvSpPr>
          <p:nvPr>
            <p:ph type="body" idx="1"/>
          </p:nvPr>
        </p:nvSpPr>
        <p:spPr>
          <a:xfrm>
            <a:off x="261961" y="1515613"/>
            <a:ext cx="8613775" cy="4314825"/>
          </a:xfrm>
        </p:spPr>
        <p:txBody>
          <a:bodyPr/>
          <a:lstStyle/>
          <a:p>
            <a:pPr>
              <a:lnSpc>
                <a:spcPct val="100000"/>
              </a:lnSpc>
            </a:pPr>
            <a:r>
              <a:rPr lang="en-US" dirty="0" smtClean="0"/>
              <a:t>While the frequency shift is measured by the machine, it is the velocity of the blood that is of interest to the imager, and not the frequency shift itself.</a:t>
            </a:r>
          </a:p>
          <a:p>
            <a:pPr>
              <a:lnSpc>
                <a:spcPct val="100000"/>
              </a:lnSpc>
            </a:pPr>
            <a:r>
              <a:rPr lang="en-US" dirty="0" smtClean="0"/>
              <a:t>The ultrasound system measures the frequency shift but calculates the velocity.</a:t>
            </a:r>
          </a:p>
        </p:txBody>
      </p:sp>
      <p:sp>
        <p:nvSpPr>
          <p:cNvPr id="6" name="Rectangle 8"/>
          <p:cNvSpPr>
            <a:spLocks noGrp="1" noChangeArrowheads="1"/>
          </p:cNvSpPr>
          <p:nvPr>
            <p:ph type="title"/>
          </p:nvPr>
        </p:nvSpPr>
        <p:spPr>
          <a:xfrm>
            <a:off x="191066" y="537191"/>
            <a:ext cx="8884693" cy="387350"/>
          </a:xfrm>
        </p:spPr>
        <p:txBody>
          <a:bodyPr/>
          <a:lstStyle/>
          <a:p>
            <a:pPr algn="ctr" eaLnBrk="1" hangingPunct="1">
              <a:defRPr/>
            </a:pPr>
            <a:r>
              <a:rPr lang="en-US" dirty="0" smtClean="0"/>
              <a:t>The Doppler Effect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9"/>
          <p:cNvSpPr>
            <a:spLocks noGrp="1" noChangeArrowheads="1"/>
          </p:cNvSpPr>
          <p:nvPr>
            <p:ph type="body" idx="1"/>
          </p:nvPr>
        </p:nvSpPr>
        <p:spPr>
          <a:xfrm>
            <a:off x="302905" y="1556555"/>
            <a:ext cx="8613775" cy="4314825"/>
          </a:xfrm>
        </p:spPr>
        <p:txBody>
          <a:bodyPr/>
          <a:lstStyle/>
          <a:p>
            <a:pPr>
              <a:lnSpc>
                <a:spcPct val="100000"/>
              </a:lnSpc>
            </a:pPr>
            <a:r>
              <a:rPr lang="en-US" dirty="0" smtClean="0"/>
              <a:t>Doppler works because the incident sound reflects off of the red blood cells in the blood. Red blood cells are small, normally about 7.0 </a:t>
            </a:r>
            <a:r>
              <a:rPr lang="el-GR" dirty="0" smtClean="0"/>
              <a:t>μ</a:t>
            </a:r>
            <a:r>
              <a:rPr lang="en-US" dirty="0" smtClean="0"/>
              <a:t>m.</a:t>
            </a:r>
          </a:p>
          <a:p>
            <a:pPr>
              <a:lnSpc>
                <a:spcPct val="100000"/>
              </a:lnSpc>
            </a:pPr>
            <a:r>
              <a:rPr lang="en-US" dirty="0" smtClean="0"/>
              <a:t>Because of their size, they are natural Rayleigh scatterers. </a:t>
            </a:r>
          </a:p>
          <a:p>
            <a:pPr>
              <a:lnSpc>
                <a:spcPct val="100000"/>
              </a:lnSpc>
            </a:pPr>
            <a:r>
              <a:rPr lang="en-US" dirty="0" smtClean="0"/>
              <a:t>Rayleigh scatterers are very small compared with the incident wavelength. </a:t>
            </a:r>
          </a:p>
          <a:p>
            <a:pPr>
              <a:lnSpc>
                <a:spcPct val="100000"/>
              </a:lnSpc>
            </a:pPr>
            <a:r>
              <a:rPr lang="en-US" dirty="0" smtClean="0"/>
              <a:t>As frequency increases, the intensity of scatter increases proportional to the fourth power of the frequency; therefore, a small increase in frequency results in a dramatic increase in scatter.</a:t>
            </a:r>
          </a:p>
        </p:txBody>
      </p:sp>
      <p:sp>
        <p:nvSpPr>
          <p:cNvPr id="6" name="Rectangle 8"/>
          <p:cNvSpPr>
            <a:spLocks noGrp="1" noChangeArrowheads="1"/>
          </p:cNvSpPr>
          <p:nvPr>
            <p:ph type="title"/>
          </p:nvPr>
        </p:nvSpPr>
        <p:spPr>
          <a:xfrm>
            <a:off x="122826" y="496248"/>
            <a:ext cx="8884693" cy="387350"/>
          </a:xfrm>
        </p:spPr>
        <p:txBody>
          <a:bodyPr/>
          <a:lstStyle/>
          <a:p>
            <a:pPr algn="ctr" eaLnBrk="1" hangingPunct="1">
              <a:defRPr/>
            </a:pPr>
            <a:r>
              <a:rPr lang="en-US" dirty="0" smtClean="0"/>
              <a:t>The Doppler Effect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9"/>
          <p:cNvSpPr>
            <a:spLocks noGrp="1" noChangeArrowheads="1"/>
          </p:cNvSpPr>
          <p:nvPr>
            <p:ph type="body" idx="1"/>
          </p:nvPr>
        </p:nvSpPr>
        <p:spPr>
          <a:xfrm>
            <a:off x="343848" y="1488317"/>
            <a:ext cx="8613775" cy="4314825"/>
          </a:xfrm>
        </p:spPr>
        <p:txBody>
          <a:bodyPr/>
          <a:lstStyle/>
          <a:p>
            <a:pPr>
              <a:lnSpc>
                <a:spcPct val="100000"/>
              </a:lnSpc>
            </a:pPr>
            <a:r>
              <a:rPr lang="en-US" dirty="0" smtClean="0"/>
              <a:t>Higher-frequency transducers may provide stronger Doppler signals, but at the expense of the attenuation.</a:t>
            </a:r>
          </a:p>
          <a:p>
            <a:pPr>
              <a:lnSpc>
                <a:spcPct val="100000"/>
              </a:lnSpc>
            </a:pPr>
            <a:r>
              <a:rPr lang="en-US" dirty="0" smtClean="0"/>
              <a:t>Therefore, the higher the frequency, the more scatter there is, and therefore, the more attenuation. </a:t>
            </a:r>
          </a:p>
          <a:p>
            <a:pPr>
              <a:lnSpc>
                <a:spcPct val="100000"/>
              </a:lnSpc>
            </a:pPr>
            <a:r>
              <a:rPr lang="en-US" dirty="0" smtClean="0"/>
              <a:t>Remember that scatter is a form of attenuation.</a:t>
            </a:r>
          </a:p>
          <a:p>
            <a:pPr>
              <a:lnSpc>
                <a:spcPct val="100000"/>
              </a:lnSpc>
            </a:pPr>
            <a:r>
              <a:rPr lang="en-US" dirty="0" smtClean="0"/>
              <a:t>Therefore, if the energy is scattered, it is not transmitted deeper into the tissue.</a:t>
            </a:r>
          </a:p>
          <a:p>
            <a:pPr>
              <a:lnSpc>
                <a:spcPct val="100000"/>
              </a:lnSpc>
            </a:pPr>
            <a:r>
              <a:rPr lang="en-US" dirty="0" smtClean="0"/>
              <a:t>Essentially, there has to be a trade-off between improved resolution and penetration.</a:t>
            </a:r>
          </a:p>
        </p:txBody>
      </p:sp>
      <p:sp>
        <p:nvSpPr>
          <p:cNvPr id="6" name="Rectangle 8"/>
          <p:cNvSpPr>
            <a:spLocks noGrp="1" noChangeArrowheads="1"/>
          </p:cNvSpPr>
          <p:nvPr>
            <p:ph type="title"/>
          </p:nvPr>
        </p:nvSpPr>
        <p:spPr>
          <a:xfrm>
            <a:off x="136478" y="414361"/>
            <a:ext cx="8734567" cy="387350"/>
          </a:xfrm>
        </p:spPr>
        <p:txBody>
          <a:bodyPr/>
          <a:lstStyle/>
          <a:p>
            <a:pPr algn="ctr" eaLnBrk="1" hangingPunct="1">
              <a:defRPr/>
            </a:pPr>
            <a:r>
              <a:rPr lang="en-US" dirty="0" smtClean="0"/>
              <a:t>The Doppler Effect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334679" y="602870"/>
            <a:ext cx="8524875" cy="384175"/>
          </a:xfrm>
        </p:spPr>
        <p:txBody>
          <a:bodyPr/>
          <a:lstStyle/>
          <a:p>
            <a:pPr algn="ctr" eaLnBrk="1" hangingPunct="1">
              <a:defRPr/>
            </a:pPr>
            <a:r>
              <a:rPr lang="en-US" dirty="0" smtClean="0"/>
              <a:t>Types of Energy</a:t>
            </a:r>
          </a:p>
        </p:txBody>
      </p:sp>
      <p:sp>
        <p:nvSpPr>
          <p:cNvPr id="8195" name="Rectangle 3"/>
          <p:cNvSpPr>
            <a:spLocks noGrp="1" noChangeArrowheads="1"/>
          </p:cNvSpPr>
          <p:nvPr>
            <p:ph type="body" idx="1"/>
          </p:nvPr>
        </p:nvSpPr>
        <p:spPr>
          <a:xfrm>
            <a:off x="330200" y="1430172"/>
            <a:ext cx="8613775" cy="4648200"/>
          </a:xfrm>
        </p:spPr>
        <p:txBody>
          <a:bodyPr/>
          <a:lstStyle/>
          <a:p>
            <a:pPr>
              <a:lnSpc>
                <a:spcPct val="100000"/>
              </a:lnSpc>
              <a:spcBef>
                <a:spcPts val="1200"/>
              </a:spcBef>
            </a:pPr>
            <a:r>
              <a:rPr lang="en-US" sz="2000" dirty="0" smtClean="0"/>
              <a:t>It is important to note that the total energy in a system never changes (the law of conservation of energy). </a:t>
            </a:r>
          </a:p>
          <a:p>
            <a:pPr>
              <a:lnSpc>
                <a:spcPct val="100000"/>
              </a:lnSpc>
              <a:spcBef>
                <a:spcPts val="1200"/>
              </a:spcBef>
            </a:pPr>
            <a:r>
              <a:rPr lang="en-US" sz="2000" dirty="0" smtClean="0"/>
              <a:t>That is to say, there must be the same total energy at the end of a vessel as there is at the beginning. </a:t>
            </a:r>
          </a:p>
          <a:p>
            <a:pPr>
              <a:lnSpc>
                <a:spcPct val="100000"/>
              </a:lnSpc>
              <a:spcBef>
                <a:spcPts val="1200"/>
              </a:spcBef>
            </a:pPr>
            <a:r>
              <a:rPr lang="en-US" sz="2000" dirty="0" smtClean="0"/>
              <a:t>However, the types of energy may be different between the two points. </a:t>
            </a:r>
          </a:p>
          <a:p>
            <a:pPr>
              <a:lnSpc>
                <a:spcPct val="100000"/>
              </a:lnSpc>
              <a:spcBef>
                <a:spcPts val="1200"/>
              </a:spcBef>
            </a:pPr>
            <a:r>
              <a:rPr lang="en-US" sz="2000" dirty="0" smtClean="0"/>
              <a:t>For example, potential energy may be the predominant type of energy at the beginning of a vessel, but it is typically converted to kinetic energy and heat (from friction) as the blood travels through the cardiovascular system. </a:t>
            </a:r>
          </a:p>
          <a:p>
            <a:pPr>
              <a:lnSpc>
                <a:spcPct val="100000"/>
              </a:lnSpc>
              <a:spcBef>
                <a:spcPts val="1200"/>
              </a:spcBef>
            </a:pPr>
            <a:r>
              <a:rPr lang="en-US" sz="2000" dirty="0" smtClean="0"/>
              <a:t>The kinetic energy plus the heat energy is equal to the potential energy that was initially found at the beginning of the vessel.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9"/>
          <p:cNvSpPr>
            <a:spLocks noGrp="1" noChangeArrowheads="1"/>
          </p:cNvSpPr>
          <p:nvPr>
            <p:ph type="body" idx="1"/>
          </p:nvPr>
        </p:nvSpPr>
        <p:spPr>
          <a:xfrm>
            <a:off x="330200" y="1461022"/>
            <a:ext cx="8613775" cy="4314825"/>
          </a:xfrm>
        </p:spPr>
        <p:txBody>
          <a:bodyPr/>
          <a:lstStyle/>
          <a:p>
            <a:pPr>
              <a:lnSpc>
                <a:spcPct val="100000"/>
              </a:lnSpc>
            </a:pPr>
            <a:r>
              <a:rPr lang="en-US" dirty="0" smtClean="0"/>
              <a:t>In the Doppler equation, it is not the Doppler angle that is utilized in the equation, but rather the cosine of the angle.</a:t>
            </a:r>
          </a:p>
          <a:p>
            <a:pPr>
              <a:lnSpc>
                <a:spcPct val="100000"/>
              </a:lnSpc>
            </a:pPr>
            <a:r>
              <a:rPr lang="en-US" dirty="0" smtClean="0"/>
              <a:t>As the Doppler angle increases, the cosine of the angle decreases.</a:t>
            </a:r>
          </a:p>
          <a:p>
            <a:pPr>
              <a:lnSpc>
                <a:spcPct val="100000"/>
              </a:lnSpc>
            </a:pPr>
            <a:r>
              <a:rPr lang="en-US" dirty="0" smtClean="0"/>
              <a:t>That is, the Doppler angle and the frequency shift are inversely proportional. </a:t>
            </a:r>
          </a:p>
          <a:p>
            <a:pPr>
              <a:lnSpc>
                <a:spcPct val="100000"/>
              </a:lnSpc>
            </a:pPr>
            <a:r>
              <a:rPr lang="en-US" dirty="0" smtClean="0"/>
              <a:t>The Doppler angle must be known in order to accurately calculate the velocities, although in echocardiography a 0° angle is always assumed.</a:t>
            </a:r>
          </a:p>
        </p:txBody>
      </p:sp>
      <p:sp>
        <p:nvSpPr>
          <p:cNvPr id="6" name="Rectangle 8"/>
          <p:cNvSpPr>
            <a:spLocks noGrp="1" noChangeArrowheads="1"/>
          </p:cNvSpPr>
          <p:nvPr>
            <p:ph type="title"/>
          </p:nvPr>
        </p:nvSpPr>
        <p:spPr>
          <a:xfrm>
            <a:off x="0" y="359770"/>
            <a:ext cx="9144000" cy="387350"/>
          </a:xfrm>
        </p:spPr>
        <p:txBody>
          <a:bodyPr/>
          <a:lstStyle/>
          <a:p>
            <a:pPr algn="ctr" eaLnBrk="1" hangingPunct="1">
              <a:defRPr/>
            </a:pPr>
            <a:r>
              <a:rPr lang="en-US" dirty="0" smtClean="0"/>
              <a:t>The Doppler Effect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9"/>
          <p:cNvSpPr>
            <a:spLocks noGrp="1" noChangeArrowheads="1"/>
          </p:cNvSpPr>
          <p:nvPr>
            <p:ph type="body" idx="1"/>
          </p:nvPr>
        </p:nvSpPr>
        <p:spPr>
          <a:xfrm>
            <a:off x="302904" y="1420078"/>
            <a:ext cx="8613775" cy="4314825"/>
          </a:xfrm>
        </p:spPr>
        <p:txBody>
          <a:bodyPr/>
          <a:lstStyle/>
          <a:p>
            <a:pPr>
              <a:lnSpc>
                <a:spcPct val="100000"/>
              </a:lnSpc>
            </a:pPr>
            <a:r>
              <a:rPr lang="en-US" dirty="0" smtClean="0"/>
              <a:t>The most accurate Doppler shift (and therefore the most accurate velocity) will come from a 0° angle. </a:t>
            </a:r>
          </a:p>
          <a:p>
            <a:pPr>
              <a:lnSpc>
                <a:spcPct val="100000"/>
              </a:lnSpc>
            </a:pPr>
            <a:r>
              <a:rPr lang="en-US" dirty="0" smtClean="0"/>
              <a:t>Because of the inverse relationship between the Doppler angle and the cosine of the angle, as the angle increases the frequency shift decreases. </a:t>
            </a:r>
          </a:p>
          <a:p>
            <a:pPr>
              <a:lnSpc>
                <a:spcPct val="100000"/>
              </a:lnSpc>
            </a:pPr>
            <a:r>
              <a:rPr lang="en-US" dirty="0" smtClean="0"/>
              <a:t>Therefore, the highest Doppler shift comes from a 0° angle. </a:t>
            </a:r>
          </a:p>
          <a:p>
            <a:pPr>
              <a:lnSpc>
                <a:spcPct val="100000"/>
              </a:lnSpc>
            </a:pPr>
            <a:r>
              <a:rPr lang="en-US" dirty="0" smtClean="0"/>
              <a:t>No Doppler shift is obtained at a 90° angle; at an angle of 90°, the cosine of 90 is 0, and therefore, the Doppler shift is 0.</a:t>
            </a:r>
          </a:p>
        </p:txBody>
      </p:sp>
      <p:sp>
        <p:nvSpPr>
          <p:cNvPr id="6" name="Rectangle 8"/>
          <p:cNvSpPr>
            <a:spLocks noGrp="1" noChangeArrowheads="1"/>
          </p:cNvSpPr>
          <p:nvPr>
            <p:ph type="title"/>
          </p:nvPr>
        </p:nvSpPr>
        <p:spPr>
          <a:xfrm>
            <a:off x="0" y="400714"/>
            <a:ext cx="9144000" cy="387350"/>
          </a:xfrm>
        </p:spPr>
        <p:txBody>
          <a:bodyPr/>
          <a:lstStyle/>
          <a:p>
            <a:pPr algn="ctr" eaLnBrk="1" hangingPunct="1">
              <a:defRPr/>
            </a:pPr>
            <a:r>
              <a:rPr lang="en-US" dirty="0" smtClean="0"/>
              <a:t>The Doppler Effect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9"/>
          <p:cNvSpPr>
            <a:spLocks noGrp="1" noChangeArrowheads="1"/>
          </p:cNvSpPr>
          <p:nvPr>
            <p:ph type="body" idx="1"/>
          </p:nvPr>
        </p:nvSpPr>
        <p:spPr>
          <a:xfrm>
            <a:off x="330200" y="1515603"/>
            <a:ext cx="8613775" cy="4314825"/>
          </a:xfrm>
        </p:spPr>
        <p:txBody>
          <a:bodyPr/>
          <a:lstStyle/>
          <a:p>
            <a:pPr>
              <a:lnSpc>
                <a:spcPct val="100000"/>
              </a:lnSpc>
            </a:pPr>
            <a:r>
              <a:rPr lang="en-US" dirty="0" smtClean="0"/>
              <a:t>Some Doppler devices are nondirectional, or unable to distinguish between positive or negative Doppler shifts. </a:t>
            </a:r>
          </a:p>
          <a:p>
            <a:pPr>
              <a:lnSpc>
                <a:spcPct val="100000"/>
              </a:lnSpc>
            </a:pPr>
            <a:r>
              <a:rPr lang="en-US" dirty="0" smtClean="0"/>
              <a:t>In order to determine the direction of flow, Doppler devices use phase quadrature to determine whether there is a positive shift, flow toward the transducer, or a negative shift, flow away from the transducer. </a:t>
            </a:r>
          </a:p>
          <a:p>
            <a:pPr>
              <a:lnSpc>
                <a:spcPct val="100000"/>
              </a:lnSpc>
            </a:pPr>
            <a:r>
              <a:rPr lang="en-US" dirty="0" smtClean="0"/>
              <a:t>Phase quadrature permits bidirectional Doppler, which is able to display positive versus negative shifts.</a:t>
            </a:r>
          </a:p>
          <a:p>
            <a:pPr>
              <a:lnSpc>
                <a:spcPct val="100000"/>
              </a:lnSpc>
            </a:pPr>
            <a:r>
              <a:rPr lang="en-US" dirty="0" smtClean="0"/>
              <a:t>There are two ways of obtaining a Doppler signal: continuous-wave (CW) and pulsed-wave (PW).</a:t>
            </a:r>
          </a:p>
        </p:txBody>
      </p:sp>
      <p:sp>
        <p:nvSpPr>
          <p:cNvPr id="6" name="Rectangle 8"/>
          <p:cNvSpPr>
            <a:spLocks noGrp="1" noChangeArrowheads="1"/>
          </p:cNvSpPr>
          <p:nvPr>
            <p:ph type="title"/>
          </p:nvPr>
        </p:nvSpPr>
        <p:spPr>
          <a:xfrm>
            <a:off x="163772" y="496247"/>
            <a:ext cx="8911988" cy="387350"/>
          </a:xfrm>
        </p:spPr>
        <p:txBody>
          <a:bodyPr/>
          <a:lstStyle/>
          <a:p>
            <a:pPr algn="ctr" eaLnBrk="1" hangingPunct="1">
              <a:defRPr/>
            </a:pPr>
            <a:r>
              <a:rPr lang="en-US" dirty="0" smtClean="0"/>
              <a:t>The Doppler Effect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
          <p:cNvSpPr>
            <a:spLocks noGrp="1" noChangeArrowheads="1"/>
          </p:cNvSpPr>
          <p:nvPr>
            <p:ph type="body" idx="1"/>
          </p:nvPr>
        </p:nvSpPr>
        <p:spPr>
          <a:xfrm>
            <a:off x="248313" y="1501965"/>
            <a:ext cx="8613775" cy="4314825"/>
          </a:xfrm>
        </p:spPr>
        <p:txBody>
          <a:bodyPr/>
          <a:lstStyle/>
          <a:p>
            <a:pPr>
              <a:lnSpc>
                <a:spcPct val="100000"/>
              </a:lnSpc>
            </a:pPr>
            <a:r>
              <a:rPr lang="en-US" dirty="0" smtClean="0"/>
              <a:t>A continuous-wave (CW) Doppler device consists of two elements. One element is used by the system to constantly transmit sound and the other is used to constantly receive sound. </a:t>
            </a:r>
          </a:p>
          <a:p>
            <a:pPr>
              <a:lnSpc>
                <a:spcPct val="100000"/>
              </a:lnSpc>
            </a:pPr>
            <a:r>
              <a:rPr lang="en-US" dirty="0" smtClean="0"/>
              <a:t>CW devices are constructed this way because the piezoelectric elements used by the system to create ultrasound cannot send and receive at the same time. </a:t>
            </a:r>
          </a:p>
        </p:txBody>
      </p:sp>
      <p:sp>
        <p:nvSpPr>
          <p:cNvPr id="6" name="Rectangle 8"/>
          <p:cNvSpPr>
            <a:spLocks noGrp="1" noChangeArrowheads="1"/>
          </p:cNvSpPr>
          <p:nvPr>
            <p:ph type="title"/>
          </p:nvPr>
        </p:nvSpPr>
        <p:spPr>
          <a:xfrm>
            <a:off x="122829" y="441656"/>
            <a:ext cx="8857397" cy="387350"/>
          </a:xfrm>
        </p:spPr>
        <p:txBody>
          <a:bodyPr/>
          <a:lstStyle/>
          <a:p>
            <a:pPr algn="ctr" eaLnBrk="1" hangingPunct="1">
              <a:defRPr/>
            </a:pPr>
            <a:r>
              <a:rPr lang="en-US" dirty="0" smtClean="0"/>
              <a:t>Continuous-Wave Doppler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9"/>
          <p:cNvSpPr>
            <a:spLocks noGrp="1" noChangeArrowheads="1"/>
          </p:cNvSpPr>
          <p:nvPr>
            <p:ph type="body" idx="1"/>
          </p:nvPr>
        </p:nvSpPr>
        <p:spPr>
          <a:xfrm>
            <a:off x="343848" y="1474669"/>
            <a:ext cx="8613775" cy="4314825"/>
          </a:xfrm>
        </p:spPr>
        <p:txBody>
          <a:bodyPr/>
          <a:lstStyle/>
          <a:p>
            <a:pPr>
              <a:lnSpc>
                <a:spcPct val="100000"/>
              </a:lnSpc>
            </a:pPr>
            <a:r>
              <a:rPr lang="en-US" dirty="0" smtClean="0"/>
              <a:t>CW devices do not pause to listen for the return echo, nor do they calculate how long it takes for the echo to return. </a:t>
            </a:r>
          </a:p>
          <a:p>
            <a:pPr>
              <a:lnSpc>
                <a:spcPct val="100000"/>
              </a:lnSpc>
            </a:pPr>
            <a:r>
              <a:rPr lang="en-US" dirty="0" smtClean="0"/>
              <a:t>Therefore, CW devices have no range resolution, or the ability to determine how far away the reflectors are from the transducer. It is for this reason that CW transducers themselves do not provide a 2D image, only a spectral Doppler waveform.</a:t>
            </a:r>
          </a:p>
          <a:p>
            <a:pPr>
              <a:lnSpc>
                <a:spcPct val="100000"/>
              </a:lnSpc>
            </a:pPr>
            <a:endParaRPr lang="en-US" dirty="0" smtClean="0"/>
          </a:p>
        </p:txBody>
      </p:sp>
      <p:sp>
        <p:nvSpPr>
          <p:cNvPr id="6" name="Rectangle 8"/>
          <p:cNvSpPr>
            <a:spLocks noGrp="1" noChangeArrowheads="1"/>
          </p:cNvSpPr>
          <p:nvPr>
            <p:ph type="title"/>
          </p:nvPr>
        </p:nvSpPr>
        <p:spPr>
          <a:xfrm>
            <a:off x="245659" y="482599"/>
            <a:ext cx="8720919" cy="387350"/>
          </a:xfrm>
        </p:spPr>
        <p:txBody>
          <a:bodyPr/>
          <a:lstStyle/>
          <a:p>
            <a:pPr algn="ctr" eaLnBrk="1" hangingPunct="1">
              <a:defRPr/>
            </a:pPr>
            <a:r>
              <a:rPr lang="en-US" dirty="0" smtClean="0"/>
              <a:t>Continuous-Wave Doppler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9"/>
          <p:cNvSpPr>
            <a:spLocks noGrp="1" noChangeArrowheads="1"/>
          </p:cNvSpPr>
          <p:nvPr>
            <p:ph type="body" idx="1"/>
          </p:nvPr>
        </p:nvSpPr>
        <p:spPr>
          <a:xfrm>
            <a:off x="316553" y="1433725"/>
            <a:ext cx="8613775" cy="4314825"/>
          </a:xfrm>
        </p:spPr>
        <p:txBody>
          <a:bodyPr/>
          <a:lstStyle/>
          <a:p>
            <a:pPr>
              <a:lnSpc>
                <a:spcPct val="100000"/>
              </a:lnSpc>
            </a:pPr>
            <a:r>
              <a:rPr lang="en-US" dirty="0" smtClean="0"/>
              <a:t>The sample volume, or region that is being measured by Doppler, is very large with CW Doppler. </a:t>
            </a:r>
          </a:p>
          <a:p>
            <a:pPr>
              <a:lnSpc>
                <a:spcPct val="100000"/>
              </a:lnSpc>
            </a:pPr>
            <a:r>
              <a:rPr lang="en-US" dirty="0" smtClean="0"/>
              <a:t>Any blood vessel that lies within the sample volume will be measured and displayed in the signal. </a:t>
            </a:r>
          </a:p>
          <a:p>
            <a:pPr>
              <a:lnSpc>
                <a:spcPct val="100000"/>
              </a:lnSpc>
            </a:pPr>
            <a:r>
              <a:rPr lang="en-US" dirty="0" smtClean="0"/>
              <a:t>With CW Doppler, the operator is not able to select a specific vessel. </a:t>
            </a:r>
          </a:p>
          <a:p>
            <a:pPr>
              <a:lnSpc>
                <a:spcPct val="100000"/>
              </a:lnSpc>
            </a:pPr>
            <a:r>
              <a:rPr lang="en-US" dirty="0" smtClean="0"/>
              <a:t>This dilemma can present problems when there are several vessels within the sample volume.</a:t>
            </a:r>
          </a:p>
        </p:txBody>
      </p:sp>
      <p:sp>
        <p:nvSpPr>
          <p:cNvPr id="6" name="Rectangle 8"/>
          <p:cNvSpPr>
            <a:spLocks noGrp="1" noChangeArrowheads="1"/>
          </p:cNvSpPr>
          <p:nvPr>
            <p:ph type="title"/>
          </p:nvPr>
        </p:nvSpPr>
        <p:spPr>
          <a:xfrm>
            <a:off x="109182" y="509895"/>
            <a:ext cx="8925636" cy="387350"/>
          </a:xfrm>
        </p:spPr>
        <p:txBody>
          <a:bodyPr/>
          <a:lstStyle/>
          <a:p>
            <a:pPr algn="ctr" eaLnBrk="1" hangingPunct="1">
              <a:defRPr/>
            </a:pPr>
            <a:r>
              <a:rPr lang="en-US" dirty="0" smtClean="0"/>
              <a:t>Continuous-Wave Doppler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9"/>
          <p:cNvSpPr>
            <a:spLocks noGrp="1" noChangeArrowheads="1"/>
          </p:cNvSpPr>
          <p:nvPr>
            <p:ph type="body" idx="1"/>
          </p:nvPr>
        </p:nvSpPr>
        <p:spPr>
          <a:xfrm>
            <a:off x="316552" y="1461022"/>
            <a:ext cx="8613775" cy="4314825"/>
          </a:xfrm>
        </p:spPr>
        <p:txBody>
          <a:bodyPr/>
          <a:lstStyle/>
          <a:p>
            <a:pPr>
              <a:lnSpc>
                <a:spcPct val="100000"/>
              </a:lnSpc>
            </a:pPr>
            <a:r>
              <a:rPr lang="en-US" dirty="0" smtClean="0"/>
              <a:t>The CW transducer is driven by an oscillator that provides a continuous voltage to the transmitting element. </a:t>
            </a:r>
          </a:p>
          <a:p>
            <a:pPr>
              <a:lnSpc>
                <a:spcPct val="100000"/>
              </a:lnSpc>
            </a:pPr>
            <a:r>
              <a:rPr lang="en-US" dirty="0" smtClean="0"/>
              <a:t>With CW transducers, the oscillating voltage is equal to the operating frequency. </a:t>
            </a:r>
          </a:p>
          <a:p>
            <a:pPr>
              <a:lnSpc>
                <a:spcPct val="100000"/>
              </a:lnSpc>
            </a:pPr>
            <a:r>
              <a:rPr lang="en-US" dirty="0" smtClean="0"/>
              <a:t>If the oscillator vibrates at 3,000,000 times per second, the CW transducer operates at 3 MHz. </a:t>
            </a:r>
          </a:p>
        </p:txBody>
      </p:sp>
      <p:sp>
        <p:nvSpPr>
          <p:cNvPr id="6" name="Rectangle 8"/>
          <p:cNvSpPr>
            <a:spLocks noGrp="1" noChangeArrowheads="1"/>
          </p:cNvSpPr>
          <p:nvPr>
            <p:ph type="title"/>
          </p:nvPr>
        </p:nvSpPr>
        <p:spPr>
          <a:xfrm>
            <a:off x="150126" y="455304"/>
            <a:ext cx="8775510" cy="387350"/>
          </a:xfrm>
        </p:spPr>
        <p:txBody>
          <a:bodyPr/>
          <a:lstStyle/>
          <a:p>
            <a:pPr algn="ctr" eaLnBrk="1" hangingPunct="1">
              <a:defRPr/>
            </a:pPr>
            <a:r>
              <a:rPr lang="en-US" dirty="0" smtClean="0"/>
              <a:t>Continuous-Wave Doppler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9"/>
          <p:cNvSpPr>
            <a:spLocks noGrp="1" noChangeArrowheads="1"/>
          </p:cNvSpPr>
          <p:nvPr>
            <p:ph type="body" idx="1"/>
          </p:nvPr>
        </p:nvSpPr>
        <p:spPr>
          <a:xfrm>
            <a:off x="330200" y="1607308"/>
            <a:ext cx="8613775" cy="4400550"/>
          </a:xfrm>
        </p:spPr>
        <p:txBody>
          <a:bodyPr/>
          <a:lstStyle/>
          <a:p>
            <a:pPr>
              <a:lnSpc>
                <a:spcPct val="100000"/>
              </a:lnSpc>
            </a:pPr>
            <a:r>
              <a:rPr lang="en-US" dirty="0" smtClean="0"/>
              <a:t>The signal processor in the machine compares the transmitted and received frequencies, and their difference is sent to a loudspeaker and/or spectrum analyzer.</a:t>
            </a:r>
          </a:p>
          <a:p>
            <a:pPr>
              <a:lnSpc>
                <a:spcPct val="100000"/>
              </a:lnSpc>
            </a:pPr>
            <a:r>
              <a:rPr lang="en-US" dirty="0" smtClean="0"/>
              <a:t>There is no damping with a CW transducer; if the sound is being transmitted continuously, damping is not needed. </a:t>
            </a:r>
          </a:p>
          <a:p>
            <a:pPr>
              <a:lnSpc>
                <a:spcPct val="100000"/>
              </a:lnSpc>
            </a:pPr>
            <a:r>
              <a:rPr lang="en-US" dirty="0" smtClean="0"/>
              <a:t>The continuously transmitting CW device has a 100% transmit time.</a:t>
            </a:r>
          </a:p>
          <a:p>
            <a:pPr>
              <a:lnSpc>
                <a:spcPct val="100000"/>
              </a:lnSpc>
            </a:pPr>
            <a:r>
              <a:rPr lang="en-US" dirty="0" smtClean="0"/>
              <a:t>Therefore, the duty factor of a CW device is 100%, or 1.</a:t>
            </a:r>
          </a:p>
          <a:p>
            <a:pPr>
              <a:lnSpc>
                <a:spcPct val="100000"/>
              </a:lnSpc>
            </a:pPr>
            <a:endParaRPr lang="en-US" dirty="0" smtClean="0"/>
          </a:p>
        </p:txBody>
      </p:sp>
      <p:sp>
        <p:nvSpPr>
          <p:cNvPr id="6" name="Rectangle 8"/>
          <p:cNvSpPr>
            <a:spLocks noGrp="1" noChangeArrowheads="1"/>
          </p:cNvSpPr>
          <p:nvPr>
            <p:ph type="title"/>
          </p:nvPr>
        </p:nvSpPr>
        <p:spPr>
          <a:xfrm>
            <a:off x="204715" y="496248"/>
            <a:ext cx="8871045" cy="387350"/>
          </a:xfrm>
        </p:spPr>
        <p:txBody>
          <a:bodyPr/>
          <a:lstStyle/>
          <a:p>
            <a:pPr algn="ctr" eaLnBrk="1" hangingPunct="1">
              <a:defRPr/>
            </a:pPr>
            <a:r>
              <a:rPr lang="en-US" dirty="0" smtClean="0"/>
              <a:t>Continuous-Wave Doppler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9"/>
          <p:cNvSpPr>
            <a:spLocks noGrp="1" noChangeArrowheads="1"/>
          </p:cNvSpPr>
          <p:nvPr>
            <p:ph type="body" idx="1"/>
          </p:nvPr>
        </p:nvSpPr>
        <p:spPr>
          <a:xfrm>
            <a:off x="261962" y="1498126"/>
            <a:ext cx="8613775" cy="4400550"/>
          </a:xfrm>
        </p:spPr>
        <p:txBody>
          <a:bodyPr/>
          <a:lstStyle/>
          <a:p>
            <a:pPr>
              <a:lnSpc>
                <a:spcPct val="100000"/>
              </a:lnSpc>
            </a:pPr>
            <a:r>
              <a:rPr lang="en-US" dirty="0" smtClean="0"/>
              <a:t>The signal that is received by the transducer is a complex mix of frequency shifts and time. </a:t>
            </a:r>
          </a:p>
          <a:p>
            <a:pPr>
              <a:lnSpc>
                <a:spcPct val="100000"/>
              </a:lnSpc>
            </a:pPr>
            <a:r>
              <a:rPr lang="en-US" dirty="0" smtClean="0"/>
              <a:t>The signal undergoes processing before it is displayed to improve the analysis of Doppler information. </a:t>
            </a:r>
          </a:p>
          <a:p>
            <a:pPr>
              <a:lnSpc>
                <a:spcPct val="100000"/>
              </a:lnSpc>
            </a:pPr>
            <a:r>
              <a:rPr lang="en-US" dirty="0" smtClean="0"/>
              <a:t>Spectral analysis dismantles the complex signal and breaks it down by frequency. </a:t>
            </a:r>
          </a:p>
          <a:p>
            <a:pPr>
              <a:lnSpc>
                <a:spcPct val="100000"/>
              </a:lnSpc>
            </a:pPr>
            <a:r>
              <a:rPr lang="en-US" dirty="0" smtClean="0"/>
              <a:t>The resultant waveform is a visual, quantifiable representation of what is happening in the blood vessel at a given point in time. </a:t>
            </a:r>
          </a:p>
        </p:txBody>
      </p:sp>
      <p:sp>
        <p:nvSpPr>
          <p:cNvPr id="6" name="Rectangle 8"/>
          <p:cNvSpPr>
            <a:spLocks noGrp="1" noChangeArrowheads="1"/>
          </p:cNvSpPr>
          <p:nvPr>
            <p:ph type="title"/>
          </p:nvPr>
        </p:nvSpPr>
        <p:spPr>
          <a:xfrm>
            <a:off x="0" y="564486"/>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9"/>
          <p:cNvSpPr>
            <a:spLocks noGrp="1" noChangeArrowheads="1"/>
          </p:cNvSpPr>
          <p:nvPr>
            <p:ph type="body" idx="1"/>
          </p:nvPr>
        </p:nvSpPr>
        <p:spPr>
          <a:xfrm>
            <a:off x="193722" y="1539070"/>
            <a:ext cx="8613775" cy="4400550"/>
          </a:xfrm>
        </p:spPr>
        <p:txBody>
          <a:bodyPr/>
          <a:lstStyle/>
          <a:p>
            <a:pPr>
              <a:lnSpc>
                <a:spcPct val="100000"/>
              </a:lnSpc>
            </a:pPr>
            <a:r>
              <a:rPr lang="en-US" dirty="0" smtClean="0"/>
              <a:t>The mathematical technique used to break down the signal and produce a spectral waveform is called Fast Fourier Transform (FFT). </a:t>
            </a:r>
          </a:p>
          <a:p>
            <a:pPr>
              <a:lnSpc>
                <a:spcPct val="100000"/>
              </a:lnSpc>
            </a:pPr>
            <a:r>
              <a:rPr lang="en-US" dirty="0" smtClean="0"/>
              <a:t>Accurate velocity measurements are needed to be able to quantify the level of disease and perform other assessments, and it is FFT that accomplishes this task. </a:t>
            </a:r>
          </a:p>
          <a:p>
            <a:pPr>
              <a:lnSpc>
                <a:spcPct val="100000"/>
              </a:lnSpc>
            </a:pPr>
            <a:r>
              <a:rPr lang="en-US" dirty="0" smtClean="0"/>
              <a:t>The spectral display provides the following information: time, velocity, frequency shift, flow direction, and amplitude.</a:t>
            </a:r>
          </a:p>
          <a:p>
            <a:pPr>
              <a:lnSpc>
                <a:spcPct val="100000"/>
              </a:lnSpc>
            </a:pPr>
            <a:endParaRPr lang="en-US" dirty="0" smtClean="0"/>
          </a:p>
        </p:txBody>
      </p:sp>
      <p:sp>
        <p:nvSpPr>
          <p:cNvPr id="6" name="Rectangle 8"/>
          <p:cNvSpPr>
            <a:spLocks noGrp="1" noChangeArrowheads="1"/>
          </p:cNvSpPr>
          <p:nvPr>
            <p:ph type="title"/>
          </p:nvPr>
        </p:nvSpPr>
        <p:spPr>
          <a:xfrm>
            <a:off x="150126" y="496249"/>
            <a:ext cx="8543498"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266440" y="571169"/>
            <a:ext cx="8524875" cy="384175"/>
          </a:xfrm>
        </p:spPr>
        <p:txBody>
          <a:bodyPr/>
          <a:lstStyle/>
          <a:p>
            <a:pPr algn="ctr" eaLnBrk="1" hangingPunct="1">
              <a:defRPr/>
            </a:pPr>
            <a:r>
              <a:rPr lang="en-US" dirty="0" smtClean="0"/>
              <a:t>Pressure Gradient</a:t>
            </a:r>
            <a:endParaRPr lang="en-US" sz="1800" i="1" dirty="0" smtClean="0"/>
          </a:p>
        </p:txBody>
      </p:sp>
      <p:sp>
        <p:nvSpPr>
          <p:cNvPr id="9219" name="Rectangle 3"/>
          <p:cNvSpPr>
            <a:spLocks noGrp="1" noChangeArrowheads="1"/>
          </p:cNvSpPr>
          <p:nvPr>
            <p:ph type="body" idx="1"/>
          </p:nvPr>
        </p:nvSpPr>
        <p:spPr>
          <a:xfrm>
            <a:off x="275609" y="1502248"/>
            <a:ext cx="8613775" cy="4400550"/>
          </a:xfrm>
        </p:spPr>
        <p:txBody>
          <a:bodyPr/>
          <a:lstStyle/>
          <a:p>
            <a:pPr>
              <a:lnSpc>
                <a:spcPct val="100000"/>
              </a:lnSpc>
              <a:spcBef>
                <a:spcPts val="1200"/>
              </a:spcBef>
            </a:pPr>
            <a:r>
              <a:rPr lang="en-US" dirty="0" smtClean="0"/>
              <a:t>Flow is the volume of blood moving through a vessel per unit time. </a:t>
            </a:r>
          </a:p>
          <a:p>
            <a:pPr>
              <a:lnSpc>
                <a:spcPct val="100000"/>
              </a:lnSpc>
              <a:spcBef>
                <a:spcPts val="1200"/>
              </a:spcBef>
            </a:pPr>
            <a:r>
              <a:rPr lang="en-US" dirty="0" smtClean="0"/>
              <a:t>In order for there to be flow, there must be higher pressure at one end of a blood vessel and lower pressure at the other end. </a:t>
            </a:r>
          </a:p>
          <a:p>
            <a:pPr>
              <a:lnSpc>
                <a:spcPct val="100000"/>
              </a:lnSpc>
              <a:spcBef>
                <a:spcPts val="1200"/>
              </a:spcBef>
            </a:pPr>
            <a:r>
              <a:rPr lang="en-US" dirty="0" smtClean="0"/>
              <a:t>This variance in pressure is referred to as a pressure gradient.</a:t>
            </a:r>
          </a:p>
          <a:p>
            <a:pPr>
              <a:lnSpc>
                <a:spcPct val="100000"/>
              </a:lnSpc>
              <a:spcBef>
                <a:spcPts val="1200"/>
              </a:spcBef>
            </a:pPr>
            <a:r>
              <a:rPr lang="en-US" dirty="0" smtClean="0"/>
              <a:t>The amount of flow in a blood vessel is directly proportional to the pressure gradient.</a:t>
            </a:r>
          </a:p>
          <a:p>
            <a:pPr>
              <a:lnSpc>
                <a:spcPct val="100000"/>
              </a:lnSpc>
              <a:spcBef>
                <a:spcPts val="1200"/>
              </a:spcBef>
            </a:pPr>
            <a:r>
              <a:rPr lang="en-US" dirty="0" smtClean="0"/>
              <a:t>Therefore, the bigger the difference in pressures, the more flow that occurs.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9"/>
          <p:cNvSpPr>
            <a:spLocks noGrp="1" noChangeArrowheads="1"/>
          </p:cNvSpPr>
          <p:nvPr>
            <p:ph type="body" idx="1"/>
          </p:nvPr>
        </p:nvSpPr>
        <p:spPr>
          <a:xfrm>
            <a:off x="289256" y="1443535"/>
            <a:ext cx="8613775" cy="4400550"/>
          </a:xfrm>
        </p:spPr>
        <p:txBody>
          <a:bodyPr/>
          <a:lstStyle/>
          <a:p>
            <a:pPr>
              <a:lnSpc>
                <a:spcPct val="100000"/>
              </a:lnSpc>
            </a:pPr>
            <a:r>
              <a:rPr lang="en-US" dirty="0" smtClean="0"/>
              <a:t>Time is displayed on the spectral display along the x-axis. </a:t>
            </a:r>
          </a:p>
          <a:p>
            <a:pPr>
              <a:lnSpc>
                <a:spcPct val="100000"/>
              </a:lnSpc>
            </a:pPr>
            <a:r>
              <a:rPr lang="en-US" dirty="0" smtClean="0"/>
              <a:t>Tick marks represent seconds, so it is possible to calculate events as they occur over a specific period of time. </a:t>
            </a:r>
          </a:p>
          <a:p>
            <a:pPr>
              <a:lnSpc>
                <a:spcPct val="100000"/>
              </a:lnSpc>
            </a:pPr>
            <a:r>
              <a:rPr lang="en-US" dirty="0" smtClean="0"/>
              <a:t>The number of seconds displayed at one time can be adjusted by changing the sweep speed of the Doppler instrument.</a:t>
            </a:r>
          </a:p>
        </p:txBody>
      </p:sp>
      <p:sp>
        <p:nvSpPr>
          <p:cNvPr id="6" name="Rectangle 8"/>
          <p:cNvSpPr>
            <a:spLocks noGrp="1" noChangeArrowheads="1"/>
          </p:cNvSpPr>
          <p:nvPr>
            <p:ph type="title"/>
          </p:nvPr>
        </p:nvSpPr>
        <p:spPr>
          <a:xfrm>
            <a:off x="204716" y="537191"/>
            <a:ext cx="8611737"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9"/>
          <p:cNvSpPr>
            <a:spLocks noGrp="1" noChangeArrowheads="1"/>
          </p:cNvSpPr>
          <p:nvPr>
            <p:ph type="body" idx="1"/>
          </p:nvPr>
        </p:nvSpPr>
        <p:spPr>
          <a:xfrm>
            <a:off x="275609" y="1539070"/>
            <a:ext cx="8613775" cy="4400550"/>
          </a:xfrm>
        </p:spPr>
        <p:txBody>
          <a:bodyPr/>
          <a:lstStyle/>
          <a:p>
            <a:pPr>
              <a:lnSpc>
                <a:spcPct val="100000"/>
              </a:lnSpc>
            </a:pPr>
            <a:r>
              <a:rPr lang="en-US" dirty="0" smtClean="0"/>
              <a:t>As stated earlier, it is the frequency shift that is measured by the machine; however, it is the velocity information that is of most interest. </a:t>
            </a:r>
          </a:p>
          <a:p>
            <a:pPr>
              <a:lnSpc>
                <a:spcPct val="100000"/>
              </a:lnSpc>
            </a:pPr>
            <a:r>
              <a:rPr lang="en-US" dirty="0" smtClean="0"/>
              <a:t>Therefore, today’s spectral displays commonly display only velocity information. </a:t>
            </a:r>
          </a:p>
          <a:p>
            <a:pPr>
              <a:lnSpc>
                <a:spcPct val="100000"/>
              </a:lnSpc>
            </a:pPr>
            <a:r>
              <a:rPr lang="en-US" dirty="0" smtClean="0"/>
              <a:t>On some machines, it may be possible to also display frequency shift information, but to reduce interoperator variability, angle-corrected velocities are commonly used (except in echocardiograph and transcranial Doppler which do not use angle correction).</a:t>
            </a:r>
          </a:p>
        </p:txBody>
      </p:sp>
      <p:sp>
        <p:nvSpPr>
          <p:cNvPr id="6" name="Rectangle 8"/>
          <p:cNvSpPr>
            <a:spLocks noGrp="1" noChangeArrowheads="1"/>
          </p:cNvSpPr>
          <p:nvPr>
            <p:ph type="title"/>
          </p:nvPr>
        </p:nvSpPr>
        <p:spPr>
          <a:xfrm>
            <a:off x="0" y="564487"/>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9"/>
          <p:cNvSpPr>
            <a:spLocks noGrp="1" noChangeArrowheads="1"/>
          </p:cNvSpPr>
          <p:nvPr>
            <p:ph type="body" idx="1"/>
          </p:nvPr>
        </p:nvSpPr>
        <p:spPr>
          <a:xfrm>
            <a:off x="330200" y="1457174"/>
            <a:ext cx="8613775" cy="4400550"/>
          </a:xfrm>
        </p:spPr>
        <p:txBody>
          <a:bodyPr/>
          <a:lstStyle/>
          <a:p>
            <a:pPr>
              <a:lnSpc>
                <a:spcPct val="100000"/>
              </a:lnSpc>
            </a:pPr>
            <a:r>
              <a:rPr lang="en-US" dirty="0" smtClean="0"/>
              <a:t>Measurement of the flow velocity enables the sonographer to measure peak systolic and end diastolic measurements, which are, in turn, used to quantify the degree of disease within vessels. </a:t>
            </a:r>
          </a:p>
          <a:p>
            <a:pPr>
              <a:lnSpc>
                <a:spcPct val="100000"/>
              </a:lnSpc>
            </a:pPr>
            <a:r>
              <a:rPr lang="en-US" dirty="0" smtClean="0"/>
              <a:t>In addition to the peak systolic and end diastolic velocities, the mean velocity is used for some applications.</a:t>
            </a:r>
          </a:p>
        </p:txBody>
      </p:sp>
      <p:sp>
        <p:nvSpPr>
          <p:cNvPr id="6" name="Rectangle 8"/>
          <p:cNvSpPr>
            <a:spLocks noGrp="1" noChangeArrowheads="1"/>
          </p:cNvSpPr>
          <p:nvPr>
            <p:ph type="title"/>
          </p:nvPr>
        </p:nvSpPr>
        <p:spPr>
          <a:xfrm>
            <a:off x="0" y="523544"/>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9"/>
          <p:cNvSpPr>
            <a:spLocks noGrp="1" noChangeArrowheads="1"/>
          </p:cNvSpPr>
          <p:nvPr>
            <p:ph type="body" idx="1"/>
          </p:nvPr>
        </p:nvSpPr>
        <p:spPr>
          <a:xfrm>
            <a:off x="275609" y="1484478"/>
            <a:ext cx="8613775" cy="4400550"/>
          </a:xfrm>
        </p:spPr>
        <p:txBody>
          <a:bodyPr/>
          <a:lstStyle/>
          <a:p>
            <a:pPr>
              <a:lnSpc>
                <a:spcPct val="100000"/>
              </a:lnSpc>
            </a:pPr>
            <a:r>
              <a:rPr lang="en-US" dirty="0" smtClean="0"/>
              <a:t>The mean velocity is derived by tracing the spectral waveform from end diastole of one heartbeat to end diastole of the next heartbeat.</a:t>
            </a:r>
          </a:p>
          <a:p>
            <a:pPr>
              <a:lnSpc>
                <a:spcPct val="100000"/>
              </a:lnSpc>
            </a:pPr>
            <a:r>
              <a:rPr lang="en-US" dirty="0" smtClean="0"/>
              <a:t>Examples of measurements that are obtained on a spectral waveform include the resistive index (RI) and the pulsatility index (PI). </a:t>
            </a:r>
          </a:p>
          <a:p>
            <a:pPr>
              <a:lnSpc>
                <a:spcPct val="100000"/>
              </a:lnSpc>
            </a:pPr>
            <a:r>
              <a:rPr lang="en-US" dirty="0" smtClean="0"/>
              <a:t>The RI is used to quantitate the resistiveness of the distal vascular bed.</a:t>
            </a:r>
          </a:p>
          <a:p>
            <a:pPr>
              <a:lnSpc>
                <a:spcPct val="100000"/>
              </a:lnSpc>
            </a:pPr>
            <a:endParaRPr lang="en-US" dirty="0" smtClean="0"/>
          </a:p>
        </p:txBody>
      </p:sp>
      <p:sp>
        <p:nvSpPr>
          <p:cNvPr id="6" name="Rectangle 8"/>
          <p:cNvSpPr>
            <a:spLocks noGrp="1" noChangeArrowheads="1"/>
          </p:cNvSpPr>
          <p:nvPr>
            <p:ph type="title"/>
          </p:nvPr>
        </p:nvSpPr>
        <p:spPr>
          <a:xfrm>
            <a:off x="0" y="619077"/>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9"/>
          <p:cNvSpPr>
            <a:spLocks noGrp="1" noChangeArrowheads="1"/>
          </p:cNvSpPr>
          <p:nvPr>
            <p:ph type="body" idx="1"/>
          </p:nvPr>
        </p:nvSpPr>
        <p:spPr>
          <a:xfrm>
            <a:off x="302905" y="1470831"/>
            <a:ext cx="8613775" cy="4400550"/>
          </a:xfrm>
        </p:spPr>
        <p:txBody>
          <a:bodyPr/>
          <a:lstStyle/>
          <a:p>
            <a:pPr>
              <a:lnSpc>
                <a:spcPct val="100000"/>
              </a:lnSpc>
            </a:pPr>
            <a:r>
              <a:rPr lang="en-US" dirty="0" smtClean="0"/>
              <a:t>An example of the use of RI is for the analysis of the kidneys in cases of hydronephrosis.</a:t>
            </a:r>
          </a:p>
          <a:p>
            <a:pPr>
              <a:lnSpc>
                <a:spcPct val="100000"/>
              </a:lnSpc>
            </a:pPr>
            <a:r>
              <a:rPr lang="en-US" dirty="0" smtClean="0"/>
              <a:t>The PI is used to determine how pulsatile a vessel is over time.</a:t>
            </a:r>
          </a:p>
          <a:p>
            <a:pPr>
              <a:lnSpc>
                <a:spcPct val="100000"/>
              </a:lnSpc>
            </a:pPr>
            <a:r>
              <a:rPr lang="en-US" dirty="0" smtClean="0"/>
              <a:t>The PI is often used in obstetrics in evaluation of fetal brain and umbilical cord. </a:t>
            </a:r>
          </a:p>
          <a:p>
            <a:pPr>
              <a:lnSpc>
                <a:spcPct val="100000"/>
              </a:lnSpc>
            </a:pPr>
            <a:r>
              <a:rPr lang="en-US" dirty="0" smtClean="0"/>
              <a:t>Both of these measurements endeavor to estimate the relative difference between systole and diastole.</a:t>
            </a:r>
          </a:p>
        </p:txBody>
      </p:sp>
      <p:sp>
        <p:nvSpPr>
          <p:cNvPr id="6" name="Rectangle 8"/>
          <p:cNvSpPr>
            <a:spLocks noGrp="1" noChangeArrowheads="1"/>
          </p:cNvSpPr>
          <p:nvPr>
            <p:ph type="title"/>
          </p:nvPr>
        </p:nvSpPr>
        <p:spPr>
          <a:xfrm>
            <a:off x="0" y="564486"/>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9"/>
          <p:cNvSpPr>
            <a:spLocks noGrp="1" noChangeArrowheads="1"/>
          </p:cNvSpPr>
          <p:nvPr>
            <p:ph type="body" idx="1"/>
          </p:nvPr>
        </p:nvSpPr>
        <p:spPr>
          <a:xfrm>
            <a:off x="343848" y="1498126"/>
            <a:ext cx="8613775" cy="4400550"/>
          </a:xfrm>
        </p:spPr>
        <p:txBody>
          <a:bodyPr/>
          <a:lstStyle/>
          <a:p>
            <a:pPr>
              <a:lnSpc>
                <a:spcPct val="100000"/>
              </a:lnSpc>
            </a:pPr>
            <a:r>
              <a:rPr lang="en-US" dirty="0" smtClean="0"/>
              <a:t>Flow direction is displayed on the spectral display as flow being above or below the baseline. </a:t>
            </a:r>
          </a:p>
          <a:p>
            <a:pPr>
              <a:lnSpc>
                <a:spcPct val="100000"/>
              </a:lnSpc>
            </a:pPr>
            <a:r>
              <a:rPr lang="en-US" dirty="0" smtClean="0"/>
              <a:t>Flow on one side of the baseline is a “positive shift” and flow on the other side represents a “negative shift.” </a:t>
            </a:r>
          </a:p>
          <a:p>
            <a:pPr>
              <a:lnSpc>
                <a:spcPct val="100000"/>
              </a:lnSpc>
            </a:pPr>
            <a:r>
              <a:rPr lang="en-US" dirty="0" smtClean="0"/>
              <a:t>The flow can be inverted for convention so that flow always appears above the baseline, even when it represents a negative shift. </a:t>
            </a:r>
          </a:p>
        </p:txBody>
      </p:sp>
      <p:sp>
        <p:nvSpPr>
          <p:cNvPr id="6" name="Rectangle 8"/>
          <p:cNvSpPr>
            <a:spLocks noGrp="1" noChangeArrowheads="1"/>
          </p:cNvSpPr>
          <p:nvPr>
            <p:ph type="title"/>
          </p:nvPr>
        </p:nvSpPr>
        <p:spPr>
          <a:xfrm>
            <a:off x="0" y="646373"/>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9"/>
          <p:cNvSpPr>
            <a:spLocks noGrp="1" noChangeArrowheads="1"/>
          </p:cNvSpPr>
          <p:nvPr>
            <p:ph type="body" idx="1"/>
          </p:nvPr>
        </p:nvSpPr>
        <p:spPr>
          <a:xfrm>
            <a:off x="261961" y="1484478"/>
            <a:ext cx="8613775" cy="4400550"/>
          </a:xfrm>
        </p:spPr>
        <p:txBody>
          <a:bodyPr/>
          <a:lstStyle/>
          <a:p>
            <a:pPr>
              <a:lnSpc>
                <a:spcPct val="100000"/>
              </a:lnSpc>
            </a:pPr>
            <a:r>
              <a:rPr lang="en-US" dirty="0" smtClean="0"/>
              <a:t>The spectral display also allows for display of pathologic reversal of flow. </a:t>
            </a:r>
          </a:p>
          <a:p>
            <a:pPr>
              <a:lnSpc>
                <a:spcPct val="100000"/>
              </a:lnSpc>
            </a:pPr>
            <a:r>
              <a:rPr lang="en-US" dirty="0" smtClean="0"/>
              <a:t>Reversal of flow may occur in the ICAs when cerebral edema is present, or in the fetal umbilical artery when there is severe placental insufficiency.</a:t>
            </a:r>
          </a:p>
          <a:p>
            <a:r>
              <a:rPr lang="en-US" dirty="0" smtClean="0"/>
              <a:t>When trying to determine whether the flow is “toward” or “away” from the transducer, the practitioner must search for the minus (negative) sign that precedes the velocity on the spectral velocity chart. </a:t>
            </a:r>
          </a:p>
          <a:p>
            <a:r>
              <a:rPr lang="en-US" dirty="0" smtClean="0"/>
              <a:t>Some machines display “INVERTED” instead of a minus sign to denote that the display has been inverted.</a:t>
            </a:r>
          </a:p>
          <a:p>
            <a:pPr>
              <a:lnSpc>
                <a:spcPct val="100000"/>
              </a:lnSpc>
            </a:pPr>
            <a:endParaRPr lang="en-US" dirty="0" smtClean="0"/>
          </a:p>
        </p:txBody>
      </p:sp>
      <p:sp>
        <p:nvSpPr>
          <p:cNvPr id="6" name="Rectangle 8"/>
          <p:cNvSpPr>
            <a:spLocks noGrp="1" noChangeArrowheads="1"/>
          </p:cNvSpPr>
          <p:nvPr>
            <p:ph type="title"/>
          </p:nvPr>
        </p:nvSpPr>
        <p:spPr>
          <a:xfrm>
            <a:off x="0" y="523544"/>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9"/>
          <p:cNvSpPr>
            <a:spLocks noGrp="1" noChangeArrowheads="1"/>
          </p:cNvSpPr>
          <p:nvPr>
            <p:ph type="body" idx="1"/>
          </p:nvPr>
        </p:nvSpPr>
        <p:spPr>
          <a:xfrm>
            <a:off x="330200" y="1429888"/>
            <a:ext cx="8613775" cy="4400550"/>
          </a:xfrm>
        </p:spPr>
        <p:txBody>
          <a:bodyPr/>
          <a:lstStyle/>
          <a:p>
            <a:pPr>
              <a:lnSpc>
                <a:spcPct val="100000"/>
              </a:lnSpc>
            </a:pPr>
            <a:r>
              <a:rPr lang="en-US" dirty="0" smtClean="0"/>
              <a:t>The amplitude of the signal is represented by the brightness of the dots on the spectral display, the so-called z-axis. </a:t>
            </a:r>
          </a:p>
          <a:p>
            <a:pPr>
              <a:lnSpc>
                <a:spcPct val="100000"/>
              </a:lnSpc>
            </a:pPr>
            <a:r>
              <a:rPr lang="en-US" dirty="0" smtClean="0"/>
              <a:t>The brighter the dots of the spectral waveform, the more red blood cells that make up the signal.</a:t>
            </a:r>
          </a:p>
          <a:p>
            <a:pPr>
              <a:lnSpc>
                <a:spcPct val="100000"/>
              </a:lnSpc>
            </a:pPr>
            <a:r>
              <a:rPr lang="en-US" dirty="0" smtClean="0"/>
              <a:t>The envelope of the waveform represents how many red blood cells are traveling at that velocity at a specific period in time. </a:t>
            </a:r>
          </a:p>
        </p:txBody>
      </p:sp>
      <p:sp>
        <p:nvSpPr>
          <p:cNvPr id="6" name="Rectangle 8"/>
          <p:cNvSpPr>
            <a:spLocks noGrp="1" noChangeArrowheads="1"/>
          </p:cNvSpPr>
          <p:nvPr>
            <p:ph type="title"/>
          </p:nvPr>
        </p:nvSpPr>
        <p:spPr>
          <a:xfrm>
            <a:off x="0" y="578135"/>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9"/>
          <p:cNvSpPr>
            <a:spLocks noGrp="1" noChangeArrowheads="1"/>
          </p:cNvSpPr>
          <p:nvPr>
            <p:ph type="body" idx="1"/>
          </p:nvPr>
        </p:nvSpPr>
        <p:spPr>
          <a:xfrm>
            <a:off x="289256" y="1525424"/>
            <a:ext cx="8613775" cy="4400550"/>
          </a:xfrm>
        </p:spPr>
        <p:txBody>
          <a:bodyPr/>
          <a:lstStyle/>
          <a:p>
            <a:pPr>
              <a:lnSpc>
                <a:spcPct val="100000"/>
              </a:lnSpc>
            </a:pPr>
            <a:r>
              <a:rPr lang="en-US" dirty="0" smtClean="0"/>
              <a:t>The wider the range of velocities in a sample in a given point of time, the thicker the envelope. </a:t>
            </a:r>
          </a:p>
          <a:p>
            <a:pPr>
              <a:lnSpc>
                <a:spcPct val="100000"/>
              </a:lnSpc>
            </a:pPr>
            <a:r>
              <a:rPr lang="en-US" dirty="0" smtClean="0"/>
              <a:t>In a normal vessel, a small sample volume is typically used in order to sample only the highest velocities in the center of the vessel. </a:t>
            </a:r>
          </a:p>
          <a:p>
            <a:pPr>
              <a:lnSpc>
                <a:spcPct val="100000"/>
              </a:lnSpc>
            </a:pPr>
            <a:r>
              <a:rPr lang="en-US" dirty="0" smtClean="0"/>
              <a:t>A large sample volume that encompasses both the fast central flow and all the progressively decreasing velocities toward the edges will represent many different velocities.</a:t>
            </a:r>
          </a:p>
          <a:p>
            <a:pPr>
              <a:lnSpc>
                <a:spcPct val="100000"/>
              </a:lnSpc>
            </a:pPr>
            <a:r>
              <a:rPr lang="en-US" dirty="0" smtClean="0"/>
              <a:t>The area under the envelope is called the spectral window.</a:t>
            </a:r>
          </a:p>
          <a:p>
            <a:pPr>
              <a:lnSpc>
                <a:spcPct val="100000"/>
              </a:lnSpc>
            </a:pPr>
            <a:endParaRPr lang="en-US" dirty="0" smtClean="0"/>
          </a:p>
          <a:p>
            <a:pPr>
              <a:lnSpc>
                <a:spcPct val="100000"/>
              </a:lnSpc>
            </a:pPr>
            <a:endParaRPr lang="en-US" dirty="0" smtClean="0"/>
          </a:p>
        </p:txBody>
      </p:sp>
      <p:sp>
        <p:nvSpPr>
          <p:cNvPr id="6" name="Rectangle 8"/>
          <p:cNvSpPr>
            <a:spLocks noGrp="1" noChangeArrowheads="1"/>
          </p:cNvSpPr>
          <p:nvPr>
            <p:ph type="title"/>
          </p:nvPr>
        </p:nvSpPr>
        <p:spPr>
          <a:xfrm>
            <a:off x="0" y="578134"/>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9"/>
          <p:cNvSpPr>
            <a:spLocks noGrp="1" noChangeArrowheads="1"/>
          </p:cNvSpPr>
          <p:nvPr>
            <p:ph type="body" idx="1"/>
          </p:nvPr>
        </p:nvSpPr>
        <p:spPr>
          <a:xfrm>
            <a:off x="302904" y="1416239"/>
            <a:ext cx="8613775" cy="4400550"/>
          </a:xfrm>
        </p:spPr>
        <p:txBody>
          <a:bodyPr/>
          <a:lstStyle/>
          <a:p>
            <a:pPr>
              <a:lnSpc>
                <a:spcPct val="100000"/>
              </a:lnSpc>
            </a:pPr>
            <a:r>
              <a:rPr lang="en-US" dirty="0" smtClean="0"/>
              <a:t>A flow sample in which the red blood cells are traveling at almost identical speeds, as in the case of laminar flow with a small sample volume, will demonstrate a thin envelope. </a:t>
            </a:r>
          </a:p>
          <a:p>
            <a:pPr>
              <a:lnSpc>
                <a:spcPct val="100000"/>
              </a:lnSpc>
            </a:pPr>
            <a:r>
              <a:rPr lang="en-US" dirty="0" smtClean="0"/>
              <a:t>Conversely, only analyzing one instance of time in turbulent flow or utilizing when a large sample volume is used will demonstrate a wide range of velocities. </a:t>
            </a:r>
          </a:p>
          <a:p>
            <a:pPr>
              <a:lnSpc>
                <a:spcPct val="100000"/>
              </a:lnSpc>
            </a:pPr>
            <a:r>
              <a:rPr lang="en-US" dirty="0" smtClean="0"/>
              <a:t>This turbulent flow therefore demonstrates a filling-in of the spectral envelope. This is termed spectral broadening.</a:t>
            </a:r>
          </a:p>
        </p:txBody>
      </p:sp>
      <p:sp>
        <p:nvSpPr>
          <p:cNvPr id="6" name="Rectangle 8"/>
          <p:cNvSpPr>
            <a:spLocks noGrp="1" noChangeArrowheads="1"/>
          </p:cNvSpPr>
          <p:nvPr>
            <p:ph type="title"/>
          </p:nvPr>
        </p:nvSpPr>
        <p:spPr>
          <a:xfrm>
            <a:off x="0" y="646373"/>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98201" y="530225"/>
            <a:ext cx="8524875" cy="384175"/>
          </a:xfrm>
        </p:spPr>
        <p:txBody>
          <a:bodyPr/>
          <a:lstStyle/>
          <a:p>
            <a:pPr algn="ctr" eaLnBrk="1" hangingPunct="1">
              <a:defRPr/>
            </a:pPr>
            <a:r>
              <a:rPr lang="en-US" dirty="0" smtClean="0"/>
              <a:t>Pressure Gradient</a:t>
            </a:r>
            <a:endParaRPr lang="en-US" sz="1800" i="1" dirty="0" smtClean="0"/>
          </a:p>
        </p:txBody>
      </p:sp>
      <p:sp>
        <p:nvSpPr>
          <p:cNvPr id="9219" name="Rectangle 3"/>
          <p:cNvSpPr>
            <a:spLocks noGrp="1" noChangeArrowheads="1"/>
          </p:cNvSpPr>
          <p:nvPr>
            <p:ph type="body" idx="1"/>
          </p:nvPr>
        </p:nvSpPr>
        <p:spPr>
          <a:xfrm>
            <a:off x="275609" y="1379419"/>
            <a:ext cx="8613775" cy="4400550"/>
          </a:xfrm>
        </p:spPr>
        <p:txBody>
          <a:bodyPr/>
          <a:lstStyle/>
          <a:p>
            <a:r>
              <a:rPr lang="en-US" sz="2000" dirty="0" smtClean="0"/>
              <a:t>The systemic circulation begins with the left ventricle of the heart to the aorta, and from the aorta to the arteries of the body. </a:t>
            </a:r>
          </a:p>
          <a:p>
            <a:r>
              <a:rPr lang="en-US" sz="2000" dirty="0" smtClean="0"/>
              <a:t>The arteries become arterioles, the vessels responsible for </a:t>
            </a:r>
            <a:r>
              <a:rPr lang="en-US" sz="2000" b="1" dirty="0" smtClean="0"/>
              <a:t>vasoconstriction </a:t>
            </a:r>
            <a:r>
              <a:rPr lang="en-US" sz="2000" dirty="0" smtClean="0"/>
              <a:t>and</a:t>
            </a:r>
            <a:r>
              <a:rPr lang="en-US" sz="2000" b="1" dirty="0" smtClean="0"/>
              <a:t> vasodilatation </a:t>
            </a:r>
            <a:r>
              <a:rPr lang="en-US" sz="2000" dirty="0" smtClean="0"/>
              <a:t>in the body.</a:t>
            </a:r>
          </a:p>
          <a:p>
            <a:r>
              <a:rPr lang="en-US" sz="2000" dirty="0" smtClean="0"/>
              <a:t>Arterioles become the capillaries, where nutrient and waste exchange occurs. </a:t>
            </a:r>
          </a:p>
          <a:p>
            <a:r>
              <a:rPr lang="en-US" sz="2000" dirty="0" smtClean="0"/>
              <a:t>From the capillaries, the blood flows into the venules and then into the veins. </a:t>
            </a:r>
          </a:p>
          <a:p>
            <a:r>
              <a:rPr lang="en-US" sz="2000" dirty="0" smtClean="0"/>
              <a:t>The venous part of the systemic circulation is known forits </a:t>
            </a:r>
            <a:r>
              <a:rPr lang="en-US" sz="2000" b="1" dirty="0" smtClean="0"/>
              <a:t>capacitance</a:t>
            </a:r>
            <a:r>
              <a:rPr lang="en-US" sz="2000" dirty="0" smtClean="0"/>
              <a:t>, as approximately 2/3 of the blood is stored in the veins. </a:t>
            </a:r>
          </a:p>
          <a:p>
            <a:r>
              <a:rPr lang="en-US" sz="2000" dirty="0" smtClean="0"/>
              <a:t>The</a:t>
            </a:r>
            <a:r>
              <a:rPr lang="en-US" sz="2000" b="1" dirty="0" smtClean="0"/>
              <a:t> </a:t>
            </a:r>
            <a:r>
              <a:rPr lang="en-US" sz="2000" dirty="0" smtClean="0"/>
              <a:t>veins drain into the inferior vena cava or superior vena cava, both of which empty into the right atrium.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9"/>
          <p:cNvSpPr>
            <a:spLocks noGrp="1" noChangeArrowheads="1"/>
          </p:cNvSpPr>
          <p:nvPr>
            <p:ph type="body" idx="1"/>
          </p:nvPr>
        </p:nvSpPr>
        <p:spPr>
          <a:xfrm>
            <a:off x="275609" y="1416239"/>
            <a:ext cx="8613775" cy="4400550"/>
          </a:xfrm>
        </p:spPr>
        <p:txBody>
          <a:bodyPr/>
          <a:lstStyle/>
          <a:p>
            <a:pPr>
              <a:lnSpc>
                <a:spcPct val="100000"/>
              </a:lnSpc>
            </a:pPr>
            <a:r>
              <a:rPr lang="en-US" sz="2000" dirty="0" smtClean="0"/>
              <a:t>As mentioned earlier, turbulence is not always pathologic. </a:t>
            </a:r>
          </a:p>
          <a:p>
            <a:pPr>
              <a:lnSpc>
                <a:spcPct val="100000"/>
              </a:lnSpc>
            </a:pPr>
            <a:r>
              <a:rPr lang="en-US" sz="2000" dirty="0" smtClean="0"/>
              <a:t>Turbulence is normal and expected in some instances, such as in the area of the carotid bulb. </a:t>
            </a:r>
          </a:p>
          <a:p>
            <a:pPr>
              <a:lnSpc>
                <a:spcPct val="100000"/>
              </a:lnSpc>
            </a:pPr>
            <a:r>
              <a:rPr lang="en-US" sz="2000" dirty="0" smtClean="0"/>
              <a:t>However, if turbulence is seen where one expects to see laminar flow, further investigation is warranted. </a:t>
            </a:r>
          </a:p>
          <a:p>
            <a:pPr>
              <a:lnSpc>
                <a:spcPct val="100000"/>
              </a:lnSpc>
            </a:pPr>
            <a:r>
              <a:rPr lang="en-US" sz="2000" dirty="0" smtClean="0"/>
              <a:t>The spectral window disappears in the presence of spectral broadening. </a:t>
            </a:r>
          </a:p>
          <a:p>
            <a:pPr>
              <a:lnSpc>
                <a:spcPct val="100000"/>
              </a:lnSpc>
            </a:pPr>
            <a:r>
              <a:rPr lang="en-US" sz="2000" dirty="0" smtClean="0"/>
              <a:t>CW flow uses a large sample volume and samples many vessels (at a variety of velocities) at the same time. </a:t>
            </a:r>
          </a:p>
          <a:p>
            <a:pPr>
              <a:lnSpc>
                <a:spcPct val="100000"/>
              </a:lnSpc>
            </a:pPr>
            <a:r>
              <a:rPr lang="en-US" sz="2000" dirty="0" smtClean="0"/>
              <a:t>Therefore, CW waveforms will typically demonstrate spectral broadening.</a:t>
            </a:r>
          </a:p>
        </p:txBody>
      </p:sp>
      <p:sp>
        <p:nvSpPr>
          <p:cNvPr id="6" name="Rectangle 8"/>
          <p:cNvSpPr>
            <a:spLocks noGrp="1" noChangeArrowheads="1"/>
          </p:cNvSpPr>
          <p:nvPr>
            <p:ph type="title"/>
          </p:nvPr>
        </p:nvSpPr>
        <p:spPr>
          <a:xfrm>
            <a:off x="0" y="550839"/>
            <a:ext cx="9144000" cy="387350"/>
          </a:xfrm>
        </p:spPr>
        <p:txBody>
          <a:bodyPr/>
          <a:lstStyle/>
          <a:p>
            <a:pPr algn="ctr" eaLnBrk="1" hangingPunct="1">
              <a:defRPr/>
            </a:pPr>
            <a:r>
              <a:rPr lang="en-US" dirty="0" smtClean="0"/>
              <a:t>Analyzing the Spectral Waveform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9"/>
          <p:cNvSpPr>
            <a:spLocks noGrp="1" noChangeArrowheads="1"/>
          </p:cNvSpPr>
          <p:nvPr>
            <p:ph type="body" idx="1"/>
          </p:nvPr>
        </p:nvSpPr>
        <p:spPr>
          <a:xfrm>
            <a:off x="275609" y="1539069"/>
            <a:ext cx="8613775" cy="4400550"/>
          </a:xfrm>
        </p:spPr>
        <p:txBody>
          <a:bodyPr/>
          <a:lstStyle/>
          <a:p>
            <a:pPr>
              <a:lnSpc>
                <a:spcPct val="100000"/>
              </a:lnSpc>
            </a:pPr>
            <a:r>
              <a:rPr lang="en-US" sz="2000" dirty="0" smtClean="0"/>
              <a:t>Pulsed-wave (PW) Doppler functions much like PW grayscale imaging in that it transmits pulses of sound and waits for the sound to return in order to determine the depth of the returning echoes.</a:t>
            </a:r>
          </a:p>
          <a:p>
            <a:pPr>
              <a:lnSpc>
                <a:spcPct val="100000"/>
              </a:lnSpc>
            </a:pPr>
            <a:r>
              <a:rPr lang="en-US" sz="2000" dirty="0" smtClean="0"/>
              <a:t>Unlike CW, PW Doppler allows the operator to select the depth at which the Doppler measurements will be taken. </a:t>
            </a:r>
          </a:p>
          <a:p>
            <a:pPr>
              <a:lnSpc>
                <a:spcPct val="100000"/>
              </a:lnSpc>
            </a:pPr>
            <a:r>
              <a:rPr lang="en-US" sz="2000" dirty="0" smtClean="0"/>
              <a:t>The operator places a range gate over the vessel to be sampled, and the area within that gate, the sample volume, is where the PW Doppler signal is obtained. </a:t>
            </a:r>
          </a:p>
          <a:p>
            <a:pPr>
              <a:lnSpc>
                <a:spcPct val="100000"/>
              </a:lnSpc>
            </a:pPr>
            <a:r>
              <a:rPr lang="en-US" sz="2000" dirty="0" smtClean="0"/>
              <a:t>The operator can select the size of the sample volume by adjusting a “gate” control on the machine, which permits many different size sample volumes.</a:t>
            </a:r>
          </a:p>
          <a:p>
            <a:pPr>
              <a:lnSpc>
                <a:spcPct val="100000"/>
              </a:lnSpc>
            </a:pPr>
            <a:endParaRPr lang="en-US" sz="2000" dirty="0" smtClean="0"/>
          </a:p>
        </p:txBody>
      </p:sp>
      <p:sp>
        <p:nvSpPr>
          <p:cNvPr id="6" name="Rectangle 8"/>
          <p:cNvSpPr>
            <a:spLocks noGrp="1" noChangeArrowheads="1"/>
          </p:cNvSpPr>
          <p:nvPr>
            <p:ph type="title"/>
          </p:nvPr>
        </p:nvSpPr>
        <p:spPr>
          <a:xfrm>
            <a:off x="0" y="605430"/>
            <a:ext cx="9144000" cy="387350"/>
          </a:xfrm>
        </p:spPr>
        <p:txBody>
          <a:bodyPr/>
          <a:lstStyle/>
          <a:p>
            <a:pPr algn="ctr" eaLnBrk="1" hangingPunct="1">
              <a:defRPr/>
            </a:pPr>
            <a:r>
              <a:rPr lang="en-US" dirty="0" smtClean="0"/>
              <a:t>Pulsed-Wave Doppler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9"/>
          <p:cNvSpPr>
            <a:spLocks noGrp="1" noChangeArrowheads="1"/>
          </p:cNvSpPr>
          <p:nvPr>
            <p:ph type="body" idx="1"/>
          </p:nvPr>
        </p:nvSpPr>
        <p:spPr>
          <a:xfrm>
            <a:off x="275608" y="1470831"/>
            <a:ext cx="8613775" cy="4400550"/>
          </a:xfrm>
        </p:spPr>
        <p:txBody>
          <a:bodyPr/>
          <a:lstStyle/>
          <a:p>
            <a:pPr>
              <a:lnSpc>
                <a:spcPct val="100000"/>
              </a:lnSpc>
            </a:pPr>
            <a:r>
              <a:rPr lang="en-US" dirty="0" smtClean="0"/>
              <a:t>Grayscale devices typically use 2 to 3 cycles per pulse to produce a B-mode image. </a:t>
            </a:r>
          </a:p>
          <a:p>
            <a:pPr>
              <a:lnSpc>
                <a:spcPct val="100000"/>
              </a:lnSpc>
            </a:pPr>
            <a:r>
              <a:rPr lang="en-US" dirty="0" smtClean="0"/>
              <a:t>PW Doppler devices typically transmit anywhere from 5 to 30 cycles per pulse.</a:t>
            </a:r>
          </a:p>
          <a:p>
            <a:pPr>
              <a:lnSpc>
                <a:spcPct val="100000"/>
              </a:lnSpc>
            </a:pPr>
            <a:r>
              <a:rPr lang="en-US" dirty="0" smtClean="0"/>
              <a:t>This higher pulse length provides a more accurate sampling of the blood.</a:t>
            </a:r>
          </a:p>
          <a:p>
            <a:pPr>
              <a:lnSpc>
                <a:spcPct val="100000"/>
              </a:lnSpc>
            </a:pPr>
            <a:r>
              <a:rPr lang="en-US" dirty="0" smtClean="0"/>
              <a:t>PW Doppler also utilizes angle correction. Angle correction is used with PW Doppler in order to more accurately calculate the velocities from the frequency shifts. </a:t>
            </a:r>
          </a:p>
          <a:p>
            <a:pPr>
              <a:lnSpc>
                <a:spcPct val="100000"/>
              </a:lnSpc>
            </a:pPr>
            <a:endParaRPr lang="en-US" dirty="0" smtClean="0"/>
          </a:p>
        </p:txBody>
      </p:sp>
      <p:sp>
        <p:nvSpPr>
          <p:cNvPr id="6" name="Rectangle 8"/>
          <p:cNvSpPr>
            <a:spLocks noGrp="1" noChangeArrowheads="1"/>
          </p:cNvSpPr>
          <p:nvPr>
            <p:ph type="title"/>
          </p:nvPr>
        </p:nvSpPr>
        <p:spPr>
          <a:xfrm>
            <a:off x="0" y="673669"/>
            <a:ext cx="9144000" cy="387350"/>
          </a:xfrm>
        </p:spPr>
        <p:txBody>
          <a:bodyPr/>
          <a:lstStyle/>
          <a:p>
            <a:pPr algn="ctr" eaLnBrk="1" hangingPunct="1">
              <a:defRPr/>
            </a:pPr>
            <a:r>
              <a:rPr lang="en-US" dirty="0" smtClean="0"/>
              <a:t>Pulsed-Wave Doppler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9"/>
          <p:cNvSpPr>
            <a:spLocks noGrp="1" noChangeArrowheads="1"/>
          </p:cNvSpPr>
          <p:nvPr>
            <p:ph type="body" idx="1"/>
          </p:nvPr>
        </p:nvSpPr>
        <p:spPr>
          <a:xfrm>
            <a:off x="275609" y="1470830"/>
            <a:ext cx="8613775" cy="4400550"/>
          </a:xfrm>
        </p:spPr>
        <p:txBody>
          <a:bodyPr/>
          <a:lstStyle/>
          <a:p>
            <a:pPr>
              <a:lnSpc>
                <a:spcPct val="100000"/>
              </a:lnSpc>
            </a:pPr>
            <a:r>
              <a:rPr lang="en-US" dirty="0" smtClean="0"/>
              <a:t>When performing Doppler studies, it is rare that the transducer is parallel to the flowing blood. </a:t>
            </a:r>
          </a:p>
          <a:p>
            <a:pPr>
              <a:lnSpc>
                <a:spcPct val="100000"/>
              </a:lnSpc>
            </a:pPr>
            <a:r>
              <a:rPr lang="en-US" dirty="0" smtClean="0"/>
              <a:t>Therefore, angle correction is used to inform the machine what the flow angle is, so that velocities can be accurately calculated.</a:t>
            </a:r>
          </a:p>
        </p:txBody>
      </p:sp>
      <p:sp>
        <p:nvSpPr>
          <p:cNvPr id="6" name="Rectangle 8"/>
          <p:cNvSpPr>
            <a:spLocks noGrp="1" noChangeArrowheads="1"/>
          </p:cNvSpPr>
          <p:nvPr>
            <p:ph type="title"/>
          </p:nvPr>
        </p:nvSpPr>
        <p:spPr>
          <a:xfrm>
            <a:off x="0" y="564487"/>
            <a:ext cx="9144000" cy="387350"/>
          </a:xfrm>
        </p:spPr>
        <p:txBody>
          <a:bodyPr/>
          <a:lstStyle/>
          <a:p>
            <a:pPr algn="ctr" eaLnBrk="1" hangingPunct="1">
              <a:defRPr/>
            </a:pPr>
            <a:r>
              <a:rPr lang="en-US" dirty="0" smtClean="0"/>
              <a:t>Pulsed-Wave Doppler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9"/>
          <p:cNvSpPr>
            <a:spLocks noGrp="1" noChangeArrowheads="1"/>
          </p:cNvSpPr>
          <p:nvPr>
            <p:ph type="body" idx="1"/>
          </p:nvPr>
        </p:nvSpPr>
        <p:spPr>
          <a:xfrm>
            <a:off x="275609" y="1552717"/>
            <a:ext cx="8613775" cy="4400550"/>
          </a:xfrm>
        </p:spPr>
        <p:txBody>
          <a:bodyPr/>
          <a:lstStyle/>
          <a:p>
            <a:pPr>
              <a:lnSpc>
                <a:spcPct val="100000"/>
              </a:lnSpc>
            </a:pPr>
            <a:r>
              <a:rPr lang="en-US" dirty="0" smtClean="0"/>
              <a:t>PW Doppler devices also permit duplex imaging where the B-mode image is on the display at the same time as the Doppler signal.</a:t>
            </a:r>
          </a:p>
          <a:p>
            <a:pPr>
              <a:lnSpc>
                <a:spcPct val="100000"/>
              </a:lnSpc>
            </a:pPr>
            <a:r>
              <a:rPr lang="en-US" dirty="0" smtClean="0"/>
              <a:t>Duplex imaging allows for real-time adjustment of the Doppler cursor while observing the grayscale image. </a:t>
            </a:r>
          </a:p>
          <a:p>
            <a:pPr>
              <a:lnSpc>
                <a:spcPct val="100000"/>
              </a:lnSpc>
            </a:pPr>
            <a:r>
              <a:rPr lang="en-US" dirty="0" smtClean="0"/>
              <a:t>With duplex imaging, the Doppler and 2D information must be obtained separately. </a:t>
            </a:r>
          </a:p>
          <a:p>
            <a:pPr>
              <a:lnSpc>
                <a:spcPct val="100000"/>
              </a:lnSpc>
            </a:pPr>
            <a:endParaRPr lang="en-US" dirty="0" smtClean="0"/>
          </a:p>
        </p:txBody>
      </p:sp>
      <p:sp>
        <p:nvSpPr>
          <p:cNvPr id="6" name="Rectangle 8"/>
          <p:cNvSpPr>
            <a:spLocks noGrp="1" noChangeArrowheads="1"/>
          </p:cNvSpPr>
          <p:nvPr>
            <p:ph type="title"/>
          </p:nvPr>
        </p:nvSpPr>
        <p:spPr>
          <a:xfrm>
            <a:off x="0" y="660021"/>
            <a:ext cx="9144000" cy="387350"/>
          </a:xfrm>
        </p:spPr>
        <p:txBody>
          <a:bodyPr/>
          <a:lstStyle/>
          <a:p>
            <a:pPr algn="ctr" eaLnBrk="1" hangingPunct="1">
              <a:defRPr/>
            </a:pPr>
            <a:r>
              <a:rPr lang="en-US" dirty="0" smtClean="0"/>
              <a:t>Pulsed-Wave Doppler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9"/>
          <p:cNvSpPr>
            <a:spLocks noGrp="1" noChangeArrowheads="1"/>
          </p:cNvSpPr>
          <p:nvPr>
            <p:ph type="body" idx="1"/>
          </p:nvPr>
        </p:nvSpPr>
        <p:spPr>
          <a:xfrm>
            <a:off x="234665" y="1443535"/>
            <a:ext cx="8613775" cy="4400550"/>
          </a:xfrm>
        </p:spPr>
        <p:txBody>
          <a:bodyPr/>
          <a:lstStyle/>
          <a:p>
            <a:pPr>
              <a:lnSpc>
                <a:spcPct val="100000"/>
              </a:lnSpc>
            </a:pPr>
            <a:r>
              <a:rPr lang="en-US" dirty="0" smtClean="0"/>
              <a:t>The acquisition of the grayscale information alternates with obtaining the Doppler information. </a:t>
            </a:r>
          </a:p>
          <a:p>
            <a:pPr>
              <a:lnSpc>
                <a:spcPct val="100000"/>
              </a:lnSpc>
            </a:pPr>
            <a:r>
              <a:rPr lang="en-US" dirty="0" smtClean="0"/>
              <a:t>This switching back and forth occurs very fast but does affect the frame rate in a negative way, because it decreases the temporal resolution. </a:t>
            </a:r>
          </a:p>
          <a:p>
            <a:pPr>
              <a:lnSpc>
                <a:spcPct val="100000"/>
              </a:lnSpc>
            </a:pPr>
            <a:r>
              <a:rPr lang="en-US" dirty="0" smtClean="0"/>
              <a:t>Triplex imaging is combined grayscale, spectral, and color Doppler information on the screen.</a:t>
            </a:r>
          </a:p>
        </p:txBody>
      </p:sp>
      <p:sp>
        <p:nvSpPr>
          <p:cNvPr id="6" name="Rectangle 8"/>
          <p:cNvSpPr>
            <a:spLocks noGrp="1" noChangeArrowheads="1"/>
          </p:cNvSpPr>
          <p:nvPr>
            <p:ph type="title"/>
          </p:nvPr>
        </p:nvSpPr>
        <p:spPr>
          <a:xfrm>
            <a:off x="0" y="550839"/>
            <a:ext cx="9144000" cy="387350"/>
          </a:xfrm>
        </p:spPr>
        <p:txBody>
          <a:bodyPr/>
          <a:lstStyle/>
          <a:p>
            <a:pPr algn="ctr" eaLnBrk="1" hangingPunct="1">
              <a:defRPr/>
            </a:pPr>
            <a:r>
              <a:rPr lang="en-US" dirty="0" smtClean="0"/>
              <a:t>Pulsed-Wave Doppler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9"/>
          <p:cNvSpPr>
            <a:spLocks noGrp="1" noChangeArrowheads="1"/>
          </p:cNvSpPr>
          <p:nvPr>
            <p:ph type="body" idx="1"/>
          </p:nvPr>
        </p:nvSpPr>
        <p:spPr>
          <a:xfrm>
            <a:off x="275609" y="1457183"/>
            <a:ext cx="8613775" cy="4400550"/>
          </a:xfrm>
        </p:spPr>
        <p:txBody>
          <a:bodyPr/>
          <a:lstStyle/>
          <a:p>
            <a:pPr>
              <a:lnSpc>
                <a:spcPct val="100000"/>
              </a:lnSpc>
            </a:pPr>
            <a:r>
              <a:rPr lang="en-US" dirty="0" smtClean="0"/>
              <a:t>PW Doppler has a major limitation called aliasing. Aliasing is a wraparound of the Doppler signal, where the positive shifts are displayed as negative shifts.</a:t>
            </a:r>
          </a:p>
          <a:p>
            <a:pPr>
              <a:lnSpc>
                <a:spcPct val="100000"/>
              </a:lnSpc>
            </a:pPr>
            <a:r>
              <a:rPr lang="en-US" dirty="0" smtClean="0"/>
              <a:t>The highest frequency shift that can be measured is equal to one half the pulse repetition frequency (PRF), which is known as the Nyquist limit. PRF is the number of pulses per second. </a:t>
            </a:r>
          </a:p>
        </p:txBody>
      </p:sp>
      <p:sp>
        <p:nvSpPr>
          <p:cNvPr id="6" name="Rectangle 8"/>
          <p:cNvSpPr>
            <a:spLocks noGrp="1" noChangeArrowheads="1"/>
          </p:cNvSpPr>
          <p:nvPr>
            <p:ph type="title"/>
          </p:nvPr>
        </p:nvSpPr>
        <p:spPr>
          <a:xfrm>
            <a:off x="0" y="687317"/>
            <a:ext cx="9144000" cy="387350"/>
          </a:xfrm>
        </p:spPr>
        <p:txBody>
          <a:bodyPr/>
          <a:lstStyle/>
          <a:p>
            <a:pPr algn="ctr" eaLnBrk="1" hangingPunct="1">
              <a:defRPr/>
            </a:pPr>
            <a:r>
              <a:rPr lang="en-US" dirty="0" smtClean="0"/>
              <a:t>Pulsed-Wave Doppler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9"/>
          <p:cNvSpPr>
            <a:spLocks noGrp="1" noChangeArrowheads="1"/>
          </p:cNvSpPr>
          <p:nvPr>
            <p:ph type="body" idx="1"/>
          </p:nvPr>
        </p:nvSpPr>
        <p:spPr>
          <a:xfrm>
            <a:off x="221018" y="1388944"/>
            <a:ext cx="8613775" cy="4400550"/>
          </a:xfrm>
        </p:spPr>
        <p:txBody>
          <a:bodyPr/>
          <a:lstStyle/>
          <a:p>
            <a:pPr>
              <a:lnSpc>
                <a:spcPct val="100000"/>
              </a:lnSpc>
            </a:pPr>
            <a:r>
              <a:rPr lang="en-US" dirty="0" smtClean="0"/>
              <a:t>For example, if the PRF is 2500 Hz, a Doppler shift of 1250 Hz or greater will alias. </a:t>
            </a:r>
          </a:p>
          <a:p>
            <a:pPr>
              <a:lnSpc>
                <a:spcPct val="100000"/>
              </a:lnSpc>
            </a:pPr>
            <a:r>
              <a:rPr lang="en-US" dirty="0" smtClean="0"/>
              <a:t>Aliasing occurs because the Doppler signal must be measured at such a rapid rate.</a:t>
            </a:r>
          </a:p>
          <a:p>
            <a:pPr>
              <a:lnSpc>
                <a:spcPct val="100000"/>
              </a:lnSpc>
            </a:pPr>
            <a:r>
              <a:rPr lang="en-US" dirty="0" smtClean="0"/>
              <a:t>If the PRF is too low, as in the case of a deep blood vessel, the blood cannot be sampled fast enough, and the signal is displayed erroneously.</a:t>
            </a:r>
          </a:p>
          <a:p>
            <a:pPr>
              <a:lnSpc>
                <a:spcPct val="100000"/>
              </a:lnSpc>
            </a:pPr>
            <a:r>
              <a:rPr lang="en-US" dirty="0" smtClean="0"/>
              <a:t>In order to eliminate aliasing, either the PRF needs to increase or the Doppler shift needs to decrease. </a:t>
            </a:r>
          </a:p>
          <a:p>
            <a:pPr>
              <a:lnSpc>
                <a:spcPct val="100000"/>
              </a:lnSpc>
            </a:pPr>
            <a:endParaRPr lang="en-US" dirty="0" smtClean="0"/>
          </a:p>
        </p:txBody>
      </p:sp>
      <p:sp>
        <p:nvSpPr>
          <p:cNvPr id="6" name="Rectangle 8"/>
          <p:cNvSpPr>
            <a:spLocks noGrp="1" noChangeArrowheads="1"/>
          </p:cNvSpPr>
          <p:nvPr>
            <p:ph type="title"/>
          </p:nvPr>
        </p:nvSpPr>
        <p:spPr>
          <a:xfrm>
            <a:off x="0" y="564486"/>
            <a:ext cx="9144000" cy="387350"/>
          </a:xfrm>
        </p:spPr>
        <p:txBody>
          <a:bodyPr/>
          <a:lstStyle/>
          <a:p>
            <a:pPr algn="ctr" eaLnBrk="1" hangingPunct="1">
              <a:defRPr/>
            </a:pPr>
            <a:r>
              <a:rPr lang="en-US" dirty="0" smtClean="0"/>
              <a:t>Pulsed-Wave Doppler</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
          <p:cNvSpPr>
            <a:spLocks noGrp="1" noChangeArrowheads="1"/>
          </p:cNvSpPr>
          <p:nvPr>
            <p:ph type="body" idx="1"/>
          </p:nvPr>
        </p:nvSpPr>
        <p:spPr>
          <a:xfrm>
            <a:off x="316553" y="1457183"/>
            <a:ext cx="8613775" cy="4400550"/>
          </a:xfrm>
        </p:spPr>
        <p:txBody>
          <a:bodyPr/>
          <a:lstStyle/>
          <a:p>
            <a:pPr>
              <a:lnSpc>
                <a:spcPct val="100000"/>
              </a:lnSpc>
            </a:pPr>
            <a:r>
              <a:rPr lang="en-US" dirty="0" smtClean="0"/>
              <a:t>Numerous controls are used to manipulate the spectral waveform to aid in diagnosis and interpretation. </a:t>
            </a:r>
          </a:p>
          <a:p>
            <a:pPr>
              <a:lnSpc>
                <a:spcPct val="100000"/>
              </a:lnSpc>
            </a:pPr>
            <a:r>
              <a:rPr lang="en-US" dirty="0" smtClean="0"/>
              <a:t>The range gate, already mentioned in previous sections, is the cursor used in PW Doppler that is placed in the vessel where sampling is desired. </a:t>
            </a:r>
          </a:p>
          <a:p>
            <a:pPr>
              <a:lnSpc>
                <a:spcPct val="100000"/>
              </a:lnSpc>
            </a:pPr>
            <a:r>
              <a:rPr lang="en-US" dirty="0" smtClean="0"/>
              <a:t>The size of the sample volume may be controlled by increasing or decreasing the size of the gate. </a:t>
            </a:r>
          </a:p>
        </p:txBody>
      </p:sp>
      <p:sp>
        <p:nvSpPr>
          <p:cNvPr id="6" name="Rectangle 8"/>
          <p:cNvSpPr>
            <a:spLocks noGrp="1" noChangeArrowheads="1"/>
          </p:cNvSpPr>
          <p:nvPr>
            <p:ph type="title"/>
          </p:nvPr>
        </p:nvSpPr>
        <p:spPr>
          <a:xfrm>
            <a:off x="0" y="578134"/>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9"/>
          <p:cNvSpPr>
            <a:spLocks noGrp="1" noChangeArrowheads="1"/>
          </p:cNvSpPr>
          <p:nvPr>
            <p:ph type="body" idx="1"/>
          </p:nvPr>
        </p:nvSpPr>
        <p:spPr>
          <a:xfrm>
            <a:off x="261961" y="1498126"/>
            <a:ext cx="8613775" cy="4400550"/>
          </a:xfrm>
        </p:spPr>
        <p:txBody>
          <a:bodyPr/>
          <a:lstStyle/>
          <a:p>
            <a:pPr>
              <a:lnSpc>
                <a:spcPct val="100000"/>
              </a:lnSpc>
            </a:pPr>
            <a:r>
              <a:rPr lang="en-US" dirty="0" smtClean="0"/>
              <a:t>With CW Doppler, the sampling depth cannot be selected. However, there is a cursor that is placed over the area to be sampled. </a:t>
            </a:r>
          </a:p>
          <a:p>
            <a:pPr>
              <a:lnSpc>
                <a:spcPct val="100000"/>
              </a:lnSpc>
            </a:pPr>
            <a:r>
              <a:rPr lang="en-US" dirty="0" smtClean="0"/>
              <a:t>The sample volume, which is not user controllable with CW Doppler, is larger than PW Doppler and may encompass several blood vessels.</a:t>
            </a:r>
          </a:p>
          <a:p>
            <a:pPr>
              <a:lnSpc>
                <a:spcPct val="100000"/>
              </a:lnSpc>
            </a:pPr>
            <a:endParaRPr lang="en-US" dirty="0" smtClean="0"/>
          </a:p>
        </p:txBody>
      </p:sp>
      <p:sp>
        <p:nvSpPr>
          <p:cNvPr id="6" name="Rectangle 8"/>
          <p:cNvSpPr>
            <a:spLocks noGrp="1" noChangeArrowheads="1"/>
          </p:cNvSpPr>
          <p:nvPr>
            <p:ph type="title"/>
          </p:nvPr>
        </p:nvSpPr>
        <p:spPr>
          <a:xfrm>
            <a:off x="0" y="591782"/>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363538" y="3130550"/>
            <a:ext cx="8524875" cy="554038"/>
          </a:xfrm>
        </p:spPr>
        <p:txBody>
          <a:bodyPr/>
          <a:lstStyle/>
          <a:p>
            <a:pPr algn="ctr" eaLnBrk="1" hangingPunct="1">
              <a:defRPr/>
            </a:pPr>
            <a:r>
              <a:rPr lang="en-US" sz="4000" dirty="0" smtClean="0"/>
              <a:t>Blood Vessels and Blood Flow</a:t>
            </a:r>
            <a:endParaRPr lang="en-US" sz="4000" i="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9"/>
          <p:cNvSpPr>
            <a:spLocks noGrp="1" noChangeArrowheads="1"/>
          </p:cNvSpPr>
          <p:nvPr>
            <p:ph type="body" idx="1"/>
          </p:nvPr>
        </p:nvSpPr>
        <p:spPr>
          <a:xfrm>
            <a:off x="289257" y="1484480"/>
            <a:ext cx="8613775" cy="4400550"/>
          </a:xfrm>
        </p:spPr>
        <p:txBody>
          <a:bodyPr/>
          <a:lstStyle/>
          <a:p>
            <a:pPr>
              <a:lnSpc>
                <a:spcPct val="100000"/>
              </a:lnSpc>
            </a:pPr>
            <a:r>
              <a:rPr lang="en-US" dirty="0" smtClean="0"/>
              <a:t>Angle correction is used with PW Doppler in order to more accurately calculate the velocities from the frequency shifts. </a:t>
            </a:r>
          </a:p>
          <a:p>
            <a:pPr>
              <a:lnSpc>
                <a:spcPct val="100000"/>
              </a:lnSpc>
            </a:pPr>
            <a:r>
              <a:rPr lang="en-US" dirty="0" smtClean="0"/>
              <a:t>The higher the Doppler angle, the greater the degree of potential error in the measurement. </a:t>
            </a:r>
          </a:p>
          <a:p>
            <a:pPr>
              <a:lnSpc>
                <a:spcPct val="100000"/>
              </a:lnSpc>
            </a:pPr>
            <a:r>
              <a:rPr lang="en-US" dirty="0" smtClean="0"/>
              <a:t>Angles greater than 60° exhibit a very high rate of velocity measurement error, and therefore should be avoided. </a:t>
            </a:r>
          </a:p>
          <a:p>
            <a:pPr>
              <a:lnSpc>
                <a:spcPct val="100000"/>
              </a:lnSpc>
            </a:pPr>
            <a:r>
              <a:rPr lang="en-US" dirty="0" smtClean="0"/>
              <a:t>When using a linear transducer, the Doppler cursor can be steered to either the left or the right. </a:t>
            </a:r>
          </a:p>
        </p:txBody>
      </p:sp>
      <p:sp>
        <p:nvSpPr>
          <p:cNvPr id="6" name="Rectangle 8"/>
          <p:cNvSpPr>
            <a:spLocks noGrp="1" noChangeArrowheads="1"/>
          </p:cNvSpPr>
          <p:nvPr>
            <p:ph type="title"/>
          </p:nvPr>
        </p:nvSpPr>
        <p:spPr>
          <a:xfrm>
            <a:off x="0" y="578134"/>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9"/>
          <p:cNvSpPr>
            <a:spLocks noGrp="1" noChangeArrowheads="1"/>
          </p:cNvSpPr>
          <p:nvPr>
            <p:ph type="body" idx="1"/>
          </p:nvPr>
        </p:nvSpPr>
        <p:spPr>
          <a:xfrm>
            <a:off x="289256" y="1470831"/>
            <a:ext cx="8613775" cy="4400550"/>
          </a:xfrm>
        </p:spPr>
        <p:txBody>
          <a:bodyPr/>
          <a:lstStyle/>
          <a:p>
            <a:pPr>
              <a:lnSpc>
                <a:spcPct val="100000"/>
              </a:lnSpc>
            </a:pPr>
            <a:r>
              <a:rPr lang="en-US" dirty="0" smtClean="0"/>
              <a:t>Some machines enable the operator to specify the angle of the steer.</a:t>
            </a:r>
          </a:p>
          <a:p>
            <a:pPr>
              <a:lnSpc>
                <a:spcPct val="100000"/>
              </a:lnSpc>
            </a:pPr>
            <a:r>
              <a:rPr lang="en-US" dirty="0" smtClean="0"/>
              <a:t>The advantage of this is that it permits the operator to keep the angle correction at or below 60° by changing the steer angle. </a:t>
            </a:r>
          </a:p>
          <a:p>
            <a:pPr>
              <a:lnSpc>
                <a:spcPct val="100000"/>
              </a:lnSpc>
            </a:pPr>
            <a:r>
              <a:rPr lang="en-US" dirty="0" smtClean="0"/>
              <a:t>In transducers where the steer angle itself cannot be adjusted, the operator may have to “heel” or “toe” the transducer in order to angle correct. </a:t>
            </a:r>
          </a:p>
          <a:p>
            <a:pPr>
              <a:lnSpc>
                <a:spcPct val="100000"/>
              </a:lnSpc>
            </a:pPr>
            <a:r>
              <a:rPr lang="en-US" dirty="0" smtClean="0"/>
              <a:t>The operator must always try to avoid a 90° angle to flow when sampling a vessel.</a:t>
            </a:r>
          </a:p>
          <a:p>
            <a:pPr>
              <a:lnSpc>
                <a:spcPct val="100000"/>
              </a:lnSpc>
            </a:pPr>
            <a:endParaRPr lang="en-US" dirty="0" smtClean="0"/>
          </a:p>
        </p:txBody>
      </p:sp>
      <p:sp>
        <p:nvSpPr>
          <p:cNvPr id="6" name="Rectangle 8"/>
          <p:cNvSpPr>
            <a:spLocks noGrp="1" noChangeArrowheads="1"/>
          </p:cNvSpPr>
          <p:nvPr>
            <p:ph type="title"/>
          </p:nvPr>
        </p:nvSpPr>
        <p:spPr>
          <a:xfrm>
            <a:off x="0" y="646373"/>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9"/>
          <p:cNvSpPr>
            <a:spLocks noGrp="1" noChangeArrowheads="1"/>
          </p:cNvSpPr>
          <p:nvPr>
            <p:ph type="body" idx="1"/>
          </p:nvPr>
        </p:nvSpPr>
        <p:spPr>
          <a:xfrm>
            <a:off x="275609" y="1498126"/>
            <a:ext cx="8613775" cy="4400550"/>
          </a:xfrm>
        </p:spPr>
        <p:txBody>
          <a:bodyPr/>
          <a:lstStyle/>
          <a:p>
            <a:pPr>
              <a:lnSpc>
                <a:spcPct val="100000"/>
              </a:lnSpc>
            </a:pPr>
            <a:r>
              <a:rPr lang="en-US" dirty="0" smtClean="0"/>
              <a:t>The scale, or PRF setting on the machine, is the sampling rate of the Doppler. </a:t>
            </a:r>
          </a:p>
          <a:p>
            <a:pPr>
              <a:lnSpc>
                <a:spcPct val="100000"/>
              </a:lnSpc>
            </a:pPr>
            <a:r>
              <a:rPr lang="en-US" dirty="0" smtClean="0"/>
              <a:t>The sampling rate has to be fast enough in order to accurately plot the frequency shifts or aliasing will occur. The PRF is determined by the depth. </a:t>
            </a:r>
          </a:p>
          <a:p>
            <a:pPr>
              <a:lnSpc>
                <a:spcPct val="100000"/>
              </a:lnSpc>
            </a:pPr>
            <a:r>
              <a:rPr lang="en-US" dirty="0" smtClean="0"/>
              <a:t>The deeper the vessel, the lower the PRF, and subsequently the higher the risk of aliasing. </a:t>
            </a:r>
          </a:p>
        </p:txBody>
      </p:sp>
      <p:sp>
        <p:nvSpPr>
          <p:cNvPr id="6" name="Rectangle 8"/>
          <p:cNvSpPr>
            <a:spLocks noGrp="1" noChangeArrowheads="1"/>
          </p:cNvSpPr>
          <p:nvPr>
            <p:ph type="title"/>
          </p:nvPr>
        </p:nvSpPr>
        <p:spPr>
          <a:xfrm>
            <a:off x="0" y="564487"/>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9"/>
          <p:cNvSpPr>
            <a:spLocks noGrp="1" noChangeArrowheads="1"/>
          </p:cNvSpPr>
          <p:nvPr>
            <p:ph type="body" idx="1"/>
          </p:nvPr>
        </p:nvSpPr>
        <p:spPr>
          <a:xfrm>
            <a:off x="289256" y="1525422"/>
            <a:ext cx="8613775" cy="4400550"/>
          </a:xfrm>
        </p:spPr>
        <p:txBody>
          <a:bodyPr/>
          <a:lstStyle/>
          <a:p>
            <a:pPr>
              <a:lnSpc>
                <a:spcPct val="100000"/>
              </a:lnSpc>
            </a:pPr>
            <a:r>
              <a:rPr lang="en-US" sz="2000" dirty="0" smtClean="0"/>
              <a:t>Likewise, when sampling vessels with high frequency shifts (velocities), the PRF needs to be increased to keep sampling at an adequate rate. </a:t>
            </a:r>
          </a:p>
          <a:p>
            <a:pPr>
              <a:lnSpc>
                <a:spcPct val="100000"/>
              </a:lnSpc>
            </a:pPr>
            <a:r>
              <a:rPr lang="en-US" sz="2000" dirty="0" smtClean="0"/>
              <a:t>If the frequency shift is greater than one half of the PRF (the Nyquist limit) then aliasing will occur. </a:t>
            </a:r>
          </a:p>
          <a:p>
            <a:pPr>
              <a:lnSpc>
                <a:spcPct val="100000"/>
              </a:lnSpc>
            </a:pPr>
            <a:r>
              <a:rPr lang="en-US" sz="2000" dirty="0" smtClean="0"/>
              <a:t>When sampling vessels with slow or hard-to-find flow, the PRF needs to be decreased in order to make the waveform bigger on the screen. </a:t>
            </a:r>
          </a:p>
          <a:p>
            <a:pPr>
              <a:lnSpc>
                <a:spcPct val="100000"/>
              </a:lnSpc>
            </a:pPr>
            <a:r>
              <a:rPr lang="en-US" sz="2000" dirty="0" smtClean="0"/>
              <a:t>A small waveform is poor technique and does not allow for accurate measurements, when needed. </a:t>
            </a:r>
          </a:p>
          <a:p>
            <a:pPr>
              <a:lnSpc>
                <a:spcPct val="100000"/>
              </a:lnSpc>
            </a:pPr>
            <a:r>
              <a:rPr lang="en-US" sz="2000" dirty="0" smtClean="0"/>
              <a:t>Typically, the spectral waveform should occupy two thirds of the spectral display window.</a:t>
            </a:r>
          </a:p>
          <a:p>
            <a:pPr>
              <a:lnSpc>
                <a:spcPct val="100000"/>
              </a:lnSpc>
            </a:pPr>
            <a:endParaRPr lang="en-US" sz="2000" dirty="0" smtClean="0"/>
          </a:p>
        </p:txBody>
      </p:sp>
      <p:sp>
        <p:nvSpPr>
          <p:cNvPr id="6" name="Rectangle 8"/>
          <p:cNvSpPr>
            <a:spLocks noGrp="1" noChangeArrowheads="1"/>
          </p:cNvSpPr>
          <p:nvPr>
            <p:ph type="title"/>
          </p:nvPr>
        </p:nvSpPr>
        <p:spPr>
          <a:xfrm>
            <a:off x="0" y="591782"/>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9"/>
          <p:cNvSpPr>
            <a:spLocks noGrp="1" noChangeArrowheads="1"/>
          </p:cNvSpPr>
          <p:nvPr>
            <p:ph type="body" idx="1"/>
          </p:nvPr>
        </p:nvSpPr>
        <p:spPr>
          <a:xfrm>
            <a:off x="330200" y="1457182"/>
            <a:ext cx="8613775" cy="4400550"/>
          </a:xfrm>
        </p:spPr>
        <p:txBody>
          <a:bodyPr/>
          <a:lstStyle/>
          <a:p>
            <a:pPr>
              <a:lnSpc>
                <a:spcPct val="100000"/>
              </a:lnSpc>
            </a:pPr>
            <a:r>
              <a:rPr lang="en-US" dirty="0" smtClean="0"/>
              <a:t>Occasionally, when a deep vessel needs to be imaged the PRF cannot sample at a sufficient rate.</a:t>
            </a:r>
          </a:p>
          <a:p>
            <a:pPr>
              <a:lnSpc>
                <a:spcPct val="100000"/>
              </a:lnSpc>
            </a:pPr>
            <a:r>
              <a:rPr lang="en-US" dirty="0" smtClean="0"/>
              <a:t>Some ultrasound systems solve this dilemma with the use of a high PRF (HPRF) setting, which allows the machine to ignore the depth ambiguity problem.</a:t>
            </a:r>
          </a:p>
          <a:p>
            <a:pPr>
              <a:lnSpc>
                <a:spcPct val="100000"/>
              </a:lnSpc>
            </a:pPr>
            <a:r>
              <a:rPr lang="en-US" dirty="0" smtClean="0"/>
              <a:t>When the machine goes into HPRF mode, multiple range gates appear on the screen signifying that the machine is not sure where the pulse is coming from, and could have originated from anywhere along the Doppler cursor.</a:t>
            </a:r>
          </a:p>
        </p:txBody>
      </p:sp>
      <p:sp>
        <p:nvSpPr>
          <p:cNvPr id="6" name="Rectangle 8"/>
          <p:cNvSpPr>
            <a:spLocks noGrp="1" noChangeArrowheads="1"/>
          </p:cNvSpPr>
          <p:nvPr>
            <p:ph type="title"/>
          </p:nvPr>
        </p:nvSpPr>
        <p:spPr>
          <a:xfrm>
            <a:off x="0" y="537191"/>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9"/>
          <p:cNvSpPr>
            <a:spLocks noGrp="1" noChangeArrowheads="1"/>
          </p:cNvSpPr>
          <p:nvPr>
            <p:ph type="body" idx="1"/>
          </p:nvPr>
        </p:nvSpPr>
        <p:spPr>
          <a:xfrm>
            <a:off x="330200" y="1457183"/>
            <a:ext cx="8613775" cy="4400550"/>
          </a:xfrm>
        </p:spPr>
        <p:txBody>
          <a:bodyPr/>
          <a:lstStyle/>
          <a:p>
            <a:pPr>
              <a:lnSpc>
                <a:spcPct val="100000"/>
              </a:lnSpc>
            </a:pPr>
            <a:r>
              <a:rPr lang="en-US" dirty="0" smtClean="0"/>
              <a:t>The wall filter is a Doppler control used to eliminate the low-frequency signals caused by wall or heart valve motion. </a:t>
            </a:r>
          </a:p>
          <a:p>
            <a:pPr>
              <a:lnSpc>
                <a:spcPct val="100000"/>
              </a:lnSpc>
            </a:pPr>
            <a:r>
              <a:rPr lang="en-US" dirty="0" smtClean="0"/>
              <a:t>Movement of the heart or vessel walls causes a low-frequency, high-amplitude signal that appears on the spectral display as low-level acoustic noise, or clutter. </a:t>
            </a:r>
          </a:p>
          <a:p>
            <a:pPr>
              <a:lnSpc>
                <a:spcPct val="100000"/>
              </a:lnSpc>
            </a:pPr>
            <a:r>
              <a:rPr lang="en-US" dirty="0" smtClean="0"/>
              <a:t>Noise takes away from the image and does not contribute useful information and is therefore filtered out with the wall filter. </a:t>
            </a:r>
          </a:p>
        </p:txBody>
      </p:sp>
      <p:sp>
        <p:nvSpPr>
          <p:cNvPr id="6" name="Rectangle 8"/>
          <p:cNvSpPr>
            <a:spLocks noGrp="1" noChangeArrowheads="1"/>
          </p:cNvSpPr>
          <p:nvPr>
            <p:ph type="title"/>
          </p:nvPr>
        </p:nvSpPr>
        <p:spPr>
          <a:xfrm>
            <a:off x="0" y="550839"/>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9"/>
          <p:cNvSpPr>
            <a:spLocks noGrp="1" noChangeArrowheads="1"/>
          </p:cNvSpPr>
          <p:nvPr>
            <p:ph type="body" idx="1"/>
          </p:nvPr>
        </p:nvSpPr>
        <p:spPr>
          <a:xfrm>
            <a:off x="302904" y="1470830"/>
            <a:ext cx="8613775" cy="4400550"/>
          </a:xfrm>
        </p:spPr>
        <p:txBody>
          <a:bodyPr/>
          <a:lstStyle/>
          <a:p>
            <a:pPr>
              <a:lnSpc>
                <a:spcPct val="100000"/>
              </a:lnSpc>
            </a:pPr>
            <a:r>
              <a:rPr lang="en-US" dirty="0" smtClean="0"/>
              <a:t>Other names for the wall filter are high-pass and wall-thump filter. In general and vascular imaging, wall motion is not a concern, so the wall filter is kept low. </a:t>
            </a:r>
          </a:p>
          <a:p>
            <a:pPr>
              <a:lnSpc>
                <a:spcPct val="100000"/>
              </a:lnSpc>
            </a:pPr>
            <a:r>
              <a:rPr lang="en-US" dirty="0" smtClean="0"/>
              <a:t>In cardiac imaging, a high wall filter is used to counteract the signal coming from the movement of the myocardium and valves. </a:t>
            </a:r>
          </a:p>
          <a:p>
            <a:pPr>
              <a:lnSpc>
                <a:spcPct val="100000"/>
              </a:lnSpc>
            </a:pPr>
            <a:r>
              <a:rPr lang="en-US" dirty="0" smtClean="0"/>
              <a:t>Caution should be used when applying the wall filter so that useful diastolic information is not removed from the spectral display.</a:t>
            </a:r>
          </a:p>
          <a:p>
            <a:pPr>
              <a:lnSpc>
                <a:spcPct val="100000"/>
              </a:lnSpc>
            </a:pPr>
            <a:endParaRPr lang="en-US" dirty="0" smtClean="0"/>
          </a:p>
        </p:txBody>
      </p:sp>
      <p:sp>
        <p:nvSpPr>
          <p:cNvPr id="6" name="Rectangle 8"/>
          <p:cNvSpPr>
            <a:spLocks noGrp="1" noChangeArrowheads="1"/>
          </p:cNvSpPr>
          <p:nvPr>
            <p:ph type="title"/>
          </p:nvPr>
        </p:nvSpPr>
        <p:spPr>
          <a:xfrm>
            <a:off x="0" y="591782"/>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9"/>
          <p:cNvSpPr>
            <a:spLocks noGrp="1" noChangeArrowheads="1"/>
          </p:cNvSpPr>
          <p:nvPr>
            <p:ph type="body" idx="1"/>
          </p:nvPr>
        </p:nvSpPr>
        <p:spPr>
          <a:xfrm>
            <a:off x="316553" y="1443535"/>
            <a:ext cx="8613775" cy="4400550"/>
          </a:xfrm>
        </p:spPr>
        <p:txBody>
          <a:bodyPr/>
          <a:lstStyle/>
          <a:p>
            <a:pPr>
              <a:lnSpc>
                <a:spcPct val="100000"/>
              </a:lnSpc>
            </a:pPr>
            <a:r>
              <a:rPr lang="en-US" dirty="0" smtClean="0"/>
              <a:t>The gain of the spectral display can be set independent of the grayscale gain. </a:t>
            </a:r>
          </a:p>
          <a:p>
            <a:pPr>
              <a:lnSpc>
                <a:spcPct val="100000"/>
              </a:lnSpc>
            </a:pPr>
            <a:r>
              <a:rPr lang="en-US" dirty="0" smtClean="0"/>
              <a:t>The brightness of the dots of the spectral display corresponds to the amplitude of the Doppler shift. </a:t>
            </a:r>
          </a:p>
          <a:p>
            <a:pPr>
              <a:lnSpc>
                <a:spcPct val="100000"/>
              </a:lnSpc>
            </a:pPr>
            <a:r>
              <a:rPr lang="en-US" dirty="0" smtClean="0"/>
              <a:t>If the spectral signal is weak, the gain can be increased to improve visualization of the signal. If the spectral gain is too high, it may cause over measurement of the spectral waveform, so it is imperative that the gain be set to an appropriate level.</a:t>
            </a:r>
          </a:p>
        </p:txBody>
      </p:sp>
      <p:sp>
        <p:nvSpPr>
          <p:cNvPr id="6" name="Rectangle 8"/>
          <p:cNvSpPr>
            <a:spLocks noGrp="1" noChangeArrowheads="1"/>
          </p:cNvSpPr>
          <p:nvPr>
            <p:ph type="title"/>
          </p:nvPr>
        </p:nvSpPr>
        <p:spPr>
          <a:xfrm>
            <a:off x="0" y="578134"/>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9"/>
          <p:cNvSpPr>
            <a:spLocks noGrp="1" noChangeArrowheads="1"/>
          </p:cNvSpPr>
          <p:nvPr>
            <p:ph type="body" idx="1"/>
          </p:nvPr>
        </p:nvSpPr>
        <p:spPr>
          <a:xfrm>
            <a:off x="316552" y="1429888"/>
            <a:ext cx="8613775" cy="4400550"/>
          </a:xfrm>
        </p:spPr>
        <p:txBody>
          <a:bodyPr/>
          <a:lstStyle/>
          <a:p>
            <a:pPr>
              <a:lnSpc>
                <a:spcPct val="100000"/>
              </a:lnSpc>
            </a:pPr>
            <a:r>
              <a:rPr lang="en-US" dirty="0" smtClean="0"/>
              <a:t>The baseline, the movable dividing line between positive and negative frequency shifts, is typically set near the bottom of the spectral display window.</a:t>
            </a:r>
          </a:p>
          <a:p>
            <a:pPr>
              <a:lnSpc>
                <a:spcPct val="100000"/>
              </a:lnSpc>
            </a:pPr>
            <a:r>
              <a:rPr lang="en-US" dirty="0" smtClean="0"/>
              <a:t>However, it should not be set all the way at the bottom of the display or aliasing may be overlooked. </a:t>
            </a:r>
          </a:p>
        </p:txBody>
      </p:sp>
      <p:sp>
        <p:nvSpPr>
          <p:cNvPr id="6" name="Rectangle 8"/>
          <p:cNvSpPr>
            <a:spLocks noGrp="1" noChangeArrowheads="1"/>
          </p:cNvSpPr>
          <p:nvPr>
            <p:ph type="title"/>
          </p:nvPr>
        </p:nvSpPr>
        <p:spPr>
          <a:xfrm>
            <a:off x="0" y="605430"/>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9"/>
          <p:cNvSpPr>
            <a:spLocks noGrp="1" noChangeArrowheads="1"/>
          </p:cNvSpPr>
          <p:nvPr>
            <p:ph type="body" idx="1"/>
          </p:nvPr>
        </p:nvSpPr>
        <p:spPr>
          <a:xfrm>
            <a:off x="289257" y="1539070"/>
            <a:ext cx="8613775" cy="4400550"/>
          </a:xfrm>
        </p:spPr>
        <p:txBody>
          <a:bodyPr/>
          <a:lstStyle/>
          <a:p>
            <a:pPr>
              <a:lnSpc>
                <a:spcPct val="100000"/>
              </a:lnSpc>
            </a:pPr>
            <a:r>
              <a:rPr lang="en-US" dirty="0" smtClean="0"/>
              <a:t>Aliasing may be seen if the baseline is too high as well. </a:t>
            </a:r>
          </a:p>
          <a:p>
            <a:pPr>
              <a:lnSpc>
                <a:spcPct val="100000"/>
              </a:lnSpc>
            </a:pPr>
            <a:r>
              <a:rPr lang="en-US" dirty="0" smtClean="0"/>
              <a:t>Lowering the baseline will resolve this problem. </a:t>
            </a:r>
          </a:p>
          <a:p>
            <a:pPr>
              <a:lnSpc>
                <a:spcPct val="100000"/>
              </a:lnSpc>
            </a:pPr>
            <a:r>
              <a:rPr lang="en-US" dirty="0" smtClean="0"/>
              <a:t>Unfortunately, lowering the baseline may eliminate the appearance of aliasing; but, if the Doppler shift is greater than the Nyquist limit, aliasing is still present even if lowering the baseline appears to eliminate the problem.</a:t>
            </a:r>
          </a:p>
          <a:p>
            <a:pPr>
              <a:lnSpc>
                <a:spcPct val="100000"/>
              </a:lnSpc>
            </a:pPr>
            <a:endParaRPr lang="en-US" dirty="0" smtClean="0"/>
          </a:p>
        </p:txBody>
      </p:sp>
      <p:sp>
        <p:nvSpPr>
          <p:cNvPr id="6" name="Rectangle 8"/>
          <p:cNvSpPr>
            <a:spLocks noGrp="1" noChangeArrowheads="1"/>
          </p:cNvSpPr>
          <p:nvPr>
            <p:ph type="title"/>
          </p:nvPr>
        </p:nvSpPr>
        <p:spPr>
          <a:xfrm>
            <a:off x="0" y="632725"/>
            <a:ext cx="9144000" cy="387350"/>
          </a:xfrm>
        </p:spPr>
        <p:txBody>
          <a:bodyPr/>
          <a:lstStyle/>
          <a:p>
            <a:pPr algn="ctr" eaLnBrk="1" hangingPunct="1">
              <a:defRPr/>
            </a:pPr>
            <a:r>
              <a:rPr lang="en-US" dirty="0" smtClean="0"/>
              <a:t>Review of Doppler Controls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G:\Q299xx.LWW\LWW TEMPLATE.ppt</Template>
  <TotalTime>1393</TotalTime>
  <Words>8823</Words>
  <Application>Microsoft Office PowerPoint</Application>
  <PresentationFormat>On-screen Show (4:3)</PresentationFormat>
  <Paragraphs>613</Paragraphs>
  <Slides>120</Slides>
  <Notes>109</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LWW TEMPLATE</vt:lpstr>
      <vt:lpstr>PowerPoint Presentation</vt:lpstr>
      <vt:lpstr>Hemodynamics</vt:lpstr>
      <vt:lpstr>Types of Energy</vt:lpstr>
      <vt:lpstr>Types of Energy</vt:lpstr>
      <vt:lpstr>Types of Energy</vt:lpstr>
      <vt:lpstr>Types of Energy</vt:lpstr>
      <vt:lpstr>Pressure Gradient</vt:lpstr>
      <vt:lpstr>Pressure Gradient</vt:lpstr>
      <vt:lpstr>Blood Vessels and Blood Flow</vt:lpstr>
      <vt:lpstr>Structure of Blood Vessels</vt:lpstr>
      <vt:lpstr>Structure of Blood Vessels</vt:lpstr>
      <vt:lpstr>Types of Blood Flow</vt:lpstr>
      <vt:lpstr>Types of Blood Flow</vt:lpstr>
      <vt:lpstr>Types of Blood Flow</vt:lpstr>
      <vt:lpstr>The Continuity Equation and Bernoulli’s Principle</vt:lpstr>
      <vt:lpstr>The Continuity Equation and Bernoulli’s Principle</vt:lpstr>
      <vt:lpstr>The Continuity Equation and Bernoulli’s Principle</vt:lpstr>
      <vt:lpstr>Poiseuille’s Law</vt:lpstr>
      <vt:lpstr>Poiseuille’s Law</vt:lpstr>
      <vt:lpstr>Poiseuille’s Law</vt:lpstr>
      <vt:lpstr>Poiseuille’s Law</vt:lpstr>
      <vt:lpstr>Poiseuille’s Law</vt:lpstr>
      <vt:lpstr>Resistance and Stenotic Flow</vt:lpstr>
      <vt:lpstr>Resistance and Stenotic Flow</vt:lpstr>
      <vt:lpstr>Resistance and Stenotic Flow</vt:lpstr>
      <vt:lpstr>Resistance and Stenotic Flow</vt:lpstr>
      <vt:lpstr>Resistance and Stenotic Flow</vt:lpstr>
      <vt:lpstr>Resistance and Stenotic Flow</vt:lpstr>
      <vt:lpstr>Resistance and Stenotic Flow</vt:lpstr>
      <vt:lpstr>Resistance and Stenotic Flow</vt:lpstr>
      <vt:lpstr>Resistance and Stenotic Flow</vt:lpstr>
      <vt:lpstr>Resistance and Stenotic Flow</vt:lpstr>
      <vt:lpstr>Venous Hemodynamics and Hydrostatic Pressure</vt:lpstr>
      <vt:lpstr>Venous Hemodynamics and Hydrostatic Pressure</vt:lpstr>
      <vt:lpstr>Venous Hemodynamics and Hydrostatic Pressure</vt:lpstr>
      <vt:lpstr>Venous Hemodynamics and Hydrostatic Pressure</vt:lpstr>
      <vt:lpstr>Venous Hemodynamics and Hydrostatic Pressure</vt:lpstr>
      <vt:lpstr>Venous Hemodynamics and Hydrostatic Pressure</vt:lpstr>
      <vt:lpstr>Venous Hemodynamics and Hydrostatic Pressure</vt:lpstr>
      <vt:lpstr>Venous Hemodynamics and Hydrostatic Pressure</vt:lpstr>
      <vt:lpstr>Venous Hemodynamics and Hydrostatic Pressure</vt:lpstr>
      <vt:lpstr>Venous Hemodynamics and Hydrostatic Pressure</vt:lpstr>
      <vt:lpstr>Venous Hemodynamics and Hydrostatic Pressure</vt:lpstr>
      <vt:lpstr>Venous Hemodynamics and Hydrostatic Pressure</vt:lpstr>
      <vt:lpstr>Pulsatility and Phasicity</vt:lpstr>
      <vt:lpstr>Pulsatility and Phasicity</vt:lpstr>
      <vt:lpstr>Pulsatility and Phasicity</vt:lpstr>
      <vt:lpstr>Pulsatility and Phasicity</vt:lpstr>
      <vt:lpstr>Pulsatility and Phasicity</vt:lpstr>
      <vt:lpstr>Pulsatility and Phasicity</vt:lpstr>
      <vt:lpstr>Pulsatility and Phasicity</vt:lpstr>
      <vt:lpstr>Effects of Exercise on Flow</vt:lpstr>
      <vt:lpstr>Effects of Exercise on Flow</vt:lpstr>
      <vt:lpstr>The Doppler Effect</vt:lpstr>
      <vt:lpstr>The Doppler Effect</vt:lpstr>
      <vt:lpstr>The Doppler Effect</vt:lpstr>
      <vt:lpstr>The Doppler Effect</vt:lpstr>
      <vt:lpstr>The Doppler Effect</vt:lpstr>
      <vt:lpstr>The Doppler Effect</vt:lpstr>
      <vt:lpstr>The Doppler Effect</vt:lpstr>
      <vt:lpstr>The Doppler Effect</vt:lpstr>
      <vt:lpstr>The Doppler Effect</vt:lpstr>
      <vt:lpstr>Continuous-Wave Doppler</vt:lpstr>
      <vt:lpstr>Continuous-Wave Doppler</vt:lpstr>
      <vt:lpstr>Continuous-Wave Doppler</vt:lpstr>
      <vt:lpstr>Continuous-Wave Doppler</vt:lpstr>
      <vt:lpstr>Continuous-Wave Doppler</vt:lpstr>
      <vt:lpstr>Analyzing the Spectral Waveform</vt:lpstr>
      <vt:lpstr>Analyzing the Spectral Waveform</vt:lpstr>
      <vt:lpstr>Analyzing the Spectral Waveform</vt:lpstr>
      <vt:lpstr>Analyzing the Spectral Waveform</vt:lpstr>
      <vt:lpstr>Analyzing the Spectral Waveform</vt:lpstr>
      <vt:lpstr>Analyzing the Spectral Waveform</vt:lpstr>
      <vt:lpstr>Analyzing the Spectral Waveform</vt:lpstr>
      <vt:lpstr>Analyzing the Spectral Waveform</vt:lpstr>
      <vt:lpstr>Analyzing the Spectral Waveform</vt:lpstr>
      <vt:lpstr>Analyzing the Spectral Waveform</vt:lpstr>
      <vt:lpstr>Analyzing the Spectral Waveform</vt:lpstr>
      <vt:lpstr>Analyzing the Spectral Waveform</vt:lpstr>
      <vt:lpstr>Analyzing the Spectral Waveform</vt:lpstr>
      <vt:lpstr>Pulsed-Wave Doppler</vt:lpstr>
      <vt:lpstr>Pulsed-Wave Doppler</vt:lpstr>
      <vt:lpstr>Pulsed-Wave Doppler</vt:lpstr>
      <vt:lpstr>Pulsed-Wave Doppler</vt:lpstr>
      <vt:lpstr>Pulsed-Wave Doppler</vt:lpstr>
      <vt:lpstr>Pulsed-Wave Doppler</vt:lpstr>
      <vt:lpstr>Pulsed-Wave Doppler</vt:lpstr>
      <vt:lpstr>Review of Doppler Controls</vt:lpstr>
      <vt:lpstr>Review of Doppler Controls</vt:lpstr>
      <vt:lpstr>Review of Doppler Controls</vt:lpstr>
      <vt:lpstr>Review of Doppler Controls</vt:lpstr>
      <vt:lpstr>Review of Doppler Controls</vt:lpstr>
      <vt:lpstr>Review of Doppler Controls</vt:lpstr>
      <vt:lpstr>Review of Doppler Controls</vt:lpstr>
      <vt:lpstr>Review of Doppler Controls</vt:lpstr>
      <vt:lpstr>Review of Doppler Controls</vt:lpstr>
      <vt:lpstr>Review of Doppler Controls</vt:lpstr>
      <vt:lpstr>Review of Doppler Controls</vt:lpstr>
      <vt:lpstr>Review of Doppler Controls</vt:lpstr>
      <vt:lpstr>Color Doppler Imaging</vt:lpstr>
      <vt:lpstr>Color Doppler Imaging</vt:lpstr>
      <vt:lpstr>Color Doppler Imaging</vt:lpstr>
      <vt:lpstr>Color Doppler Imaging</vt:lpstr>
      <vt:lpstr>Color Doppler Imaging</vt:lpstr>
      <vt:lpstr>Color Doppler Imaging</vt:lpstr>
      <vt:lpstr>Color Doppler Imaging</vt:lpstr>
      <vt:lpstr>Color Doppler Imaging</vt:lpstr>
      <vt:lpstr>Color Doppler Imaging</vt:lpstr>
      <vt:lpstr>Color Doppler Imaging</vt:lpstr>
      <vt:lpstr>Color Aliasing</vt:lpstr>
      <vt:lpstr>Color Aliasing</vt:lpstr>
      <vt:lpstr>Color Aliasing</vt:lpstr>
      <vt:lpstr>Color Aliasing</vt:lpstr>
      <vt:lpstr>Color Aliasing</vt:lpstr>
      <vt:lpstr>Tissue Doppler Imaging</vt:lpstr>
      <vt:lpstr>Tissue Doppler Imaging</vt:lpstr>
      <vt:lpstr>Power Doppler</vt:lpstr>
      <vt:lpstr>Power Doppler</vt:lpstr>
      <vt:lpstr>Cardiac Strain and Strain Rate</vt:lpstr>
      <vt:lpstr>Doppler Artifacts</vt:lpstr>
    </vt:vector>
  </TitlesOfParts>
  <Company>Wolters Kluwer Health - Lippincott Williams &amp; Wilkins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LWW PPT Slide Template Master</dc:title>
  <dc:creator>Dale Gray</dc:creator>
  <cp:lastModifiedBy>  </cp:lastModifiedBy>
  <cp:revision>157</cp:revision>
  <cp:lastPrinted>2001-01-03T19:47:24Z</cp:lastPrinted>
  <dcterms:created xsi:type="dcterms:W3CDTF">2001-02-15T19:07:27Z</dcterms:created>
  <dcterms:modified xsi:type="dcterms:W3CDTF">2018-04-06T11:09:41Z</dcterms:modified>
</cp:coreProperties>
</file>