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0E40-5AA7-493D-A291-ABAA417EE33E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23593-C5EE-44D9-94DA-9C5918E83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86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3593-C5EE-44D9-94DA-9C5918E832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84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650" y="0"/>
            <a:ext cx="91566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9560" y="248304"/>
            <a:ext cx="17780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81800" y="5715000"/>
            <a:ext cx="2144140" cy="534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97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59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62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443" y="609600"/>
            <a:ext cx="7198357" cy="7770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443" y="1600200"/>
            <a:ext cx="719835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8443" y="6356350"/>
            <a:ext cx="2133600" cy="365125"/>
          </a:xfrm>
        </p:spPr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078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248304"/>
            <a:ext cx="1145160" cy="4089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488443" y="744354"/>
            <a:ext cx="719835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488443" y="6324600"/>
            <a:ext cx="719835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889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39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8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4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94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61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8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20E0-CB67-684D-B3EE-BC7DB36113A6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34EE-A247-4240-8058-CE3C0845C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59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917" y="2209126"/>
            <a:ext cx="581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latin typeface="Verdana"/>
                <a:ea typeface="+mj-ea"/>
                <a:cs typeface="+mj-cs"/>
              </a:rPr>
              <a:t>Changes in DSM-5: </a:t>
            </a:r>
            <a:r>
              <a:rPr lang="en-US" sz="2400" b="1" kern="0" dirty="0" smtClean="0">
                <a:latin typeface="Verdana"/>
                <a:ea typeface="+mj-ea"/>
                <a:cs typeface="+mj-cs"/>
              </a:rPr>
              <a:t>An Overview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86478" y="2921225"/>
            <a:ext cx="41107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kern="0" dirty="0">
                <a:solidFill>
                  <a:srgbClr val="000000"/>
                </a:solidFill>
                <a:latin typeface="Verdana"/>
              </a:rPr>
              <a:t>Sheila L. </a:t>
            </a:r>
            <a:r>
              <a:rPr lang="en-US" kern="0" dirty="0" err="1">
                <a:solidFill>
                  <a:srgbClr val="000000"/>
                </a:solidFill>
                <a:latin typeface="Verdana"/>
              </a:rPr>
              <a:t>Videbeck</a:t>
            </a:r>
            <a:r>
              <a:rPr lang="en-US" kern="0" dirty="0">
                <a:solidFill>
                  <a:srgbClr val="000000"/>
                </a:solidFill>
                <a:latin typeface="Verdana"/>
              </a:rPr>
              <a:t>, PhD, RN</a:t>
            </a:r>
          </a:p>
        </p:txBody>
      </p:sp>
    </p:spTree>
    <p:extLst>
      <p:ext uri="{BB962C8B-B14F-4D97-AF65-F5344CB8AC3E}">
        <p14:creationId xmlns="" xmlns:p14="http://schemas.microsoft.com/office/powerpoint/2010/main" val="946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883421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Attention Deficit/Hyperactivity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 Learning Disorder (includes former reading, math, written expression, and NOS diagnoses)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Motor Disorders (includes Developmental Coordination Disorder, Stereotypic Movement Disorder, Tourette’s Disorder, and other vocal and motor tics, &amp; unspecified disorders)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909005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</a:t>
            </a:r>
            <a:r>
              <a:rPr lang="en-US" sz="28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Neurodevelopmental</a:t>
            </a: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Disorder Diagnoses</a:t>
            </a:r>
          </a:p>
        </p:txBody>
      </p:sp>
    </p:spTree>
    <p:extLst>
      <p:ext uri="{BB962C8B-B14F-4D97-AF65-F5344CB8AC3E}">
        <p14:creationId xmlns="" xmlns:p14="http://schemas.microsoft.com/office/powerpoint/2010/main" val="3451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931973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Elimination of paranoid, undifferentiated, disorganized, and residual subtypes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Delusional Disorder – can now include bizarre delusion(s)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Schizoaffective Disorder – major mood episode must be present for a majority of the total duration of disorder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803808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Schizophrenia Spectrum and other Psychotic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097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495003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Criteria for mania and hypomania now include changes in activity and energy as well as mood changes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diagnosis of Bipolar Disorder in children on slide #13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Bipolar and Related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581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Disruptive Mood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Dysregulation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Disorder – for children under age 18 who have persistent irritability and frequent extreme out of control behavior (to address concerns about potential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overdiagnosis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Bipolar Disorder)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Persistent Depressive Disorder (replaces Dysthymic Disorder)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Bereavement no longer excluded from depression diagnosis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Depressive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3451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478819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PTSD moved to new section called Trauma and Stressor Related Disorders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OCD moved to new section called Obsessive-Compulsive and Related Disorders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Anxiety Disorder (replaces Social Phobia)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Panic Disorder with Agoraphobia – now 2 diagnoses, no longer one diagnosis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Separation Anxiety Disorder – moved from the old First Diagnosed in Infancy…section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Anxiety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39646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Obsessive-Compulsive Disorder – moved from Anxiety Disorder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Diagnosis: Hoarding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Dysmorphic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Disorder – moved from old Somatoform Disorder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Trichotillomania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Skin-picking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Substance-induced OCD and OCD due to another medical condition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730981"/>
            <a:ext cx="7198357" cy="7770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Obsessive-Compulsive and Related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01086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Reactive Attachment Disorder – moved from the old First Diagnosed in Infancy…section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Disinhibited Social Engagement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PTSD – moved from Anxiety Disorders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Acute Stress Disorder – moved from Anxiety Disorder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Adjustment Disorders – old section of Adjustment Disorders eliminated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706704"/>
            <a:ext cx="7198357" cy="7770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Trauma and Stressor-Related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61679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Depersonalization/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Derealization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Disorder – concepts of depersonalization and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derealization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combined to replace former Depersonalization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Dissociative Fugue – now a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specifier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under Dissociative Amnesia instead of a stand-alone diagnosis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Dissociative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5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Formerly called Somatoform Disorders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Somatic Symptom Disorder (replaces Somatization Disorder)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Illness Anxiety Disorder (replaces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Hypochondirasis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Conversion Disorder – also called Functional Neurological Symptom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Factitious Disorder: Imposed on self or Imposed on other colloquially known as Munchausen’s Syndrome and Munchausen’s by proxy)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739073"/>
            <a:ext cx="7198357" cy="7770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Somatic Symptom and Related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357091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Adult diagnoses of Anorexia Nervosa and Bulimia Nervosa are essentially unchanged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Diagnosis: Binge Eating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Diagnosis: Avoidant/Restrictive Food Intake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Pica and Rumination Disorder - moved from former First Diagnosed in Infancy…section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Feeding and Eating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0903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focus of this overview is major changes between DSM-IV-TR (2000) and DSM-5 (2013).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organizational and conceptual changes in diagnoses are included.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Further, inclusive and detailed changes and explanations for changes are available at www.DSM5.org/HighlightsofChanges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</a:p>
        </p:txBody>
      </p:sp>
    </p:spTree>
    <p:extLst>
      <p:ext uri="{BB962C8B-B14F-4D97-AF65-F5344CB8AC3E}">
        <p14:creationId xmlns="" xmlns:p14="http://schemas.microsoft.com/office/powerpoint/2010/main" val="565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875329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Conduct Disorder and Oppositional Defiant Disorder – moved from former First Diagnosed in Infancy…section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Intermittent Explosive Disorder, Kleptomania, &amp; Pyromania – moved from former Impulse-Control Disorder section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803808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Disruptive, Impulse-Control, and Conduct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323952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762041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Gambling – moved from former Impulse-Control Disorder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longer a separation of substance abuse and dependence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Categories reduced by combining amphetamine and cocaine into stimulants; phencyclidine included in hallucinogens; and nicotine expanded to tobacco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787624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Substance-Related and Addictive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59318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386605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Formerly Delirium, Dementia, and Amnestic and other Cognitive Disorders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Delirium remains in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Amnestic Disorder and Dementia are now in a new category called Mild or Major Neurocognitive Disorder specified according to etiology (vascular, HIV Infection, Traumatic Brain Injury, Alzheimer’s Parkinson’s Huntington’s, Prion, other medical condition, multiple etiologies), location (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Frontotemporal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or characteristics (with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Lewy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Bodies)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Neurocognitive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193698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Personality Disorder diagnoses remain unchanged in Section II</a:t>
            </a:r>
          </a:p>
          <a:p>
            <a:pPr marL="514350" indent="-514350" eaLnBrk="1" hangingPunct="1"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Another alternative approach is proposed in Section III to be used for further study; it contains changes proposed in drafts of DSM-5 which were not ultimately accepted</a:t>
            </a:r>
          </a:p>
          <a:p>
            <a:pPr marL="514350" indent="-514350" eaLnBrk="1" hangingPunct="1"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alternate section has 6 rather than 10 diagnoses with criteria focusing on personality traits and personality functioning</a:t>
            </a:r>
          </a:p>
          <a:p>
            <a:pPr eaLnBrk="1" hangingPunct="1">
              <a:defRPr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Personality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89254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changes in criteria, definitions, or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specifiers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that are routinely used by clinicians making diagnoses, see the website </a:t>
            </a:r>
            <a:r>
              <a:rPr lang="en-US" sz="22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www.DSM5/HighlightsofChanges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Changes</a:t>
            </a:r>
          </a:p>
        </p:txBody>
      </p:sp>
    </p:spTree>
    <p:extLst>
      <p:ext uri="{BB962C8B-B14F-4D97-AF65-F5344CB8AC3E}">
        <p14:creationId xmlns="" xmlns:p14="http://schemas.microsoft.com/office/powerpoint/2010/main" val="184272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Elimination of the only age-based section: Disorders Usually First Diagnosed in Infancy, Childhood or Adolescence. Diagnoses from this section have been distributed to other sections based on disorder categories.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Creation of new sections: Neurodevelopmental Disorders; Obsessive-Compulsive and Related Disorders; Trauma- and Stressor-Related Disorders.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DSM-5 Changes</a:t>
            </a:r>
          </a:p>
        </p:txBody>
      </p:sp>
    </p:spTree>
    <p:extLst>
      <p:ext uri="{BB962C8B-B14F-4D97-AF65-F5344CB8AC3E}">
        <p14:creationId xmlns="" xmlns:p14="http://schemas.microsoft.com/office/powerpoint/2010/main" val="972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Sections renamed to better reflect disorders in the section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in the name of diagnoses (with minimal change in individual diagnosis)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 in conceptual approach to a set of diagnoses, specifically Autism Spectrum Disorder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definition, criteria for diagnoses, and/or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specifiers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disorder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DSM-5 Changes (continued)</a:t>
            </a:r>
          </a:p>
        </p:txBody>
      </p:sp>
    </p:spTree>
    <p:extLst>
      <p:ext uri="{BB962C8B-B14F-4D97-AF65-F5344CB8AC3E}">
        <p14:creationId xmlns="" xmlns:p14="http://schemas.microsoft.com/office/powerpoint/2010/main" val="457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term “General medical condition” has been replaced throughout DSM-5 with “Another medical condition”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Diagnoses are no longer placed on the multi-axial system of Axes I-V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Global Assessment of Functioning Scale (GAF) has been eliminated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 DSM-5 Changes (continued)</a:t>
            </a:r>
          </a:p>
        </p:txBody>
      </p:sp>
    </p:spTree>
    <p:extLst>
      <p:ext uri="{BB962C8B-B14F-4D97-AF65-F5344CB8AC3E}">
        <p14:creationId xmlns="" xmlns:p14="http://schemas.microsoft.com/office/powerpoint/2010/main" val="1097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2207103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category has been eliminated 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Disorders formerly in the section have been distributed in other sections 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Neurodevelopmental Disorders is a new section that contains many of the diagnoses from this old section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1033083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Disorders Usually First Diagnosed in Infancy, Childhood, or Adolescence</a:t>
            </a:r>
          </a:p>
        </p:txBody>
      </p:sp>
    </p:spTree>
    <p:extLst>
      <p:ext uri="{BB962C8B-B14F-4D97-AF65-F5344CB8AC3E}">
        <p14:creationId xmlns="" xmlns:p14="http://schemas.microsoft.com/office/powerpoint/2010/main" val="1581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Mental Retardation diagnosis has been replaced with Intellectual Disability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cognitive capacity (IQ) and adaptive functioning are assessed with severity based on adaptive functioning rather than IQ</a:t>
            </a:r>
          </a:p>
          <a:p>
            <a:pPr eaLnBrk="1" hangingPunct="1">
              <a:buFontTx/>
              <a:buNone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Intellectual Disability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3451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2263747"/>
            <a:ext cx="7198357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Language Disorder (combines Expressive and Mixed Receptive-Expressive Disorder)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Speech Sound Disorder (replaces Phonological Disorder)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Childhood Onset Fluency Disorder (formerly Stuttering)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Social Pragmatic Disorder (New)</a:t>
            </a:r>
          </a:p>
          <a:p>
            <a:pPr eaLnBrk="1" hangingPunct="1">
              <a:buFontTx/>
              <a:buNone/>
              <a:defRPr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443" y="1054661"/>
            <a:ext cx="7198357" cy="7770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Disorders is a category in </a:t>
            </a:r>
            <a:r>
              <a:rPr lang="en-US" sz="28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Neurodevelopmental</a:t>
            </a: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Disorders that includes:</a:t>
            </a:r>
          </a:p>
        </p:txBody>
      </p:sp>
    </p:spTree>
    <p:extLst>
      <p:ext uri="{BB962C8B-B14F-4D97-AF65-F5344CB8AC3E}">
        <p14:creationId xmlns="" xmlns:p14="http://schemas.microsoft.com/office/powerpoint/2010/main" val="10975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8443" y="1425042"/>
            <a:ext cx="719835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conceptual change defines Autism Spectrum Disorder as a single condition with different levels of symptom severity – 2 symptom categories are: social communication &amp; interaction; and repetitive, behavior, interests, &amp; activities</a:t>
            </a:r>
          </a:p>
          <a:p>
            <a:pPr eaLnBrk="1" hangingPunct="1"/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Encompasses previous diagnoses of Autistic Disorder, Asperger’s Disorder, Childhood Disintegrative Disorder, and Pervasive Developmental Disorder NOS</a:t>
            </a:r>
          </a:p>
          <a:p>
            <a:pPr eaLnBrk="1" hangingPunct="1"/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Autism Spectrum Disorder</a:t>
            </a:r>
          </a:p>
        </p:txBody>
      </p:sp>
    </p:spTree>
    <p:extLst>
      <p:ext uri="{BB962C8B-B14F-4D97-AF65-F5344CB8AC3E}">
        <p14:creationId xmlns="" xmlns:p14="http://schemas.microsoft.com/office/powerpoint/2010/main" val="1581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1060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Overview</vt:lpstr>
      <vt:lpstr>Major DSM-5 Changes</vt:lpstr>
      <vt:lpstr>Major DSM-5 Changes (continued)</vt:lpstr>
      <vt:lpstr>Major DSM-5 Changes (continued)</vt:lpstr>
      <vt:lpstr>Disorders Usually First Diagnosed in Infancy, Childhood, or Adolescence</vt:lpstr>
      <vt:lpstr>Intellectual Disability</vt:lpstr>
      <vt:lpstr>Communication Disorders is a category in Neurodevelopmental Disorders that includes:</vt:lpstr>
      <vt:lpstr>Autism Spectrum Disorder</vt:lpstr>
      <vt:lpstr>Additional Neurodevelopmental Disorder Diagnoses</vt:lpstr>
      <vt:lpstr>Schizophrenia Spectrum and other Psychotic Disorders</vt:lpstr>
      <vt:lpstr>Bipolar and Related Disorders</vt:lpstr>
      <vt:lpstr>Depressive Disorders</vt:lpstr>
      <vt:lpstr>Anxiety Disorders</vt:lpstr>
      <vt:lpstr>Obsessive-Compulsive and Related Disorders</vt:lpstr>
      <vt:lpstr>Trauma and Stressor-Related Disorders</vt:lpstr>
      <vt:lpstr>Dissociative Disorders</vt:lpstr>
      <vt:lpstr>Somatic Symptom and Related Disorders</vt:lpstr>
      <vt:lpstr>Feeding and Eating Disorders</vt:lpstr>
      <vt:lpstr>Disruptive, Impulse-Control, and Conduct Disorders</vt:lpstr>
      <vt:lpstr>Substance-Related and Addictive Disorders</vt:lpstr>
      <vt:lpstr>Neurocognitive Disorders</vt:lpstr>
      <vt:lpstr>Personality Disorders</vt:lpstr>
      <vt:lpstr>Additional Changes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DeCastro</dc:creator>
  <cp:lastModifiedBy>abdul.rahman</cp:lastModifiedBy>
  <cp:revision>20</cp:revision>
  <dcterms:created xsi:type="dcterms:W3CDTF">2012-07-31T09:53:11Z</dcterms:created>
  <dcterms:modified xsi:type="dcterms:W3CDTF">2013-08-02T12:01:50Z</dcterms:modified>
</cp:coreProperties>
</file>