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257" r:id="rId3"/>
    <p:sldId id="259" r:id="rId4"/>
    <p:sldId id="261" r:id="rId5"/>
    <p:sldId id="263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976" autoAdjust="0"/>
    <p:restoredTop sz="95238" autoAdjust="0"/>
  </p:normalViewPr>
  <p:slideViewPr>
    <p:cSldViewPr>
      <p:cViewPr varScale="1">
        <p:scale>
          <a:sx n="71" d="100"/>
          <a:sy n="71" d="100"/>
        </p:scale>
        <p:origin x="-4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8275D79-B80E-4E13-A8CD-8D0703D551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96009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3C3371D-2C50-47B3-B68C-002D5D09D051}" type="slidenum">
              <a:rPr lang="en-US" sz="1200"/>
              <a:pPr eaLnBrk="1" hangingPunct="1"/>
              <a:t>1</a:t>
            </a:fld>
            <a:endParaRPr lang="en-US" sz="1200" dirty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FC27A93-3FE2-4002-8F85-458CB7427789}" type="slidenum">
              <a:rPr lang="en-US" sz="1200"/>
              <a:pPr eaLnBrk="1" hangingPunct="1"/>
              <a:t>10</a:t>
            </a:fld>
            <a:endParaRPr lang="en-US" sz="1200" dirty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Answer: B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FC27A93-3FE2-4002-8F85-458CB7427789}" type="slidenum">
              <a:rPr lang="en-US" sz="1200"/>
              <a:pPr eaLnBrk="1" hangingPunct="1"/>
              <a:t>11</a:t>
            </a:fld>
            <a:endParaRPr lang="en-US" sz="1200" dirty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Answer: A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FC27A93-3FE2-4002-8F85-458CB7427789}" type="slidenum">
              <a:rPr lang="en-US" sz="1200"/>
              <a:pPr eaLnBrk="1" hangingPunct="1"/>
              <a:t>12</a:t>
            </a:fld>
            <a:endParaRPr lang="en-US" sz="1200" dirty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Answer: A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FC27A93-3FE2-4002-8F85-458CB7427789}" type="slidenum">
              <a:rPr lang="en-US" sz="1200"/>
              <a:pPr eaLnBrk="1" hangingPunct="1"/>
              <a:t>13</a:t>
            </a:fld>
            <a:endParaRPr lang="en-US" sz="1200" dirty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Answer: B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792C52E-0D29-4CF6-9A46-482241ABE518}" type="slidenum">
              <a:rPr lang="en-US" sz="1200"/>
              <a:pPr eaLnBrk="1" hangingPunct="1"/>
              <a:t>2</a:t>
            </a:fld>
            <a:endParaRPr lang="en-US" sz="12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Answer: C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57A2ADC-EF14-48FC-A6D6-8B9D56D661A8}" type="slidenum">
              <a:rPr lang="en-US" sz="1200"/>
              <a:pPr eaLnBrk="1" hangingPunct="1"/>
              <a:t>3</a:t>
            </a:fld>
            <a:endParaRPr lang="en-US" sz="1200" dirty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Answer: B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2F4ADC2-7677-4E29-AED9-43E4C5381C76}" type="slidenum">
              <a:rPr lang="en-US" sz="1200"/>
              <a:pPr eaLnBrk="1" hangingPunct="1"/>
              <a:t>4</a:t>
            </a:fld>
            <a:endParaRPr lang="en-US" sz="1200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Answer: B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BCF0DD9-C149-4EFD-8F2C-523BD648A131}" type="slidenum">
              <a:rPr lang="en-US" sz="1200"/>
              <a:pPr eaLnBrk="1" hangingPunct="1"/>
              <a:t>5</a:t>
            </a:fld>
            <a:endParaRPr lang="en-US" sz="1200" dirty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Answer: C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FC27A93-3FE2-4002-8F85-458CB7427789}" type="slidenum">
              <a:rPr lang="en-US" sz="1200"/>
              <a:pPr eaLnBrk="1" hangingPunct="1"/>
              <a:t>6</a:t>
            </a:fld>
            <a:endParaRPr lang="en-US" sz="1200" dirty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Answer: A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FC27A93-3FE2-4002-8F85-458CB7427789}" type="slidenum">
              <a:rPr lang="en-US" sz="1200"/>
              <a:pPr eaLnBrk="1" hangingPunct="1"/>
              <a:t>7</a:t>
            </a:fld>
            <a:endParaRPr lang="en-US" sz="1200" dirty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Answer: C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FC27A93-3FE2-4002-8F85-458CB7427789}" type="slidenum">
              <a:rPr lang="en-US" sz="1200"/>
              <a:pPr eaLnBrk="1" hangingPunct="1"/>
              <a:t>8</a:t>
            </a:fld>
            <a:endParaRPr lang="en-US" sz="1200" dirty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Answer: D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FC27A93-3FE2-4002-8F85-458CB7427789}" type="slidenum">
              <a:rPr lang="en-US" sz="1200"/>
              <a:pPr eaLnBrk="1" hangingPunct="1"/>
              <a:t>9</a:t>
            </a:fld>
            <a:endParaRPr lang="en-US" sz="1200" dirty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Answer: 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19200" y="2667000"/>
            <a:ext cx="6705600" cy="3505200"/>
          </a:xfrm>
          <a:prstGeom prst="rect">
            <a:avLst/>
          </a:prstGeom>
          <a:noFill/>
          <a:ln w="19050">
            <a:solidFill>
              <a:srgbClr val="1974C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5" name="Picture 5" descr="Master sli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0" y="6588125"/>
            <a:ext cx="91440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dirty="0"/>
              <a:t>Copyright © 2013 Wolters Kluwer Health | Lippincott Williams &amp; Wilkins 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23963" y="3505200"/>
            <a:ext cx="6692900" cy="838200"/>
          </a:xfrm>
          <a:effectLst/>
        </p:spPr>
        <p:txBody>
          <a:bodyPr anchorCtr="1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81600"/>
            <a:ext cx="6400800" cy="533400"/>
          </a:xfrm>
        </p:spPr>
        <p:txBody>
          <a:bodyPr lIns="91440" tIns="45720" rIns="91440" bIns="45720"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944874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343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9263" y="1317625"/>
            <a:ext cx="2155825" cy="4714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200" y="1317625"/>
            <a:ext cx="6316663" cy="4714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040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7631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722118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200" y="2346325"/>
            <a:ext cx="4230688" cy="3686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3288" y="2346325"/>
            <a:ext cx="4230687" cy="3686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2633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9431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0271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602217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92715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584561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0213" y="1317625"/>
            <a:ext cx="852487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0200" y="2346325"/>
            <a:ext cx="861377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003925" y="6089650"/>
            <a:ext cx="2820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endParaRPr lang="en-US" dirty="0"/>
          </a:p>
        </p:txBody>
      </p:sp>
      <p:pic>
        <p:nvPicPr>
          <p:cNvPr id="1029" name="Picture 5" descr="All Sl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303213" y="6581775"/>
            <a:ext cx="8840787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50000"/>
              </a:spcBef>
              <a:tabLst>
                <a:tab pos="7485063" algn="l"/>
              </a:tabLst>
              <a:defRPr/>
            </a:pPr>
            <a:endParaRPr lang="en-US" sz="1000" dirty="0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0" y="6588125"/>
            <a:ext cx="91440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dirty="0"/>
              <a:t>Copyright © 2013 Wolters Kluwer Health | Lippincott Williams &amp; Wilkins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186EC4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186EC4"/>
          </a:solidFill>
          <a:latin typeface="Verdana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186EC4"/>
          </a:solidFill>
          <a:latin typeface="Verdana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186EC4"/>
          </a:solidFill>
          <a:latin typeface="Verdana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186EC4"/>
          </a:solidFill>
          <a:latin typeface="Verdana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186EC4"/>
          </a:solidFill>
          <a:latin typeface="Verdana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186EC4"/>
          </a:solidFill>
          <a:latin typeface="Verdana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186EC4"/>
          </a:solidFill>
          <a:latin typeface="Verdana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186EC4"/>
          </a:solidFill>
          <a:latin typeface="Verdana" pitchFamily="34" charset="0"/>
        </a:defRPr>
      </a:lvl9pPr>
    </p:titleStyle>
    <p:bodyStyle>
      <a:lvl1pPr marL="280988" indent="-280988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862013" indent="-404813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–"/>
        <a:defRPr sz="2200">
          <a:solidFill>
            <a:schemeClr val="tx1"/>
          </a:solidFill>
          <a:latin typeface="+mn-lt"/>
        </a:defRPr>
      </a:lvl2pPr>
      <a:lvl3pPr marL="1204913" indent="-2286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23963" y="3849688"/>
            <a:ext cx="6692900" cy="493712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/>
            <a:r>
              <a:rPr lang="en-US" dirty="0" smtClean="0"/>
              <a:t>Chapter 11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029200"/>
            <a:ext cx="6400800" cy="5334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Quiz Questions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1312577"/>
            <a:ext cx="8524875" cy="44319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Question, #9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1981200"/>
            <a:ext cx="8613775" cy="4051300"/>
          </a:xfrm>
        </p:spPr>
        <p:txBody>
          <a:bodyPr/>
          <a:lstStyle/>
          <a:p>
            <a:r>
              <a:rPr lang="en-US" sz="3200" dirty="0"/>
              <a:t> </a:t>
            </a:r>
            <a:r>
              <a:rPr lang="en-US" sz="3200" dirty="0" smtClean="0"/>
              <a:t>Which </a:t>
            </a:r>
            <a:r>
              <a:rPr lang="en-US" sz="3200" dirty="0"/>
              <a:t>of the following characteristics would suggest a cervical sprain rather than strain?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restricted </a:t>
            </a:r>
            <a:r>
              <a:rPr lang="en-US" sz="2800" dirty="0"/>
              <a:t>ROM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symptoms </a:t>
            </a:r>
            <a:r>
              <a:rPr lang="en-US" sz="2800" dirty="0"/>
              <a:t>that persists for several days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pain</a:t>
            </a:r>
            <a:endParaRPr lang="en-US" sz="2800" dirty="0"/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stiffness</a:t>
            </a:r>
            <a:endParaRPr lang="en-US" sz="28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414040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1312577"/>
            <a:ext cx="8524875" cy="44319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Question, #10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1981200"/>
            <a:ext cx="8613775" cy="4051300"/>
          </a:xfrm>
        </p:spPr>
        <p:txBody>
          <a:bodyPr/>
          <a:lstStyle/>
          <a:p>
            <a:r>
              <a:rPr lang="en-US" sz="3200" dirty="0"/>
              <a:t> In a brachial plexus injury, pain is usually transient and resolves itself in 5 to 10 minutes.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True</a:t>
            </a:r>
            <a:endParaRPr lang="en-US" sz="2800" dirty="0"/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False</a:t>
            </a:r>
            <a:endParaRPr lang="en-US" sz="28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494204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1312577"/>
            <a:ext cx="8524875" cy="44319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Question, #11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1981200"/>
            <a:ext cx="8613775" cy="4051300"/>
          </a:xfrm>
        </p:spPr>
        <p:txBody>
          <a:bodyPr/>
          <a:lstStyle/>
          <a:p>
            <a:r>
              <a:rPr lang="en-US" sz="3200" dirty="0"/>
              <a:t> </a:t>
            </a:r>
            <a:r>
              <a:rPr lang="en-US" sz="3200" dirty="0" smtClean="0"/>
              <a:t>The cervical spine forms a curve that is convex anteriorly. </a:t>
            </a:r>
            <a:endParaRPr lang="en-US" sz="3200" dirty="0"/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True</a:t>
            </a:r>
            <a:endParaRPr lang="en-US" sz="2800" dirty="0"/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False</a:t>
            </a:r>
            <a:endParaRPr lang="en-US" sz="28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797895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1312577"/>
            <a:ext cx="8524875" cy="44319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Question, #12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1981200"/>
            <a:ext cx="8613775" cy="4051300"/>
          </a:xfrm>
        </p:spPr>
        <p:txBody>
          <a:bodyPr/>
          <a:lstStyle/>
          <a:p>
            <a:r>
              <a:rPr lang="en-US" sz="3200" dirty="0"/>
              <a:t> The vertebrae that consists of a bony ring with large , flat, superior articular facets on which the skull rests is the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annulus </a:t>
            </a:r>
            <a:r>
              <a:rPr lang="en-US" sz="2800" dirty="0"/>
              <a:t>fibrosus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atlas</a:t>
            </a:r>
            <a:endParaRPr lang="en-US" sz="2800" dirty="0"/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axis</a:t>
            </a:r>
            <a:endParaRPr lang="en-US" sz="2800" dirty="0"/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dens</a:t>
            </a:r>
            <a:endParaRPr lang="en-US" sz="28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810287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Question, #1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95300" indent="-495300" eaLnBrk="1" hangingPunct="1"/>
            <a:r>
              <a:rPr lang="en-US" sz="3000" dirty="0" smtClean="0"/>
              <a:t>A swimmer who predominantly swims the butterfly stroke is likely to develop: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cervical lordosis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cervical kyphosis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thoracic kyphosis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thoracic lordosis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Question, #2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1968500"/>
            <a:ext cx="8613775" cy="4203700"/>
          </a:xfrm>
        </p:spPr>
        <p:txBody>
          <a:bodyPr/>
          <a:lstStyle/>
          <a:p>
            <a:pPr marL="495300" indent="-495300" eaLnBrk="1" hangingPunct="1"/>
            <a:r>
              <a:rPr lang="en-US" sz="3000" dirty="0" smtClean="0"/>
              <a:t>What is the most common mechanism of injury for severe cervical spine injuries?</a:t>
            </a:r>
            <a:endParaRPr lang="en-US" sz="2000" dirty="0" smtClean="0"/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shearing force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compressive axial loading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tensile force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traction force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Question, #3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2133600"/>
            <a:ext cx="8613775" cy="3898900"/>
          </a:xfrm>
        </p:spPr>
        <p:txBody>
          <a:bodyPr/>
          <a:lstStyle/>
          <a:p>
            <a:pPr marL="495300" indent="-495300" eaLnBrk="1" hangingPunct="1"/>
            <a:r>
              <a:rPr lang="en-US" sz="3000" dirty="0" smtClean="0"/>
              <a:t>Injury to a nerve that results in temporary neurologic deficits followed by complete recovery of function is termed: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axonotmesis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neurapraxia 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neurotmesis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paresthesia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Question, #4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1981200"/>
            <a:ext cx="8613775" cy="4343400"/>
          </a:xfrm>
        </p:spPr>
        <p:txBody>
          <a:bodyPr/>
          <a:lstStyle/>
          <a:p>
            <a:pPr marL="495300" indent="-495300" eaLnBrk="1" hangingPunct="1"/>
            <a:r>
              <a:rPr lang="en-US" sz="3000" dirty="0" smtClean="0"/>
              <a:t>Which cervical nerve is being tested when a manual muscle test of the triceps brachii is performed? 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C5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C6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C7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C8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T1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Question, #5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1981200"/>
            <a:ext cx="8613775" cy="4051300"/>
          </a:xfrm>
        </p:spPr>
        <p:txBody>
          <a:bodyPr/>
          <a:lstStyle/>
          <a:p>
            <a:pPr marL="495300" indent="-495300" eaLnBrk="1" hangingPunct="1"/>
            <a:r>
              <a:rPr lang="en-US" sz="3000" dirty="0" smtClean="0"/>
              <a:t>An athlete has sustained a sprain to the cervical region and is having radiating paresthesia down the left arm. What should be done for this athlete?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refer to a physician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immobilize the shoulder joint</a:t>
            </a:r>
            <a:endParaRPr lang="en-US" sz="3000" dirty="0" smtClean="0"/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apply heat therapy</a:t>
            </a:r>
          </a:p>
          <a:p>
            <a:pPr marL="876300" lvl="1" indent="-419100" eaLnBrk="1" hangingPunct="1">
              <a:buFontTx/>
              <a:buAutoNum type="alphaUcPeriod"/>
            </a:pPr>
            <a:r>
              <a:rPr lang="en-US" sz="2600" dirty="0" smtClean="0"/>
              <a:t>apply traction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1312577"/>
            <a:ext cx="8524875" cy="44319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Question, #6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1981200"/>
            <a:ext cx="8613775" cy="4051300"/>
          </a:xfrm>
        </p:spPr>
        <p:txBody>
          <a:bodyPr/>
          <a:lstStyle/>
          <a:p>
            <a:r>
              <a:rPr lang="en-US" sz="3200" dirty="0"/>
              <a:t>The functional unit of the spine is called the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intervertebral </a:t>
            </a:r>
            <a:r>
              <a:rPr lang="en-US" sz="2800" dirty="0"/>
              <a:t>disc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ligamentum </a:t>
            </a:r>
            <a:r>
              <a:rPr lang="en-US" sz="2800" dirty="0"/>
              <a:t>nuchae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motion </a:t>
            </a:r>
            <a:r>
              <a:rPr lang="en-US" sz="2800" dirty="0"/>
              <a:t>segment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vertebrae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xmlns="" val="3731681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1312577"/>
            <a:ext cx="8524875" cy="44319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Question, #7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1981200"/>
            <a:ext cx="8613775" cy="4051300"/>
          </a:xfrm>
        </p:spPr>
        <p:txBody>
          <a:bodyPr/>
          <a:lstStyle/>
          <a:p>
            <a:r>
              <a:rPr lang="en-US" sz="3200" dirty="0"/>
              <a:t>A loss of cerebrospinal fluid around the spinal cord because of deformation of the spinal cord or a narrowing of the neural canal is called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spina </a:t>
            </a:r>
            <a:r>
              <a:rPr lang="en-US" sz="2800" dirty="0"/>
              <a:t>bifida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Scheuermann's </a:t>
            </a:r>
            <a:r>
              <a:rPr lang="en-US" sz="2800" dirty="0"/>
              <a:t>disease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/>
              <a:t>s</a:t>
            </a:r>
            <a:r>
              <a:rPr lang="en-US" sz="2800" dirty="0" smtClean="0"/>
              <a:t>pinal </a:t>
            </a:r>
            <a:r>
              <a:rPr lang="en-US" sz="2800" dirty="0"/>
              <a:t>occlusion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/>
              <a:t>s</a:t>
            </a:r>
            <a:r>
              <a:rPr lang="en-US" sz="2800" dirty="0" smtClean="0"/>
              <a:t>pinal </a:t>
            </a:r>
            <a:r>
              <a:rPr lang="en-US" sz="2800" dirty="0"/>
              <a:t>stenosis </a:t>
            </a:r>
          </a:p>
        </p:txBody>
      </p:sp>
    </p:spTree>
    <p:extLst>
      <p:ext uri="{BB962C8B-B14F-4D97-AF65-F5344CB8AC3E}">
        <p14:creationId xmlns:p14="http://schemas.microsoft.com/office/powerpoint/2010/main" xmlns="" val="3494367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30213" y="1312577"/>
            <a:ext cx="8524875" cy="44319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Question, #8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0200" y="1981200"/>
            <a:ext cx="8613775" cy="4051300"/>
          </a:xfrm>
        </p:spPr>
        <p:txBody>
          <a:bodyPr/>
          <a:lstStyle/>
          <a:p>
            <a:r>
              <a:rPr lang="en-US" sz="3200" dirty="0" smtClean="0"/>
              <a:t>If </a:t>
            </a:r>
            <a:r>
              <a:rPr lang="en-US" sz="3200" dirty="0"/>
              <a:t>a unilateral cervical dislocation is present, the neck will be visibly tilted in what direction?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away </a:t>
            </a:r>
            <a:r>
              <a:rPr lang="en-US" sz="2800" dirty="0"/>
              <a:t>from the dislocated side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toward </a:t>
            </a:r>
            <a:r>
              <a:rPr lang="en-US" sz="2800" dirty="0"/>
              <a:t>the dislocated side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toward </a:t>
            </a:r>
            <a:r>
              <a:rPr lang="en-US" sz="2800" dirty="0"/>
              <a:t>extension of the neck 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sz="2800" dirty="0" smtClean="0"/>
              <a:t>toward </a:t>
            </a:r>
            <a:r>
              <a:rPr lang="en-US" sz="2800" dirty="0"/>
              <a:t>flexion of the neck 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507032162"/>
      </p:ext>
    </p:extLst>
  </p:cSld>
  <p:clrMapOvr>
    <a:masterClrMapping/>
  </p:clrMapOvr>
</p:sld>
</file>

<file path=ppt/theme/theme1.xml><?xml version="1.0" encoding="utf-8"?>
<a:theme xmlns:a="http://schemas.openxmlformats.org/drawingml/2006/main" name="LWW TEMPLATE">
  <a:themeElements>
    <a:clrScheme name="">
      <a:dk1>
        <a:srgbClr val="000000"/>
      </a:dk1>
      <a:lt1>
        <a:srgbClr val="FFFFFF"/>
      </a:lt1>
      <a:dk2>
        <a:srgbClr val="006B76"/>
      </a:dk2>
      <a:lt2>
        <a:srgbClr val="000000"/>
      </a:lt2>
      <a:accent1>
        <a:srgbClr val="186EC4"/>
      </a:accent1>
      <a:accent2>
        <a:srgbClr val="CC9900"/>
      </a:accent2>
      <a:accent3>
        <a:srgbClr val="FFFFFF"/>
      </a:accent3>
      <a:accent4>
        <a:srgbClr val="000000"/>
      </a:accent4>
      <a:accent5>
        <a:srgbClr val="ABBADE"/>
      </a:accent5>
      <a:accent6>
        <a:srgbClr val="B98A00"/>
      </a:accent6>
      <a:hlink>
        <a:srgbClr val="FF0000"/>
      </a:hlink>
      <a:folHlink>
        <a:srgbClr val="009900"/>
      </a:folHlink>
    </a:clrScheme>
    <a:fontScheme name="LWW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WW 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WW 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WW 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LWW PPT Template Master</Template>
  <TotalTime>156</TotalTime>
  <Words>318</Words>
  <Application>Microsoft Office PowerPoint</Application>
  <PresentationFormat>On-screen Show (4:3)</PresentationFormat>
  <Paragraphs>96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LWW TEMPLATE</vt:lpstr>
      <vt:lpstr>Chapter 11</vt:lpstr>
      <vt:lpstr>Question, #1</vt:lpstr>
      <vt:lpstr>Question, #2</vt:lpstr>
      <vt:lpstr>Question, #3</vt:lpstr>
      <vt:lpstr>Question, #4</vt:lpstr>
      <vt:lpstr>Question, #5</vt:lpstr>
      <vt:lpstr>Question, #6</vt:lpstr>
      <vt:lpstr>Question, #7</vt:lpstr>
      <vt:lpstr>Question, #8</vt:lpstr>
      <vt:lpstr>Question, #9</vt:lpstr>
      <vt:lpstr>Question, #10</vt:lpstr>
      <vt:lpstr>Question, #11</vt:lpstr>
      <vt:lpstr>Question, #12</vt:lpstr>
    </vt:vector>
  </TitlesOfParts>
  <Company>Indiana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</dc:title>
  <dc:creator>Kellie Huxel</dc:creator>
  <cp:lastModifiedBy>Arun P.</cp:lastModifiedBy>
  <cp:revision>18</cp:revision>
  <dcterms:created xsi:type="dcterms:W3CDTF">2007-11-04T20:20:29Z</dcterms:created>
  <dcterms:modified xsi:type="dcterms:W3CDTF">2012-08-14T13:12:50Z</dcterms:modified>
</cp:coreProperties>
</file>