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3" r:id="rId1"/>
  </p:sldMasterIdLst>
  <p:notesMasterIdLst>
    <p:notesMasterId r:id="rId45"/>
  </p:notesMasterIdLst>
  <p:handoutMasterIdLst>
    <p:handoutMasterId r:id="rId46"/>
  </p:handoutMasterIdLst>
  <p:sldIdLst>
    <p:sldId id="288" r:id="rId2"/>
    <p:sldId id="293" r:id="rId3"/>
    <p:sldId id="294" r:id="rId4"/>
    <p:sldId id="333" r:id="rId5"/>
    <p:sldId id="334" r:id="rId6"/>
    <p:sldId id="295" r:id="rId7"/>
    <p:sldId id="296" r:id="rId8"/>
    <p:sldId id="297" r:id="rId9"/>
    <p:sldId id="298" r:id="rId10"/>
    <p:sldId id="299" r:id="rId11"/>
    <p:sldId id="300" r:id="rId12"/>
    <p:sldId id="301" r:id="rId13"/>
    <p:sldId id="302" r:id="rId14"/>
    <p:sldId id="303" r:id="rId15"/>
    <p:sldId id="304" r:id="rId16"/>
    <p:sldId id="305" r:id="rId17"/>
    <p:sldId id="306" r:id="rId18"/>
    <p:sldId id="307" r:id="rId19"/>
    <p:sldId id="308" r:id="rId20"/>
    <p:sldId id="309" r:id="rId21"/>
    <p:sldId id="332" r:id="rId22"/>
    <p:sldId id="310" r:id="rId23"/>
    <p:sldId id="311" r:id="rId24"/>
    <p:sldId id="312" r:id="rId25"/>
    <p:sldId id="313" r:id="rId26"/>
    <p:sldId id="314" r:id="rId27"/>
    <p:sldId id="315" r:id="rId28"/>
    <p:sldId id="316" r:id="rId29"/>
    <p:sldId id="317" r:id="rId30"/>
    <p:sldId id="318" r:id="rId31"/>
    <p:sldId id="319" r:id="rId32"/>
    <p:sldId id="320" r:id="rId33"/>
    <p:sldId id="321" r:id="rId34"/>
    <p:sldId id="322" r:id="rId35"/>
    <p:sldId id="323" r:id="rId36"/>
    <p:sldId id="324" r:id="rId37"/>
    <p:sldId id="325" r:id="rId38"/>
    <p:sldId id="326" r:id="rId39"/>
    <p:sldId id="327" r:id="rId40"/>
    <p:sldId id="328" r:id="rId41"/>
    <p:sldId id="329" r:id="rId42"/>
    <p:sldId id="330" r:id="rId43"/>
    <p:sldId id="331" r:id="rId44"/>
  </p:sldIdLst>
  <p:sldSz cx="9144000" cy="6858000" type="screen4x3"/>
  <p:notesSz cx="6858000" cy="9199563"/>
  <p:defaultTextStyle>
    <a:defPPr>
      <a:defRPr lang="en-US"/>
    </a:defPPr>
    <a:lvl1pPr algn="ctr" rtl="0" fontAlgn="base">
      <a:spcBef>
        <a:spcPct val="0"/>
      </a:spcBef>
      <a:spcAft>
        <a:spcPct val="0"/>
      </a:spcAft>
      <a:defRPr sz="2400" kern="1200">
        <a:solidFill>
          <a:schemeClr val="tx1"/>
        </a:solidFill>
        <a:latin typeface="Arial" charset="0"/>
        <a:ea typeface="+mn-ea"/>
        <a:cs typeface="+mn-cs"/>
      </a:defRPr>
    </a:lvl1pPr>
    <a:lvl2pPr marL="457200" algn="ctr" rtl="0" fontAlgn="base">
      <a:spcBef>
        <a:spcPct val="0"/>
      </a:spcBef>
      <a:spcAft>
        <a:spcPct val="0"/>
      </a:spcAft>
      <a:defRPr sz="2400" kern="1200">
        <a:solidFill>
          <a:schemeClr val="tx1"/>
        </a:solidFill>
        <a:latin typeface="Arial" charset="0"/>
        <a:ea typeface="+mn-ea"/>
        <a:cs typeface="+mn-cs"/>
      </a:defRPr>
    </a:lvl2pPr>
    <a:lvl3pPr marL="914400" algn="ctr" rtl="0" fontAlgn="base">
      <a:spcBef>
        <a:spcPct val="0"/>
      </a:spcBef>
      <a:spcAft>
        <a:spcPct val="0"/>
      </a:spcAft>
      <a:defRPr sz="2400" kern="1200">
        <a:solidFill>
          <a:schemeClr val="tx1"/>
        </a:solidFill>
        <a:latin typeface="Arial" charset="0"/>
        <a:ea typeface="+mn-ea"/>
        <a:cs typeface="+mn-cs"/>
      </a:defRPr>
    </a:lvl3pPr>
    <a:lvl4pPr marL="1371600" algn="ctr" rtl="0" fontAlgn="base">
      <a:spcBef>
        <a:spcPct val="0"/>
      </a:spcBef>
      <a:spcAft>
        <a:spcPct val="0"/>
      </a:spcAft>
      <a:defRPr sz="2400" kern="1200">
        <a:solidFill>
          <a:schemeClr val="tx1"/>
        </a:solidFill>
        <a:latin typeface="Arial" charset="0"/>
        <a:ea typeface="+mn-ea"/>
        <a:cs typeface="+mn-cs"/>
      </a:defRPr>
    </a:lvl4pPr>
    <a:lvl5pPr marL="1828800" algn="ctr"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1974CF"/>
    <a:srgbClr val="1B7EE1"/>
    <a:srgbClr val="1973CD"/>
    <a:srgbClr val="1666B6"/>
    <a:srgbClr val="0C66C0"/>
    <a:srgbClr val="0066CC"/>
    <a:srgbClr val="0099FF"/>
    <a:srgbClr val="186EC4"/>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3456" autoAdjust="0"/>
    <p:restoredTop sz="96433" autoAdjust="0"/>
  </p:normalViewPr>
  <p:slideViewPr>
    <p:cSldViewPr snapToGrid="0">
      <p:cViewPr varScale="1">
        <p:scale>
          <a:sx n="93" d="100"/>
          <a:sy n="93" d="100"/>
        </p:scale>
        <p:origin x="-810" y="-102"/>
      </p:cViewPr>
      <p:guideLst>
        <p:guide orient="horz" pos="2160"/>
        <p:guide pos="2880"/>
        <p:guide pos="27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6" d="100"/>
          <a:sy n="56" d="100"/>
        </p:scale>
        <p:origin x="-1152" y="-90"/>
      </p:cViewPr>
      <p:guideLst>
        <p:guide orient="horz" pos="2897"/>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0213" cy="460375"/>
          </a:xfrm>
          <a:prstGeom prst="rect">
            <a:avLst/>
          </a:prstGeom>
          <a:noFill/>
          <a:ln w="9525">
            <a:noFill/>
            <a:miter lim="800000"/>
            <a:headEnd/>
            <a:tailEnd/>
          </a:ln>
          <a:effectLst/>
        </p:spPr>
        <p:txBody>
          <a:bodyPr vert="horz" wrap="square" lIns="94208" tIns="46306" rIns="94208" bIns="46306" numCol="1" anchor="t" anchorCtr="0" compatLnSpc="1">
            <a:prstTxWarp prst="textNoShape">
              <a:avLst/>
            </a:prstTxWarp>
          </a:bodyPr>
          <a:lstStyle>
            <a:lvl1pPr algn="l" defTabSz="931863" eaLnBrk="0" hangingPunct="0">
              <a:defRPr sz="1200" smtClean="0">
                <a:latin typeface="Times New Roman" pitchFamily="18" charset="0"/>
              </a:defRPr>
            </a:lvl1pPr>
          </a:lstStyle>
          <a:p>
            <a:pPr>
              <a:defRPr/>
            </a:pPr>
            <a:endParaRPr lang="en-US" dirty="0"/>
          </a:p>
        </p:txBody>
      </p:sp>
      <p:sp>
        <p:nvSpPr>
          <p:cNvPr id="3075" name="Rectangle 3"/>
          <p:cNvSpPr>
            <a:spLocks noGrp="1" noChangeArrowheads="1"/>
          </p:cNvSpPr>
          <p:nvPr>
            <p:ph type="dt" sz="quarter" idx="1"/>
          </p:nvPr>
        </p:nvSpPr>
        <p:spPr bwMode="auto">
          <a:xfrm>
            <a:off x="3887788" y="0"/>
            <a:ext cx="2970212" cy="460375"/>
          </a:xfrm>
          <a:prstGeom prst="rect">
            <a:avLst/>
          </a:prstGeom>
          <a:noFill/>
          <a:ln w="9525">
            <a:noFill/>
            <a:miter lim="800000"/>
            <a:headEnd/>
            <a:tailEnd/>
          </a:ln>
          <a:effectLst/>
        </p:spPr>
        <p:txBody>
          <a:bodyPr vert="horz" wrap="square" lIns="94208" tIns="46306" rIns="94208" bIns="46306" numCol="1" anchor="t" anchorCtr="0" compatLnSpc="1">
            <a:prstTxWarp prst="textNoShape">
              <a:avLst/>
            </a:prstTxWarp>
          </a:bodyPr>
          <a:lstStyle>
            <a:lvl1pPr algn="r" defTabSz="931863" eaLnBrk="0" hangingPunct="0">
              <a:defRPr sz="1200" smtClean="0">
                <a:latin typeface="Times New Roman" pitchFamily="18" charset="0"/>
              </a:defRPr>
            </a:lvl1pPr>
          </a:lstStyle>
          <a:p>
            <a:pPr>
              <a:defRPr/>
            </a:pPr>
            <a:endParaRPr lang="en-US" dirty="0"/>
          </a:p>
        </p:txBody>
      </p:sp>
      <p:sp>
        <p:nvSpPr>
          <p:cNvPr id="3076" name="Rectangle 4"/>
          <p:cNvSpPr>
            <a:spLocks noGrp="1" noChangeArrowheads="1"/>
          </p:cNvSpPr>
          <p:nvPr>
            <p:ph type="ftr" sz="quarter" idx="2"/>
          </p:nvPr>
        </p:nvSpPr>
        <p:spPr bwMode="auto">
          <a:xfrm>
            <a:off x="0" y="8739188"/>
            <a:ext cx="2970213" cy="460375"/>
          </a:xfrm>
          <a:prstGeom prst="rect">
            <a:avLst/>
          </a:prstGeom>
          <a:noFill/>
          <a:ln w="9525">
            <a:noFill/>
            <a:miter lim="800000"/>
            <a:headEnd/>
            <a:tailEnd/>
          </a:ln>
          <a:effectLst/>
        </p:spPr>
        <p:txBody>
          <a:bodyPr vert="horz" wrap="square" lIns="94208" tIns="46306" rIns="94208" bIns="46306" numCol="1" anchor="b" anchorCtr="0" compatLnSpc="1">
            <a:prstTxWarp prst="textNoShape">
              <a:avLst/>
            </a:prstTxWarp>
          </a:bodyPr>
          <a:lstStyle>
            <a:lvl1pPr algn="l" defTabSz="931863" eaLnBrk="0" hangingPunct="0">
              <a:defRPr sz="1200" smtClean="0">
                <a:latin typeface="Times New Roman" pitchFamily="18" charset="0"/>
              </a:defRPr>
            </a:lvl1pPr>
          </a:lstStyle>
          <a:p>
            <a:pPr>
              <a:defRPr/>
            </a:pPr>
            <a:endParaRPr lang="en-US" dirty="0"/>
          </a:p>
        </p:txBody>
      </p:sp>
      <p:sp>
        <p:nvSpPr>
          <p:cNvPr id="3077" name="Rectangle 5"/>
          <p:cNvSpPr>
            <a:spLocks noGrp="1" noChangeArrowheads="1"/>
          </p:cNvSpPr>
          <p:nvPr>
            <p:ph type="sldNum" sz="quarter" idx="3"/>
          </p:nvPr>
        </p:nvSpPr>
        <p:spPr bwMode="auto">
          <a:xfrm>
            <a:off x="3887788" y="8739188"/>
            <a:ext cx="2970212" cy="460375"/>
          </a:xfrm>
          <a:prstGeom prst="rect">
            <a:avLst/>
          </a:prstGeom>
          <a:noFill/>
          <a:ln w="9525">
            <a:noFill/>
            <a:miter lim="800000"/>
            <a:headEnd/>
            <a:tailEnd/>
          </a:ln>
          <a:effectLst/>
        </p:spPr>
        <p:txBody>
          <a:bodyPr vert="horz" wrap="square" lIns="94208" tIns="46306" rIns="94208" bIns="46306" numCol="1" anchor="b" anchorCtr="0" compatLnSpc="1">
            <a:prstTxWarp prst="textNoShape">
              <a:avLst/>
            </a:prstTxWarp>
          </a:bodyPr>
          <a:lstStyle>
            <a:lvl1pPr algn="r" defTabSz="931863" eaLnBrk="0" hangingPunct="0">
              <a:defRPr sz="1200" smtClean="0">
                <a:latin typeface="Times New Roman" pitchFamily="18" charset="0"/>
              </a:defRPr>
            </a:lvl1pPr>
          </a:lstStyle>
          <a:p>
            <a:pPr>
              <a:defRPr/>
            </a:pPr>
            <a:fld id="{DDD9DEC7-ACF6-450E-87A0-2965F9134047}" type="slidenum">
              <a:rPr lang="en-US"/>
              <a:pPr>
                <a:defRPr/>
              </a:pPr>
              <a:t>‹#›</a:t>
            </a:fld>
            <a:endParaRPr lang="en-US" dirty="0"/>
          </a:p>
        </p:txBody>
      </p:sp>
    </p:spTree>
    <p:extLst>
      <p:ext uri="{BB962C8B-B14F-4D97-AF65-F5344CB8AC3E}">
        <p14:creationId xmlns="" xmlns:p14="http://schemas.microsoft.com/office/powerpoint/2010/main" val="39892899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70213" cy="460375"/>
          </a:xfrm>
          <a:prstGeom prst="rect">
            <a:avLst/>
          </a:prstGeom>
          <a:noFill/>
          <a:ln w="9525">
            <a:noFill/>
            <a:miter lim="800000"/>
            <a:headEnd/>
            <a:tailEnd/>
          </a:ln>
          <a:effectLst/>
        </p:spPr>
        <p:txBody>
          <a:bodyPr vert="horz" wrap="square" lIns="94208" tIns="46306" rIns="94208" bIns="46306" numCol="1" anchor="t" anchorCtr="0" compatLnSpc="1">
            <a:prstTxWarp prst="textNoShape">
              <a:avLst/>
            </a:prstTxWarp>
          </a:bodyPr>
          <a:lstStyle>
            <a:lvl1pPr algn="l" defTabSz="931863" eaLnBrk="0" hangingPunct="0">
              <a:defRPr sz="1200" smtClean="0">
                <a:latin typeface="Times New Roman" pitchFamily="18" charset="0"/>
              </a:defRPr>
            </a:lvl1pPr>
          </a:lstStyle>
          <a:p>
            <a:pPr>
              <a:defRPr/>
            </a:pPr>
            <a:endParaRPr lang="en-US" dirty="0"/>
          </a:p>
        </p:txBody>
      </p:sp>
      <p:sp>
        <p:nvSpPr>
          <p:cNvPr id="2051" name="Rectangle 3"/>
          <p:cNvSpPr>
            <a:spLocks noGrp="1" noChangeArrowheads="1"/>
          </p:cNvSpPr>
          <p:nvPr>
            <p:ph type="dt" idx="1"/>
          </p:nvPr>
        </p:nvSpPr>
        <p:spPr bwMode="auto">
          <a:xfrm>
            <a:off x="3887788" y="0"/>
            <a:ext cx="2970212" cy="460375"/>
          </a:xfrm>
          <a:prstGeom prst="rect">
            <a:avLst/>
          </a:prstGeom>
          <a:noFill/>
          <a:ln w="9525">
            <a:noFill/>
            <a:miter lim="800000"/>
            <a:headEnd/>
            <a:tailEnd/>
          </a:ln>
          <a:effectLst/>
        </p:spPr>
        <p:txBody>
          <a:bodyPr vert="horz" wrap="square" lIns="94208" tIns="46306" rIns="94208" bIns="46306" numCol="1" anchor="t" anchorCtr="0" compatLnSpc="1">
            <a:prstTxWarp prst="textNoShape">
              <a:avLst/>
            </a:prstTxWarp>
          </a:bodyPr>
          <a:lstStyle>
            <a:lvl1pPr algn="r" defTabSz="931863" eaLnBrk="0" hangingPunct="0">
              <a:defRPr sz="1200" smtClean="0">
                <a:latin typeface="Times New Roman" pitchFamily="18" charset="0"/>
              </a:defRPr>
            </a:lvl1pPr>
          </a:lstStyle>
          <a:p>
            <a:pPr>
              <a:defRPr/>
            </a:pPr>
            <a:endParaRPr lang="en-US" dirty="0"/>
          </a:p>
        </p:txBody>
      </p:sp>
      <p:sp>
        <p:nvSpPr>
          <p:cNvPr id="44036" name="Rectangle 4"/>
          <p:cNvSpPr>
            <a:spLocks noGrp="1" noRot="1" noChangeAspect="1" noChangeArrowheads="1" noTextEdit="1"/>
          </p:cNvSpPr>
          <p:nvPr>
            <p:ph type="sldImg" idx="2"/>
          </p:nvPr>
        </p:nvSpPr>
        <p:spPr bwMode="auto">
          <a:xfrm>
            <a:off x="1135063" y="688975"/>
            <a:ext cx="4595812" cy="3446463"/>
          </a:xfrm>
          <a:prstGeom prst="rect">
            <a:avLst/>
          </a:prstGeom>
          <a:noFill/>
          <a:ln w="12700">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838200" y="4343400"/>
            <a:ext cx="5029200" cy="4144963"/>
          </a:xfrm>
          <a:prstGeom prst="rect">
            <a:avLst/>
          </a:prstGeom>
          <a:noFill/>
          <a:ln w="9525">
            <a:noFill/>
            <a:miter lim="800000"/>
            <a:headEnd/>
            <a:tailEnd/>
          </a:ln>
          <a:effectLst/>
        </p:spPr>
        <p:txBody>
          <a:bodyPr vert="horz" wrap="square" lIns="94208" tIns="46306" rIns="94208" bIns="4630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0" y="8739188"/>
            <a:ext cx="2970213" cy="460375"/>
          </a:xfrm>
          <a:prstGeom prst="rect">
            <a:avLst/>
          </a:prstGeom>
          <a:noFill/>
          <a:ln w="9525">
            <a:noFill/>
            <a:miter lim="800000"/>
            <a:headEnd/>
            <a:tailEnd/>
          </a:ln>
          <a:effectLst/>
        </p:spPr>
        <p:txBody>
          <a:bodyPr vert="horz" wrap="square" lIns="94208" tIns="46306" rIns="94208" bIns="46306" numCol="1" anchor="b" anchorCtr="0" compatLnSpc="1">
            <a:prstTxWarp prst="textNoShape">
              <a:avLst/>
            </a:prstTxWarp>
          </a:bodyPr>
          <a:lstStyle>
            <a:lvl1pPr algn="l" defTabSz="931863" eaLnBrk="0" hangingPunct="0">
              <a:defRPr sz="1200" smtClean="0">
                <a:latin typeface="Times New Roman" pitchFamily="18" charset="0"/>
              </a:defRPr>
            </a:lvl1pPr>
          </a:lstStyle>
          <a:p>
            <a:pPr>
              <a:defRPr/>
            </a:pPr>
            <a:endParaRPr lang="en-US" dirty="0"/>
          </a:p>
        </p:txBody>
      </p:sp>
      <p:sp>
        <p:nvSpPr>
          <p:cNvPr id="2055" name="Rectangle 7"/>
          <p:cNvSpPr>
            <a:spLocks noGrp="1" noChangeArrowheads="1"/>
          </p:cNvSpPr>
          <p:nvPr>
            <p:ph type="sldNum" sz="quarter" idx="5"/>
          </p:nvPr>
        </p:nvSpPr>
        <p:spPr bwMode="auto">
          <a:xfrm>
            <a:off x="3887788" y="8739188"/>
            <a:ext cx="2970212" cy="460375"/>
          </a:xfrm>
          <a:prstGeom prst="rect">
            <a:avLst/>
          </a:prstGeom>
          <a:noFill/>
          <a:ln w="9525">
            <a:noFill/>
            <a:miter lim="800000"/>
            <a:headEnd/>
            <a:tailEnd/>
          </a:ln>
          <a:effectLst/>
        </p:spPr>
        <p:txBody>
          <a:bodyPr vert="horz" wrap="square" lIns="94208" tIns="46306" rIns="94208" bIns="46306" numCol="1" anchor="b" anchorCtr="0" compatLnSpc="1">
            <a:prstTxWarp prst="textNoShape">
              <a:avLst/>
            </a:prstTxWarp>
          </a:bodyPr>
          <a:lstStyle>
            <a:lvl1pPr algn="r" defTabSz="931863" eaLnBrk="0" hangingPunct="0">
              <a:defRPr sz="1200" smtClean="0">
                <a:latin typeface="Times New Roman" pitchFamily="18" charset="0"/>
              </a:defRPr>
            </a:lvl1pPr>
          </a:lstStyle>
          <a:p>
            <a:pPr>
              <a:defRPr/>
            </a:pPr>
            <a:fld id="{163C45CD-78F9-4ABE-92D9-954763AA5432}" type="slidenum">
              <a:rPr lang="en-US"/>
              <a:pPr>
                <a:defRPr/>
              </a:pPr>
              <a:t>‹#›</a:t>
            </a:fld>
            <a:endParaRPr lang="en-US" dirty="0"/>
          </a:p>
        </p:txBody>
      </p:sp>
    </p:spTree>
    <p:extLst>
      <p:ext uri="{BB962C8B-B14F-4D97-AF65-F5344CB8AC3E}">
        <p14:creationId xmlns="" xmlns:p14="http://schemas.microsoft.com/office/powerpoint/2010/main" val="267574591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400" kern="1200">
        <a:solidFill>
          <a:schemeClr val="tx1"/>
        </a:solidFill>
        <a:latin typeface="Arial" charset="0"/>
        <a:ea typeface="+mn-ea"/>
        <a:cs typeface="+mn-cs"/>
      </a:defRPr>
    </a:lvl1pPr>
    <a:lvl2pPr marL="457200" algn="l" rtl="0" eaLnBrk="0" fontAlgn="base" hangingPunct="0">
      <a:spcBef>
        <a:spcPct val="30000"/>
      </a:spcBef>
      <a:spcAft>
        <a:spcPct val="0"/>
      </a:spcAft>
      <a:defRPr sz="1400" kern="1200">
        <a:solidFill>
          <a:schemeClr val="tx1"/>
        </a:solidFill>
        <a:latin typeface="Arial" charset="0"/>
        <a:ea typeface="+mn-ea"/>
        <a:cs typeface="+mn-cs"/>
      </a:defRPr>
    </a:lvl2pPr>
    <a:lvl3pPr marL="914400" algn="l" rtl="0" eaLnBrk="0" fontAlgn="base" hangingPunct="0">
      <a:spcBef>
        <a:spcPct val="30000"/>
      </a:spcBef>
      <a:spcAft>
        <a:spcPct val="0"/>
      </a:spcAft>
      <a:defRPr sz="1400" kern="1200">
        <a:solidFill>
          <a:schemeClr val="tx1"/>
        </a:solidFill>
        <a:latin typeface="Arial" charset="0"/>
        <a:ea typeface="+mn-ea"/>
        <a:cs typeface="+mn-cs"/>
      </a:defRPr>
    </a:lvl3pPr>
    <a:lvl4pPr marL="1371600" algn="l" rtl="0" eaLnBrk="0" fontAlgn="base" hangingPunct="0">
      <a:spcBef>
        <a:spcPct val="30000"/>
      </a:spcBef>
      <a:spcAft>
        <a:spcPct val="0"/>
      </a:spcAft>
      <a:defRPr sz="1400" kern="1200">
        <a:solidFill>
          <a:schemeClr val="tx1"/>
        </a:solidFill>
        <a:latin typeface="Arial" charset="0"/>
        <a:ea typeface="+mn-ea"/>
        <a:cs typeface="+mn-cs"/>
      </a:defRPr>
    </a:lvl4pPr>
    <a:lvl5pPr marL="1828800" algn="l" rtl="0" eaLnBrk="0" fontAlgn="base" hangingPunct="0">
      <a:spcBef>
        <a:spcPct val="30000"/>
      </a:spcBef>
      <a:spcAft>
        <a:spcPct val="0"/>
      </a:spcAft>
      <a:defRPr sz="14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defRPr>
            </a:lvl1pPr>
            <a:lvl2pPr marL="742950" indent="-285750" defTabSz="931863" eaLnBrk="0" hangingPunct="0">
              <a:defRPr sz="2400">
                <a:solidFill>
                  <a:schemeClr val="tx1"/>
                </a:solidFill>
                <a:latin typeface="Arial" charset="0"/>
              </a:defRPr>
            </a:lvl2pPr>
            <a:lvl3pPr marL="1143000" indent="-228600" defTabSz="931863" eaLnBrk="0" hangingPunct="0">
              <a:defRPr sz="2400">
                <a:solidFill>
                  <a:schemeClr val="tx1"/>
                </a:solidFill>
                <a:latin typeface="Arial" charset="0"/>
              </a:defRPr>
            </a:lvl3pPr>
            <a:lvl4pPr marL="1600200" indent="-228600" defTabSz="931863" eaLnBrk="0" hangingPunct="0">
              <a:defRPr sz="2400">
                <a:solidFill>
                  <a:schemeClr val="tx1"/>
                </a:solidFill>
                <a:latin typeface="Arial" charset="0"/>
              </a:defRPr>
            </a:lvl4pPr>
            <a:lvl5pPr marL="2057400" indent="-228600" defTabSz="931863" eaLnBrk="0" hangingPunct="0">
              <a:defRPr sz="2400">
                <a:solidFill>
                  <a:schemeClr val="tx1"/>
                </a:solidFill>
                <a:latin typeface="Arial" charset="0"/>
              </a:defRPr>
            </a:lvl5pPr>
            <a:lvl6pPr marL="2514600" indent="-228600" algn="ctr" defTabSz="931863" eaLnBrk="0" fontAlgn="base" hangingPunct="0">
              <a:spcBef>
                <a:spcPct val="0"/>
              </a:spcBef>
              <a:spcAft>
                <a:spcPct val="0"/>
              </a:spcAft>
              <a:defRPr sz="2400">
                <a:solidFill>
                  <a:schemeClr val="tx1"/>
                </a:solidFill>
                <a:latin typeface="Arial" charset="0"/>
              </a:defRPr>
            </a:lvl6pPr>
            <a:lvl7pPr marL="2971800" indent="-228600" algn="ctr" defTabSz="931863" eaLnBrk="0" fontAlgn="base" hangingPunct="0">
              <a:spcBef>
                <a:spcPct val="0"/>
              </a:spcBef>
              <a:spcAft>
                <a:spcPct val="0"/>
              </a:spcAft>
              <a:defRPr sz="2400">
                <a:solidFill>
                  <a:schemeClr val="tx1"/>
                </a:solidFill>
                <a:latin typeface="Arial" charset="0"/>
              </a:defRPr>
            </a:lvl7pPr>
            <a:lvl8pPr marL="3429000" indent="-228600" algn="ctr" defTabSz="931863" eaLnBrk="0" fontAlgn="base" hangingPunct="0">
              <a:spcBef>
                <a:spcPct val="0"/>
              </a:spcBef>
              <a:spcAft>
                <a:spcPct val="0"/>
              </a:spcAft>
              <a:defRPr sz="2400">
                <a:solidFill>
                  <a:schemeClr val="tx1"/>
                </a:solidFill>
                <a:latin typeface="Arial" charset="0"/>
              </a:defRPr>
            </a:lvl8pPr>
            <a:lvl9pPr marL="3886200" indent="-228600" algn="ctr" defTabSz="931863" eaLnBrk="0" fontAlgn="base" hangingPunct="0">
              <a:spcBef>
                <a:spcPct val="0"/>
              </a:spcBef>
              <a:spcAft>
                <a:spcPct val="0"/>
              </a:spcAft>
              <a:defRPr sz="2400">
                <a:solidFill>
                  <a:schemeClr val="tx1"/>
                </a:solidFill>
                <a:latin typeface="Arial" charset="0"/>
              </a:defRPr>
            </a:lvl9pPr>
          </a:lstStyle>
          <a:p>
            <a:fld id="{DF42DEE0-4A5B-4891-8571-6D2010B523F0}" type="slidenum">
              <a:rPr lang="en-US" sz="1200">
                <a:latin typeface="Times New Roman" charset="0"/>
              </a:rPr>
              <a:pPr/>
              <a:t>1</a:t>
            </a:fld>
            <a:endParaRPr lang="en-US" sz="1200" dirty="0">
              <a:latin typeface="Times New Roman"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defRPr>
            </a:lvl1pPr>
            <a:lvl2pPr marL="742950" indent="-285750" defTabSz="931863" eaLnBrk="0" hangingPunct="0">
              <a:defRPr sz="2400">
                <a:solidFill>
                  <a:schemeClr val="tx1"/>
                </a:solidFill>
                <a:latin typeface="Arial" charset="0"/>
              </a:defRPr>
            </a:lvl2pPr>
            <a:lvl3pPr marL="1143000" indent="-228600" defTabSz="931863" eaLnBrk="0" hangingPunct="0">
              <a:defRPr sz="2400">
                <a:solidFill>
                  <a:schemeClr val="tx1"/>
                </a:solidFill>
                <a:latin typeface="Arial" charset="0"/>
              </a:defRPr>
            </a:lvl3pPr>
            <a:lvl4pPr marL="1600200" indent="-228600" defTabSz="931863" eaLnBrk="0" hangingPunct="0">
              <a:defRPr sz="2400">
                <a:solidFill>
                  <a:schemeClr val="tx1"/>
                </a:solidFill>
                <a:latin typeface="Arial" charset="0"/>
              </a:defRPr>
            </a:lvl4pPr>
            <a:lvl5pPr marL="2057400" indent="-228600" defTabSz="931863" eaLnBrk="0" hangingPunct="0">
              <a:defRPr sz="2400">
                <a:solidFill>
                  <a:schemeClr val="tx1"/>
                </a:solidFill>
                <a:latin typeface="Arial" charset="0"/>
              </a:defRPr>
            </a:lvl5pPr>
            <a:lvl6pPr marL="2514600" indent="-228600" algn="ctr" defTabSz="931863" eaLnBrk="0" fontAlgn="base" hangingPunct="0">
              <a:spcBef>
                <a:spcPct val="0"/>
              </a:spcBef>
              <a:spcAft>
                <a:spcPct val="0"/>
              </a:spcAft>
              <a:defRPr sz="2400">
                <a:solidFill>
                  <a:schemeClr val="tx1"/>
                </a:solidFill>
                <a:latin typeface="Arial" charset="0"/>
              </a:defRPr>
            </a:lvl6pPr>
            <a:lvl7pPr marL="2971800" indent="-228600" algn="ctr" defTabSz="931863" eaLnBrk="0" fontAlgn="base" hangingPunct="0">
              <a:spcBef>
                <a:spcPct val="0"/>
              </a:spcBef>
              <a:spcAft>
                <a:spcPct val="0"/>
              </a:spcAft>
              <a:defRPr sz="2400">
                <a:solidFill>
                  <a:schemeClr val="tx1"/>
                </a:solidFill>
                <a:latin typeface="Arial" charset="0"/>
              </a:defRPr>
            </a:lvl7pPr>
            <a:lvl8pPr marL="3429000" indent="-228600" algn="ctr" defTabSz="931863" eaLnBrk="0" fontAlgn="base" hangingPunct="0">
              <a:spcBef>
                <a:spcPct val="0"/>
              </a:spcBef>
              <a:spcAft>
                <a:spcPct val="0"/>
              </a:spcAft>
              <a:defRPr sz="2400">
                <a:solidFill>
                  <a:schemeClr val="tx1"/>
                </a:solidFill>
                <a:latin typeface="Arial" charset="0"/>
              </a:defRPr>
            </a:lvl8pPr>
            <a:lvl9pPr marL="3886200" indent="-228600" algn="ctr" defTabSz="931863" eaLnBrk="0" fontAlgn="base" hangingPunct="0">
              <a:spcBef>
                <a:spcPct val="0"/>
              </a:spcBef>
              <a:spcAft>
                <a:spcPct val="0"/>
              </a:spcAft>
              <a:defRPr sz="2400">
                <a:solidFill>
                  <a:schemeClr val="tx1"/>
                </a:solidFill>
                <a:latin typeface="Arial" charset="0"/>
              </a:defRPr>
            </a:lvl9pPr>
          </a:lstStyle>
          <a:p>
            <a:fld id="{339075C7-9A65-4CE4-8194-5E377D639F03}" type="slidenum">
              <a:rPr lang="en-US" sz="1200">
                <a:latin typeface="Times New Roman" charset="0"/>
              </a:rPr>
              <a:pPr/>
              <a:t>10</a:t>
            </a:fld>
            <a:endParaRPr lang="en-US" sz="1200" dirty="0">
              <a:latin typeface="Times New Roman" charset="0"/>
            </a:endParaRPr>
          </a:p>
        </p:txBody>
      </p:sp>
      <p:sp>
        <p:nvSpPr>
          <p:cNvPr id="52227" name="Rectangle 2"/>
          <p:cNvSpPr>
            <a:spLocks noGrp="1" noRot="1" noChangeAspect="1" noChangeArrowheads="1" noTextEdit="1"/>
          </p:cNvSpPr>
          <p:nvPr>
            <p:ph type="sldImg"/>
          </p:nvPr>
        </p:nvSpPr>
        <p:spPr>
          <a:xfrm>
            <a:off x="1130300" y="690563"/>
            <a:ext cx="4597400" cy="3448050"/>
          </a:xfrm>
          <a:ln/>
        </p:spPr>
      </p:sp>
      <p:sp>
        <p:nvSpPr>
          <p:cNvPr id="52228" name="Rectangle 3"/>
          <p:cNvSpPr>
            <a:spLocks noGrp="1" noChangeArrowheads="1"/>
          </p:cNvSpPr>
          <p:nvPr>
            <p:ph type="body" idx="1"/>
          </p:nvPr>
        </p:nvSpPr>
        <p:spPr>
          <a:xfrm>
            <a:off x="685800" y="4370388"/>
            <a:ext cx="5486400" cy="4138612"/>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b="1" dirty="0" smtClean="0"/>
              <a:t>Disability resulting from injury</a:t>
            </a:r>
          </a:p>
          <a:p>
            <a:r>
              <a:rPr lang="en-US" dirty="0" smtClean="0"/>
              <a:t>-- attempt to determine the limitations of the individual due to pain, weakness, or disability from the injury; questions should not be limited to sport and physical activity, but include whether the injury has affected the patient’s job, school, or ADLs </a:t>
            </a:r>
          </a:p>
          <a:p>
            <a:endParaRPr lang="en-US" dirty="0" smtClean="0"/>
          </a:p>
          <a:p>
            <a:r>
              <a:rPr lang="en-US" b="1" dirty="0" smtClean="0"/>
              <a:t>Related medical history</a:t>
            </a:r>
          </a:p>
          <a:p>
            <a:r>
              <a:rPr lang="en-US" dirty="0" smtClean="0"/>
              <a:t>-- obtain information regarding other conditions that might have affected this injury; preseason physical examination may help verify some information</a:t>
            </a:r>
          </a:p>
          <a:p>
            <a:r>
              <a:rPr lang="en-US" dirty="0" smtClean="0"/>
              <a:t>-- previous injuries or congenital abnormalities may predispose individual to certain injuries </a:t>
            </a:r>
          </a:p>
          <a:p>
            <a:r>
              <a:rPr lang="en-US" dirty="0" smtClean="0"/>
              <a:t>-- AT should ask if the individual is taking any medication; the type, frequency, dosage, and effect of a medication may mask some symptoms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defRPr>
            </a:lvl1pPr>
            <a:lvl2pPr marL="742950" indent="-285750" defTabSz="931863" eaLnBrk="0" hangingPunct="0">
              <a:defRPr sz="2400">
                <a:solidFill>
                  <a:schemeClr val="tx1"/>
                </a:solidFill>
                <a:latin typeface="Arial" charset="0"/>
              </a:defRPr>
            </a:lvl2pPr>
            <a:lvl3pPr marL="1143000" indent="-228600" defTabSz="931863" eaLnBrk="0" hangingPunct="0">
              <a:defRPr sz="2400">
                <a:solidFill>
                  <a:schemeClr val="tx1"/>
                </a:solidFill>
                <a:latin typeface="Arial" charset="0"/>
              </a:defRPr>
            </a:lvl3pPr>
            <a:lvl4pPr marL="1600200" indent="-228600" defTabSz="931863" eaLnBrk="0" hangingPunct="0">
              <a:defRPr sz="2400">
                <a:solidFill>
                  <a:schemeClr val="tx1"/>
                </a:solidFill>
                <a:latin typeface="Arial" charset="0"/>
              </a:defRPr>
            </a:lvl4pPr>
            <a:lvl5pPr marL="2057400" indent="-228600" defTabSz="931863" eaLnBrk="0" hangingPunct="0">
              <a:defRPr sz="2400">
                <a:solidFill>
                  <a:schemeClr val="tx1"/>
                </a:solidFill>
                <a:latin typeface="Arial" charset="0"/>
              </a:defRPr>
            </a:lvl5pPr>
            <a:lvl6pPr marL="2514600" indent="-228600" algn="ctr" defTabSz="931863" eaLnBrk="0" fontAlgn="base" hangingPunct="0">
              <a:spcBef>
                <a:spcPct val="0"/>
              </a:spcBef>
              <a:spcAft>
                <a:spcPct val="0"/>
              </a:spcAft>
              <a:defRPr sz="2400">
                <a:solidFill>
                  <a:schemeClr val="tx1"/>
                </a:solidFill>
                <a:latin typeface="Arial" charset="0"/>
              </a:defRPr>
            </a:lvl6pPr>
            <a:lvl7pPr marL="2971800" indent="-228600" algn="ctr" defTabSz="931863" eaLnBrk="0" fontAlgn="base" hangingPunct="0">
              <a:spcBef>
                <a:spcPct val="0"/>
              </a:spcBef>
              <a:spcAft>
                <a:spcPct val="0"/>
              </a:spcAft>
              <a:defRPr sz="2400">
                <a:solidFill>
                  <a:schemeClr val="tx1"/>
                </a:solidFill>
                <a:latin typeface="Arial" charset="0"/>
              </a:defRPr>
            </a:lvl7pPr>
            <a:lvl8pPr marL="3429000" indent="-228600" algn="ctr" defTabSz="931863" eaLnBrk="0" fontAlgn="base" hangingPunct="0">
              <a:spcBef>
                <a:spcPct val="0"/>
              </a:spcBef>
              <a:spcAft>
                <a:spcPct val="0"/>
              </a:spcAft>
              <a:defRPr sz="2400">
                <a:solidFill>
                  <a:schemeClr val="tx1"/>
                </a:solidFill>
                <a:latin typeface="Arial" charset="0"/>
              </a:defRPr>
            </a:lvl8pPr>
            <a:lvl9pPr marL="3886200" indent="-228600" algn="ctr" defTabSz="931863" eaLnBrk="0" fontAlgn="base" hangingPunct="0">
              <a:spcBef>
                <a:spcPct val="0"/>
              </a:spcBef>
              <a:spcAft>
                <a:spcPct val="0"/>
              </a:spcAft>
              <a:defRPr sz="2400">
                <a:solidFill>
                  <a:schemeClr val="tx1"/>
                </a:solidFill>
                <a:latin typeface="Arial" charset="0"/>
              </a:defRPr>
            </a:lvl9pPr>
          </a:lstStyle>
          <a:p>
            <a:fld id="{8163B34C-2F94-4926-AC65-2B183E3C2D0A}" type="slidenum">
              <a:rPr lang="en-US" sz="1200">
                <a:latin typeface="Times New Roman" charset="0"/>
              </a:rPr>
              <a:pPr/>
              <a:t>11</a:t>
            </a:fld>
            <a:endParaRPr lang="en-US" sz="1200" dirty="0">
              <a:latin typeface="Times New Roman" charset="0"/>
            </a:endParaRPr>
          </a:p>
        </p:txBody>
      </p:sp>
      <p:sp>
        <p:nvSpPr>
          <p:cNvPr id="53251" name="Rectangle 2"/>
          <p:cNvSpPr>
            <a:spLocks noGrp="1" noRot="1" noChangeAspect="1" noChangeArrowheads="1" noTextEdit="1"/>
          </p:cNvSpPr>
          <p:nvPr>
            <p:ph type="sldImg"/>
          </p:nvPr>
        </p:nvSpPr>
        <p:spPr>
          <a:xfrm>
            <a:off x="1130300" y="690563"/>
            <a:ext cx="4597400" cy="3448050"/>
          </a:xfrm>
          <a:ln/>
        </p:spPr>
      </p:sp>
      <p:sp>
        <p:nvSpPr>
          <p:cNvPr id="53252" name="Rectangle 3"/>
          <p:cNvSpPr>
            <a:spLocks noGrp="1" noChangeArrowheads="1"/>
          </p:cNvSpPr>
          <p:nvPr>
            <p:ph type="body" idx="1"/>
          </p:nvPr>
        </p:nvSpPr>
        <p:spPr>
          <a:xfrm>
            <a:off x="685800" y="4370388"/>
            <a:ext cx="5486400" cy="4138612"/>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smtClean="0"/>
              <a:t>Observation and inspection begin the objective evaluation in an injury assessment. </a:t>
            </a:r>
            <a:endParaRPr lang="en-US" b="1" dirty="0" smtClean="0"/>
          </a:p>
          <a:p>
            <a:endParaRPr lang="en-US" b="1" dirty="0" smtClean="0"/>
          </a:p>
          <a:p>
            <a:r>
              <a:rPr lang="en-US" b="1" dirty="0" smtClean="0"/>
              <a:t>Observation:</a:t>
            </a:r>
            <a:r>
              <a:rPr lang="en-US" dirty="0" smtClean="0"/>
              <a:t> visual analysis of overall appearance, symmetry, general motor function, posture, and gait </a:t>
            </a:r>
            <a:endParaRPr lang="en-US" b="1" dirty="0" smtClean="0"/>
          </a:p>
          <a:p>
            <a:r>
              <a:rPr lang="en-US" b="1" dirty="0" smtClean="0"/>
              <a:t>Inspection:</a:t>
            </a:r>
            <a:r>
              <a:rPr lang="en-US" dirty="0" smtClean="0"/>
              <a:t> factors seen at the actual injury site (e.g., redness, bruising, swelling, cuts, or scars) </a:t>
            </a:r>
            <a:br>
              <a:rPr lang="en-US" dirty="0" smtClean="0"/>
            </a:br>
            <a:endParaRPr lang="en-US" b="1" dirty="0" smtClean="0"/>
          </a:p>
          <a:p>
            <a:r>
              <a:rPr lang="en-US" b="1" dirty="0" smtClean="0"/>
              <a:t>Observation</a:t>
            </a:r>
            <a:endParaRPr lang="en-US" dirty="0" smtClean="0"/>
          </a:p>
          <a:p>
            <a:r>
              <a:rPr lang="en-US" dirty="0" smtClean="0"/>
              <a:t>-- begins the moment the injured person is seen and continues throughout the assessment </a:t>
            </a:r>
            <a:endParaRPr lang="en-US" b="1" dirty="0" smtClean="0"/>
          </a:p>
          <a:p>
            <a:r>
              <a:rPr lang="en-US" b="1" dirty="0" smtClean="0"/>
              <a:t>-- </a:t>
            </a:r>
            <a:r>
              <a:rPr lang="en-US" dirty="0" smtClean="0"/>
              <a:t>initially,</a:t>
            </a:r>
            <a:r>
              <a:rPr lang="en-US" b="1" dirty="0" smtClean="0"/>
              <a:t> </a:t>
            </a:r>
            <a:r>
              <a:rPr lang="en-US" dirty="0" smtClean="0"/>
              <a:t>assess the individual’s state of consciousness and body language that may indicate pain, disability, fracture, dislocation, or other conditions</a:t>
            </a:r>
          </a:p>
          <a:p>
            <a:r>
              <a:rPr lang="en-US" dirty="0" smtClean="0"/>
              <a:t>-- note the individual’s general posture, willingness and ability to move, ease in motion, and general overall attitude</a:t>
            </a:r>
          </a:p>
          <a:p>
            <a:r>
              <a:rPr lang="en-US" dirty="0" smtClean="0"/>
              <a:t>-- using discretion in safeguarding the individual’s privacy, the injured area should be fully exposed </a:t>
            </a:r>
          </a:p>
          <a:p>
            <a:r>
              <a:rPr lang="en-US" dirty="0" smtClean="0"/>
              <a:t>-- scan the body visually to detect </a:t>
            </a:r>
            <a:r>
              <a:rPr lang="en-US" b="1" dirty="0" smtClean="0"/>
              <a:t>congenital</a:t>
            </a:r>
            <a:r>
              <a:rPr lang="en-US" dirty="0" smtClean="0"/>
              <a:t> (existing at birth) or functional problems that may be contributing to the injury </a:t>
            </a:r>
          </a:p>
          <a:p>
            <a:r>
              <a:rPr lang="en-US" dirty="0" smtClean="0"/>
              <a:t>-- if not </a:t>
            </a:r>
            <a:r>
              <a:rPr lang="en-US" b="1" dirty="0" smtClean="0"/>
              <a:t>contraindicated</a:t>
            </a:r>
            <a:r>
              <a:rPr lang="en-US" dirty="0" smtClean="0"/>
              <a:t>, observe the normal swing of the individual’s arms and legs during walking </a:t>
            </a:r>
          </a:p>
          <a:p>
            <a:r>
              <a:rPr lang="en-US" dirty="0" smtClean="0"/>
              <a:t>-- observe from all angles </a:t>
            </a:r>
          </a:p>
          <a:p>
            <a:r>
              <a:rPr lang="en-US" dirty="0" smtClean="0"/>
              <a:t>-- perform a scan exam to assess general motor function; observe individual doing gross motor movements in the neck, trunk, and extremities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defRPr>
            </a:lvl1pPr>
            <a:lvl2pPr marL="742950" indent="-285750" defTabSz="931863" eaLnBrk="0" hangingPunct="0">
              <a:defRPr sz="2400">
                <a:solidFill>
                  <a:schemeClr val="tx1"/>
                </a:solidFill>
                <a:latin typeface="Arial" charset="0"/>
              </a:defRPr>
            </a:lvl2pPr>
            <a:lvl3pPr marL="1143000" indent="-228600" defTabSz="931863" eaLnBrk="0" hangingPunct="0">
              <a:defRPr sz="2400">
                <a:solidFill>
                  <a:schemeClr val="tx1"/>
                </a:solidFill>
                <a:latin typeface="Arial" charset="0"/>
              </a:defRPr>
            </a:lvl3pPr>
            <a:lvl4pPr marL="1600200" indent="-228600" defTabSz="931863" eaLnBrk="0" hangingPunct="0">
              <a:defRPr sz="2400">
                <a:solidFill>
                  <a:schemeClr val="tx1"/>
                </a:solidFill>
                <a:latin typeface="Arial" charset="0"/>
              </a:defRPr>
            </a:lvl4pPr>
            <a:lvl5pPr marL="2057400" indent="-228600" defTabSz="931863" eaLnBrk="0" hangingPunct="0">
              <a:defRPr sz="2400">
                <a:solidFill>
                  <a:schemeClr val="tx1"/>
                </a:solidFill>
                <a:latin typeface="Arial" charset="0"/>
              </a:defRPr>
            </a:lvl5pPr>
            <a:lvl6pPr marL="2514600" indent="-228600" algn="ctr" defTabSz="931863" eaLnBrk="0" fontAlgn="base" hangingPunct="0">
              <a:spcBef>
                <a:spcPct val="0"/>
              </a:spcBef>
              <a:spcAft>
                <a:spcPct val="0"/>
              </a:spcAft>
              <a:defRPr sz="2400">
                <a:solidFill>
                  <a:schemeClr val="tx1"/>
                </a:solidFill>
                <a:latin typeface="Arial" charset="0"/>
              </a:defRPr>
            </a:lvl6pPr>
            <a:lvl7pPr marL="2971800" indent="-228600" algn="ctr" defTabSz="931863" eaLnBrk="0" fontAlgn="base" hangingPunct="0">
              <a:spcBef>
                <a:spcPct val="0"/>
              </a:spcBef>
              <a:spcAft>
                <a:spcPct val="0"/>
              </a:spcAft>
              <a:defRPr sz="2400">
                <a:solidFill>
                  <a:schemeClr val="tx1"/>
                </a:solidFill>
                <a:latin typeface="Arial" charset="0"/>
              </a:defRPr>
            </a:lvl7pPr>
            <a:lvl8pPr marL="3429000" indent="-228600" algn="ctr" defTabSz="931863" eaLnBrk="0" fontAlgn="base" hangingPunct="0">
              <a:spcBef>
                <a:spcPct val="0"/>
              </a:spcBef>
              <a:spcAft>
                <a:spcPct val="0"/>
              </a:spcAft>
              <a:defRPr sz="2400">
                <a:solidFill>
                  <a:schemeClr val="tx1"/>
                </a:solidFill>
                <a:latin typeface="Arial" charset="0"/>
              </a:defRPr>
            </a:lvl8pPr>
            <a:lvl9pPr marL="3886200" indent="-228600" algn="ctr" defTabSz="931863" eaLnBrk="0" fontAlgn="base" hangingPunct="0">
              <a:spcBef>
                <a:spcPct val="0"/>
              </a:spcBef>
              <a:spcAft>
                <a:spcPct val="0"/>
              </a:spcAft>
              <a:defRPr sz="2400">
                <a:solidFill>
                  <a:schemeClr val="tx1"/>
                </a:solidFill>
                <a:latin typeface="Arial" charset="0"/>
              </a:defRPr>
            </a:lvl9pPr>
          </a:lstStyle>
          <a:p>
            <a:fld id="{0F7A40E7-DCB9-4476-AC43-5152542FA28E}" type="slidenum">
              <a:rPr lang="en-US" sz="1200">
                <a:latin typeface="Times New Roman" charset="0"/>
              </a:rPr>
              <a:pPr/>
              <a:t>12</a:t>
            </a:fld>
            <a:endParaRPr lang="en-US" sz="1200" dirty="0">
              <a:latin typeface="Times New Roman" charset="0"/>
            </a:endParaRPr>
          </a:p>
        </p:txBody>
      </p:sp>
      <p:sp>
        <p:nvSpPr>
          <p:cNvPr id="54275" name="Rectangle 2"/>
          <p:cNvSpPr>
            <a:spLocks noGrp="1" noRot="1" noChangeAspect="1" noChangeArrowheads="1" noTextEdit="1"/>
          </p:cNvSpPr>
          <p:nvPr>
            <p:ph type="sldImg"/>
          </p:nvPr>
        </p:nvSpPr>
        <p:spPr>
          <a:xfrm>
            <a:off x="1130300" y="690563"/>
            <a:ext cx="4597400" cy="3448050"/>
          </a:xfrm>
          <a:ln/>
        </p:spPr>
      </p:sp>
      <p:sp>
        <p:nvSpPr>
          <p:cNvPr id="54276" name="Rectangle 3"/>
          <p:cNvSpPr>
            <a:spLocks noGrp="1" noChangeArrowheads="1"/>
          </p:cNvSpPr>
          <p:nvPr>
            <p:ph type="body" idx="1"/>
          </p:nvPr>
        </p:nvSpPr>
        <p:spPr>
          <a:xfrm>
            <a:off x="685800" y="4370388"/>
            <a:ext cx="5486400" cy="4138612"/>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smtClean="0"/>
              <a:t>Localized injury site is inspected for:</a:t>
            </a:r>
          </a:p>
          <a:p>
            <a:r>
              <a:rPr lang="en-US" dirty="0" smtClean="0"/>
              <a:t>-- deformity</a:t>
            </a:r>
          </a:p>
          <a:p>
            <a:r>
              <a:rPr lang="en-US" dirty="0" smtClean="0"/>
              <a:t>-- swelling (edema or joint effusion)</a:t>
            </a:r>
          </a:p>
          <a:p>
            <a:r>
              <a:rPr lang="en-US" dirty="0" smtClean="0"/>
              <a:t>-- discoloration (redness, pallor, bruising, or ecchymosis)</a:t>
            </a:r>
          </a:p>
          <a:p>
            <a:r>
              <a:rPr lang="en-US" dirty="0" smtClean="0"/>
              <a:t>-- signs of infection (redness, swelling, pus, red streaks, swollen </a:t>
            </a:r>
            <a:r>
              <a:rPr lang="en-US" b="1" dirty="0" smtClean="0"/>
              <a:t>lymph nodes</a:t>
            </a:r>
            <a:r>
              <a:rPr lang="en-US" dirty="0" smtClean="0"/>
              <a:t>)</a:t>
            </a:r>
          </a:p>
          <a:p>
            <a:r>
              <a:rPr lang="en-US" dirty="0" smtClean="0"/>
              <a:t>-- scars that might indicate previous surgery</a:t>
            </a:r>
          </a:p>
          <a:p>
            <a:r>
              <a:rPr lang="en-US" dirty="0" smtClean="0"/>
              <a:t>-- general skin condition (oily, dry, blotchy with red spots, sores, or hives)</a:t>
            </a:r>
            <a:endParaRPr lang="en-US" b="1" dirty="0" smtClean="0"/>
          </a:p>
          <a:p>
            <a:r>
              <a:rPr lang="en-US" b="1" dirty="0" smtClean="0"/>
              <a:t>joint effusion:</a:t>
            </a:r>
            <a:r>
              <a:rPr lang="en-US" dirty="0" smtClean="0"/>
              <a:t> swelling inside the joint; localized intra-articular swelling; makes the joint appear enlarged, red, and puffy</a:t>
            </a:r>
          </a:p>
          <a:p>
            <a:r>
              <a:rPr lang="en-US" dirty="0" smtClean="0"/>
              <a:t>Amount of swelling should be measured in a quantifiable manner using girth measurements. </a:t>
            </a:r>
          </a:p>
          <a:p>
            <a:r>
              <a:rPr lang="en-US" b="1" dirty="0" smtClean="0"/>
              <a:t>Ecchymosis:</a:t>
            </a:r>
            <a:r>
              <a:rPr lang="en-US" dirty="0" smtClean="0"/>
              <a:t> discoloration or swelling outside the joint in the surrounding soft tissue due to a bruise or injury under the skin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defRPr>
            </a:lvl1pPr>
            <a:lvl2pPr marL="742950" indent="-285750" defTabSz="931863" eaLnBrk="0" hangingPunct="0">
              <a:defRPr sz="2400">
                <a:solidFill>
                  <a:schemeClr val="tx1"/>
                </a:solidFill>
                <a:latin typeface="Arial" charset="0"/>
              </a:defRPr>
            </a:lvl2pPr>
            <a:lvl3pPr marL="1143000" indent="-228600" defTabSz="931863" eaLnBrk="0" hangingPunct="0">
              <a:defRPr sz="2400">
                <a:solidFill>
                  <a:schemeClr val="tx1"/>
                </a:solidFill>
                <a:latin typeface="Arial" charset="0"/>
              </a:defRPr>
            </a:lvl3pPr>
            <a:lvl4pPr marL="1600200" indent="-228600" defTabSz="931863" eaLnBrk="0" hangingPunct="0">
              <a:defRPr sz="2400">
                <a:solidFill>
                  <a:schemeClr val="tx1"/>
                </a:solidFill>
                <a:latin typeface="Arial" charset="0"/>
              </a:defRPr>
            </a:lvl4pPr>
            <a:lvl5pPr marL="2057400" indent="-228600" defTabSz="931863" eaLnBrk="0" hangingPunct="0">
              <a:defRPr sz="2400">
                <a:solidFill>
                  <a:schemeClr val="tx1"/>
                </a:solidFill>
                <a:latin typeface="Arial" charset="0"/>
              </a:defRPr>
            </a:lvl5pPr>
            <a:lvl6pPr marL="2514600" indent="-228600" algn="ctr" defTabSz="931863" eaLnBrk="0" fontAlgn="base" hangingPunct="0">
              <a:spcBef>
                <a:spcPct val="0"/>
              </a:spcBef>
              <a:spcAft>
                <a:spcPct val="0"/>
              </a:spcAft>
              <a:defRPr sz="2400">
                <a:solidFill>
                  <a:schemeClr val="tx1"/>
                </a:solidFill>
                <a:latin typeface="Arial" charset="0"/>
              </a:defRPr>
            </a:lvl6pPr>
            <a:lvl7pPr marL="2971800" indent="-228600" algn="ctr" defTabSz="931863" eaLnBrk="0" fontAlgn="base" hangingPunct="0">
              <a:spcBef>
                <a:spcPct val="0"/>
              </a:spcBef>
              <a:spcAft>
                <a:spcPct val="0"/>
              </a:spcAft>
              <a:defRPr sz="2400">
                <a:solidFill>
                  <a:schemeClr val="tx1"/>
                </a:solidFill>
                <a:latin typeface="Arial" charset="0"/>
              </a:defRPr>
            </a:lvl7pPr>
            <a:lvl8pPr marL="3429000" indent="-228600" algn="ctr" defTabSz="931863" eaLnBrk="0" fontAlgn="base" hangingPunct="0">
              <a:spcBef>
                <a:spcPct val="0"/>
              </a:spcBef>
              <a:spcAft>
                <a:spcPct val="0"/>
              </a:spcAft>
              <a:defRPr sz="2400">
                <a:solidFill>
                  <a:schemeClr val="tx1"/>
                </a:solidFill>
                <a:latin typeface="Arial" charset="0"/>
              </a:defRPr>
            </a:lvl8pPr>
            <a:lvl9pPr marL="3886200" indent="-228600" algn="ctr" defTabSz="931863" eaLnBrk="0" fontAlgn="base" hangingPunct="0">
              <a:spcBef>
                <a:spcPct val="0"/>
              </a:spcBef>
              <a:spcAft>
                <a:spcPct val="0"/>
              </a:spcAft>
              <a:defRPr sz="2400">
                <a:solidFill>
                  <a:schemeClr val="tx1"/>
                </a:solidFill>
                <a:latin typeface="Arial" charset="0"/>
              </a:defRPr>
            </a:lvl9pPr>
          </a:lstStyle>
          <a:p>
            <a:fld id="{4AB1A76E-A7A5-461F-9A3E-5855D72D68B9}" type="slidenum">
              <a:rPr lang="en-US" sz="1200">
                <a:latin typeface="Times New Roman" charset="0"/>
              </a:rPr>
              <a:pPr/>
              <a:t>13</a:t>
            </a:fld>
            <a:endParaRPr lang="en-US" sz="1200" dirty="0">
              <a:latin typeface="Times New Roman" charset="0"/>
            </a:endParaRPr>
          </a:p>
        </p:txBody>
      </p:sp>
      <p:sp>
        <p:nvSpPr>
          <p:cNvPr id="55299" name="Rectangle 2"/>
          <p:cNvSpPr>
            <a:spLocks noGrp="1" noRot="1" noChangeAspect="1" noChangeArrowheads="1" noTextEdit="1"/>
          </p:cNvSpPr>
          <p:nvPr>
            <p:ph type="sldImg"/>
          </p:nvPr>
        </p:nvSpPr>
        <p:spPr>
          <a:xfrm>
            <a:off x="1130300" y="690563"/>
            <a:ext cx="4597400" cy="3448050"/>
          </a:xfrm>
          <a:ln/>
        </p:spPr>
      </p:sp>
      <p:sp>
        <p:nvSpPr>
          <p:cNvPr id="55300" name="Rectangle 3"/>
          <p:cNvSpPr>
            <a:spLocks noGrp="1" noChangeArrowheads="1"/>
          </p:cNvSpPr>
          <p:nvPr>
            <p:ph type="body" idx="1"/>
          </p:nvPr>
        </p:nvSpPr>
        <p:spPr>
          <a:xfrm>
            <a:off x="685800" y="4370388"/>
            <a:ext cx="5486400" cy="4138612"/>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sz="1200" b="1" dirty="0" smtClean="0"/>
              <a:t>Skin temperature </a:t>
            </a:r>
            <a:endParaRPr lang="en-US" sz="1200" dirty="0" smtClean="0"/>
          </a:p>
          <a:p>
            <a:r>
              <a:rPr lang="en-US" sz="1200" dirty="0" smtClean="0"/>
              <a:t>-- increased temperature could indicate inflammation or infection</a:t>
            </a:r>
          </a:p>
          <a:p>
            <a:r>
              <a:rPr lang="en-US" sz="1200" dirty="0" smtClean="0"/>
              <a:t>-- decreased temperature could indicate a reduction in circulation</a:t>
            </a:r>
            <a:br>
              <a:rPr lang="en-US" sz="1200" dirty="0" smtClean="0"/>
            </a:br>
            <a:endParaRPr lang="en-US" sz="1200" b="1" dirty="0" smtClean="0"/>
          </a:p>
          <a:p>
            <a:r>
              <a:rPr lang="en-US" sz="1200" b="1" dirty="0" smtClean="0"/>
              <a:t>Swelling</a:t>
            </a:r>
            <a:r>
              <a:rPr lang="en-US" sz="1200" dirty="0" smtClean="0"/>
              <a:t> can be diffuse or localized in a small area; if swelling is inside the joint, motion will often be limited because of congestion caused by extra fluid.</a:t>
            </a:r>
            <a:br>
              <a:rPr lang="en-US" sz="1200" dirty="0" smtClean="0"/>
            </a:br>
            <a:endParaRPr lang="en-US" sz="1200" b="1" dirty="0" smtClean="0"/>
          </a:p>
          <a:p>
            <a:r>
              <a:rPr lang="en-US" sz="1200" b="1" dirty="0" smtClean="0"/>
              <a:t>Possible fractures</a:t>
            </a:r>
            <a:r>
              <a:rPr lang="en-US" sz="1200" dirty="0" smtClean="0"/>
              <a:t> can be assessed with percussion, vibrations through use of a tuning fork, compression, and distraction. </a:t>
            </a:r>
            <a:br>
              <a:rPr lang="en-US" sz="1200" dirty="0" smtClean="0"/>
            </a:br>
            <a:endParaRPr lang="en-US" sz="1200" b="1" dirty="0" smtClean="0"/>
          </a:p>
          <a:p>
            <a:r>
              <a:rPr lang="en-US" sz="1200" b="1" dirty="0" smtClean="0"/>
              <a:t>Point tenderness</a:t>
            </a:r>
            <a:r>
              <a:rPr lang="en-US" sz="1200" dirty="0" smtClean="0"/>
              <a:t> and </a:t>
            </a:r>
            <a:r>
              <a:rPr lang="en-US" sz="1200" b="1" dirty="0" smtClean="0"/>
              <a:t>crepitus</a:t>
            </a:r>
            <a:r>
              <a:rPr lang="en-US" sz="1200" dirty="0" smtClean="0"/>
              <a:t> (crackling sensation) </a:t>
            </a:r>
          </a:p>
          <a:p>
            <a:r>
              <a:rPr lang="en-US" sz="1200" dirty="0" smtClean="0"/>
              <a:t>-- may indicate a fracture when felt over bone </a:t>
            </a:r>
          </a:p>
          <a:p>
            <a:r>
              <a:rPr lang="en-US" sz="1200" dirty="0" smtClean="0"/>
              <a:t>-- may indicate inflammation when felt over a tendon, bursa, or joint capsule</a:t>
            </a:r>
          </a:p>
          <a:p>
            <a:r>
              <a:rPr lang="en-US" sz="1200" dirty="0" smtClean="0"/>
              <a:t>Note any </a:t>
            </a:r>
            <a:r>
              <a:rPr lang="en-US" sz="1200" b="1" dirty="0" smtClean="0"/>
              <a:t>trigger points</a:t>
            </a:r>
            <a:r>
              <a:rPr lang="en-US" sz="1200" dirty="0" smtClean="0"/>
              <a:t> that may be found in muscle and, when palpated, refer pain to another site. </a:t>
            </a:r>
          </a:p>
          <a:p>
            <a:r>
              <a:rPr lang="en-US" sz="1200" dirty="0" smtClean="0"/>
              <a:t>Assess differences in the density or “feel” of soft tissues that may indicate muscle spasm, hemorrhage, edema, scarring, myositis ossificans, or other conditions. </a:t>
            </a:r>
            <a:endParaRPr lang="en-US" sz="1200" b="1" dirty="0" smtClean="0"/>
          </a:p>
          <a:p>
            <a:r>
              <a:rPr lang="en-US" sz="1200" b="1" dirty="0" smtClean="0"/>
              <a:t>Cutaneous sensation</a:t>
            </a:r>
            <a:r>
              <a:rPr lang="en-US" sz="1200" dirty="0" smtClean="0"/>
              <a:t> can be tested by running the fingers along both sides of the body part and asking the patient if it feels the same on both sides; can determine possible nerve involvement, particularly if the individual has numbness or tingling in the limb.</a:t>
            </a:r>
            <a:endParaRPr lang="en-US" sz="1200" b="1" dirty="0" smtClean="0"/>
          </a:p>
          <a:p>
            <a:r>
              <a:rPr lang="en-US" sz="1200" b="1" dirty="0" smtClean="0"/>
              <a:t>Peripheral pulses</a:t>
            </a:r>
            <a:r>
              <a:rPr lang="en-US" sz="1200" dirty="0" smtClean="0"/>
              <a:t> are taken distal to an injury to rule out damage to a major artery; common sites: radial pulse at the wrist and dorsalis pedis pulse on the dorsum of the foot.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defRPr>
            </a:lvl1pPr>
            <a:lvl2pPr marL="742950" indent="-285750" defTabSz="931863" eaLnBrk="0" hangingPunct="0">
              <a:defRPr sz="2400">
                <a:solidFill>
                  <a:schemeClr val="tx1"/>
                </a:solidFill>
                <a:latin typeface="Arial" charset="0"/>
              </a:defRPr>
            </a:lvl2pPr>
            <a:lvl3pPr marL="1143000" indent="-228600" defTabSz="931863" eaLnBrk="0" hangingPunct="0">
              <a:defRPr sz="2400">
                <a:solidFill>
                  <a:schemeClr val="tx1"/>
                </a:solidFill>
                <a:latin typeface="Arial" charset="0"/>
              </a:defRPr>
            </a:lvl3pPr>
            <a:lvl4pPr marL="1600200" indent="-228600" defTabSz="931863" eaLnBrk="0" hangingPunct="0">
              <a:defRPr sz="2400">
                <a:solidFill>
                  <a:schemeClr val="tx1"/>
                </a:solidFill>
                <a:latin typeface="Arial" charset="0"/>
              </a:defRPr>
            </a:lvl4pPr>
            <a:lvl5pPr marL="2057400" indent="-228600" defTabSz="931863" eaLnBrk="0" hangingPunct="0">
              <a:defRPr sz="2400">
                <a:solidFill>
                  <a:schemeClr val="tx1"/>
                </a:solidFill>
                <a:latin typeface="Arial" charset="0"/>
              </a:defRPr>
            </a:lvl5pPr>
            <a:lvl6pPr marL="2514600" indent="-228600" algn="ctr" defTabSz="931863" eaLnBrk="0" fontAlgn="base" hangingPunct="0">
              <a:spcBef>
                <a:spcPct val="0"/>
              </a:spcBef>
              <a:spcAft>
                <a:spcPct val="0"/>
              </a:spcAft>
              <a:defRPr sz="2400">
                <a:solidFill>
                  <a:schemeClr val="tx1"/>
                </a:solidFill>
                <a:latin typeface="Arial" charset="0"/>
              </a:defRPr>
            </a:lvl6pPr>
            <a:lvl7pPr marL="2971800" indent="-228600" algn="ctr" defTabSz="931863" eaLnBrk="0" fontAlgn="base" hangingPunct="0">
              <a:spcBef>
                <a:spcPct val="0"/>
              </a:spcBef>
              <a:spcAft>
                <a:spcPct val="0"/>
              </a:spcAft>
              <a:defRPr sz="2400">
                <a:solidFill>
                  <a:schemeClr val="tx1"/>
                </a:solidFill>
                <a:latin typeface="Arial" charset="0"/>
              </a:defRPr>
            </a:lvl7pPr>
            <a:lvl8pPr marL="3429000" indent="-228600" algn="ctr" defTabSz="931863" eaLnBrk="0" fontAlgn="base" hangingPunct="0">
              <a:spcBef>
                <a:spcPct val="0"/>
              </a:spcBef>
              <a:spcAft>
                <a:spcPct val="0"/>
              </a:spcAft>
              <a:defRPr sz="2400">
                <a:solidFill>
                  <a:schemeClr val="tx1"/>
                </a:solidFill>
                <a:latin typeface="Arial" charset="0"/>
              </a:defRPr>
            </a:lvl8pPr>
            <a:lvl9pPr marL="3886200" indent="-228600" algn="ctr" defTabSz="931863" eaLnBrk="0" fontAlgn="base" hangingPunct="0">
              <a:spcBef>
                <a:spcPct val="0"/>
              </a:spcBef>
              <a:spcAft>
                <a:spcPct val="0"/>
              </a:spcAft>
              <a:defRPr sz="2400">
                <a:solidFill>
                  <a:schemeClr val="tx1"/>
                </a:solidFill>
                <a:latin typeface="Arial" charset="0"/>
              </a:defRPr>
            </a:lvl9pPr>
          </a:lstStyle>
          <a:p>
            <a:fld id="{0DD48508-A6EC-4986-BBBE-02F09A475ABE}" type="slidenum">
              <a:rPr lang="en-US" sz="1200">
                <a:latin typeface="Times New Roman" charset="0"/>
              </a:rPr>
              <a:pPr/>
              <a:t>14</a:t>
            </a:fld>
            <a:endParaRPr lang="en-US" sz="1200" dirty="0">
              <a:latin typeface="Times New Roman" charset="0"/>
            </a:endParaRPr>
          </a:p>
        </p:txBody>
      </p:sp>
      <p:sp>
        <p:nvSpPr>
          <p:cNvPr id="56323" name="Rectangle 2"/>
          <p:cNvSpPr>
            <a:spLocks noGrp="1" noRot="1" noChangeAspect="1" noChangeArrowheads="1" noTextEdit="1"/>
          </p:cNvSpPr>
          <p:nvPr>
            <p:ph type="sldImg"/>
          </p:nvPr>
        </p:nvSpPr>
        <p:spPr>
          <a:xfrm>
            <a:off x="1130300" y="690563"/>
            <a:ext cx="4597400" cy="3448050"/>
          </a:xfrm>
          <a:ln/>
        </p:spPr>
      </p:sp>
      <p:sp>
        <p:nvSpPr>
          <p:cNvPr id="56324" name="Rectangle 3"/>
          <p:cNvSpPr>
            <a:spLocks noGrp="1" noChangeArrowheads="1"/>
          </p:cNvSpPr>
          <p:nvPr>
            <p:ph type="body" idx="1"/>
          </p:nvPr>
        </p:nvSpPr>
        <p:spPr>
          <a:xfrm>
            <a:off x="685800" y="4370388"/>
            <a:ext cx="5486400" cy="4138612"/>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sz="1200" b="1" dirty="0" smtClean="0"/>
              <a:t>Skin temperature </a:t>
            </a:r>
            <a:endParaRPr lang="en-US" sz="1200" dirty="0" smtClean="0"/>
          </a:p>
          <a:p>
            <a:r>
              <a:rPr lang="en-US" sz="1200" dirty="0" smtClean="0"/>
              <a:t>-- increased temperature could indicate inflammation or infection</a:t>
            </a:r>
          </a:p>
          <a:p>
            <a:r>
              <a:rPr lang="en-US" sz="1200" dirty="0" smtClean="0"/>
              <a:t>-- decreased temperature could indicate a reduction in circulation</a:t>
            </a:r>
            <a:br>
              <a:rPr lang="en-US" sz="1200" dirty="0" smtClean="0"/>
            </a:br>
            <a:endParaRPr lang="en-US" sz="1200" b="1" dirty="0" smtClean="0"/>
          </a:p>
          <a:p>
            <a:r>
              <a:rPr lang="en-US" sz="1200" b="1" dirty="0" smtClean="0"/>
              <a:t>Swelling</a:t>
            </a:r>
            <a:r>
              <a:rPr lang="en-US" sz="1200" dirty="0" smtClean="0"/>
              <a:t> can be diffuse or localized in a small area; if swelling is inside the joint, motion will often be limited because of congestion caused by extra fluid.</a:t>
            </a:r>
            <a:br>
              <a:rPr lang="en-US" sz="1200" dirty="0" smtClean="0"/>
            </a:br>
            <a:endParaRPr lang="en-US" sz="1200" b="1" dirty="0" smtClean="0"/>
          </a:p>
          <a:p>
            <a:r>
              <a:rPr lang="en-US" sz="1200" b="1" dirty="0" smtClean="0"/>
              <a:t>Possible fractures</a:t>
            </a:r>
            <a:r>
              <a:rPr lang="en-US" sz="1200" dirty="0" smtClean="0"/>
              <a:t> can be assessed with percussion, vibrations through use of a tuning fork, compression, and distraction. </a:t>
            </a:r>
            <a:br>
              <a:rPr lang="en-US" sz="1200" dirty="0" smtClean="0"/>
            </a:br>
            <a:endParaRPr lang="en-US" sz="1200" b="1" dirty="0" smtClean="0"/>
          </a:p>
          <a:p>
            <a:r>
              <a:rPr lang="en-US" sz="1200" b="1" dirty="0" smtClean="0"/>
              <a:t>Point tenderness</a:t>
            </a:r>
            <a:r>
              <a:rPr lang="en-US" sz="1200" dirty="0" smtClean="0"/>
              <a:t> and </a:t>
            </a:r>
            <a:r>
              <a:rPr lang="en-US" sz="1200" b="1" dirty="0" smtClean="0"/>
              <a:t>crepitus</a:t>
            </a:r>
            <a:r>
              <a:rPr lang="en-US" sz="1200" dirty="0" smtClean="0"/>
              <a:t> (crackling sensation) </a:t>
            </a:r>
          </a:p>
          <a:p>
            <a:r>
              <a:rPr lang="en-US" sz="1200" dirty="0" smtClean="0"/>
              <a:t>-- may indicate a fracture when felt over bone </a:t>
            </a:r>
          </a:p>
          <a:p>
            <a:r>
              <a:rPr lang="en-US" sz="1200" dirty="0" smtClean="0"/>
              <a:t>-- may indicate inflammation when felt over a tendon, bursa, or joint capsule</a:t>
            </a:r>
          </a:p>
          <a:p>
            <a:r>
              <a:rPr lang="en-US" sz="1200" dirty="0" smtClean="0"/>
              <a:t>Note any </a:t>
            </a:r>
            <a:r>
              <a:rPr lang="en-US" sz="1200" b="1" dirty="0" smtClean="0"/>
              <a:t>trigger points</a:t>
            </a:r>
            <a:r>
              <a:rPr lang="en-US" sz="1200" dirty="0" smtClean="0"/>
              <a:t> that may be found in muscle and, when palpated, refer pain to another site. </a:t>
            </a:r>
          </a:p>
          <a:p>
            <a:r>
              <a:rPr lang="en-US" sz="1200" dirty="0" smtClean="0"/>
              <a:t>Assess differences in the density or “feel” of soft tissues that may indicate muscle spasm, hemorrhage, edema, scarring, myositis ossificans, or other conditions. </a:t>
            </a:r>
            <a:endParaRPr lang="en-US" sz="1200" b="1" dirty="0" smtClean="0"/>
          </a:p>
          <a:p>
            <a:r>
              <a:rPr lang="en-US" sz="1200" b="1" dirty="0" smtClean="0"/>
              <a:t>Cutaneous sensation</a:t>
            </a:r>
            <a:r>
              <a:rPr lang="en-US" sz="1200" dirty="0" smtClean="0"/>
              <a:t> can be tested by running the fingers along both sides of the body part and asking the patient if it feels the same on both sides; can determine possible nerve involvement, particularly if the individual has numbness or tingling in the limb.</a:t>
            </a:r>
            <a:endParaRPr lang="en-US" sz="1200" b="1" dirty="0" smtClean="0"/>
          </a:p>
          <a:p>
            <a:r>
              <a:rPr lang="en-US" sz="1200" b="1" dirty="0" smtClean="0"/>
              <a:t>Peripheral pulses</a:t>
            </a:r>
            <a:r>
              <a:rPr lang="en-US" sz="1200" dirty="0" smtClean="0"/>
              <a:t> are taken distal to an injury to rule out damage to a major artery; common sites: radial pulse at the wrist and dorsalis pedis pulse on the dorsum of the foot.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defRPr>
            </a:lvl1pPr>
            <a:lvl2pPr marL="742950" indent="-285750" defTabSz="931863" eaLnBrk="0" hangingPunct="0">
              <a:defRPr sz="2400">
                <a:solidFill>
                  <a:schemeClr val="tx1"/>
                </a:solidFill>
                <a:latin typeface="Arial" charset="0"/>
              </a:defRPr>
            </a:lvl2pPr>
            <a:lvl3pPr marL="1143000" indent="-228600" defTabSz="931863" eaLnBrk="0" hangingPunct="0">
              <a:defRPr sz="2400">
                <a:solidFill>
                  <a:schemeClr val="tx1"/>
                </a:solidFill>
                <a:latin typeface="Arial" charset="0"/>
              </a:defRPr>
            </a:lvl3pPr>
            <a:lvl4pPr marL="1600200" indent="-228600" defTabSz="931863" eaLnBrk="0" hangingPunct="0">
              <a:defRPr sz="2400">
                <a:solidFill>
                  <a:schemeClr val="tx1"/>
                </a:solidFill>
                <a:latin typeface="Arial" charset="0"/>
              </a:defRPr>
            </a:lvl4pPr>
            <a:lvl5pPr marL="2057400" indent="-228600" defTabSz="931863" eaLnBrk="0" hangingPunct="0">
              <a:defRPr sz="2400">
                <a:solidFill>
                  <a:schemeClr val="tx1"/>
                </a:solidFill>
                <a:latin typeface="Arial" charset="0"/>
              </a:defRPr>
            </a:lvl5pPr>
            <a:lvl6pPr marL="2514600" indent="-228600" algn="ctr" defTabSz="931863" eaLnBrk="0" fontAlgn="base" hangingPunct="0">
              <a:spcBef>
                <a:spcPct val="0"/>
              </a:spcBef>
              <a:spcAft>
                <a:spcPct val="0"/>
              </a:spcAft>
              <a:defRPr sz="2400">
                <a:solidFill>
                  <a:schemeClr val="tx1"/>
                </a:solidFill>
                <a:latin typeface="Arial" charset="0"/>
              </a:defRPr>
            </a:lvl6pPr>
            <a:lvl7pPr marL="2971800" indent="-228600" algn="ctr" defTabSz="931863" eaLnBrk="0" fontAlgn="base" hangingPunct="0">
              <a:spcBef>
                <a:spcPct val="0"/>
              </a:spcBef>
              <a:spcAft>
                <a:spcPct val="0"/>
              </a:spcAft>
              <a:defRPr sz="2400">
                <a:solidFill>
                  <a:schemeClr val="tx1"/>
                </a:solidFill>
                <a:latin typeface="Arial" charset="0"/>
              </a:defRPr>
            </a:lvl7pPr>
            <a:lvl8pPr marL="3429000" indent="-228600" algn="ctr" defTabSz="931863" eaLnBrk="0" fontAlgn="base" hangingPunct="0">
              <a:spcBef>
                <a:spcPct val="0"/>
              </a:spcBef>
              <a:spcAft>
                <a:spcPct val="0"/>
              </a:spcAft>
              <a:defRPr sz="2400">
                <a:solidFill>
                  <a:schemeClr val="tx1"/>
                </a:solidFill>
                <a:latin typeface="Arial" charset="0"/>
              </a:defRPr>
            </a:lvl8pPr>
            <a:lvl9pPr marL="3886200" indent="-228600" algn="ctr" defTabSz="931863" eaLnBrk="0" fontAlgn="base" hangingPunct="0">
              <a:spcBef>
                <a:spcPct val="0"/>
              </a:spcBef>
              <a:spcAft>
                <a:spcPct val="0"/>
              </a:spcAft>
              <a:defRPr sz="2400">
                <a:solidFill>
                  <a:schemeClr val="tx1"/>
                </a:solidFill>
                <a:latin typeface="Arial" charset="0"/>
              </a:defRPr>
            </a:lvl9pPr>
          </a:lstStyle>
          <a:p>
            <a:fld id="{4D2AE5ED-9E3B-4C20-A648-89A0A60C23D8}" type="slidenum">
              <a:rPr lang="en-US" sz="1200">
                <a:latin typeface="Times New Roman" charset="0"/>
              </a:rPr>
              <a:pPr/>
              <a:t>15</a:t>
            </a:fld>
            <a:endParaRPr lang="en-US" sz="1200" dirty="0">
              <a:latin typeface="Times New Roman" charset="0"/>
            </a:endParaRPr>
          </a:p>
        </p:txBody>
      </p:sp>
      <p:sp>
        <p:nvSpPr>
          <p:cNvPr id="57347" name="Rectangle 2"/>
          <p:cNvSpPr>
            <a:spLocks noGrp="1" noRot="1" noChangeAspect="1" noChangeArrowheads="1" noTextEdit="1"/>
          </p:cNvSpPr>
          <p:nvPr>
            <p:ph type="sldImg"/>
          </p:nvPr>
        </p:nvSpPr>
        <p:spPr>
          <a:xfrm>
            <a:off x="1130300" y="690563"/>
            <a:ext cx="4597400" cy="3448050"/>
          </a:xfrm>
          <a:ln/>
        </p:spPr>
      </p:sp>
      <p:sp>
        <p:nvSpPr>
          <p:cNvPr id="57348" name="Rectangle 3"/>
          <p:cNvSpPr>
            <a:spLocks noGrp="1" noChangeArrowheads="1"/>
          </p:cNvSpPr>
          <p:nvPr>
            <p:ph type="body" idx="1"/>
          </p:nvPr>
        </p:nvSpPr>
        <p:spPr>
          <a:xfrm>
            <a:off x="685800" y="4370388"/>
            <a:ext cx="5486400" cy="4138612"/>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nSpc>
                <a:spcPct val="80000"/>
              </a:lnSpc>
            </a:pPr>
            <a:r>
              <a:rPr lang="en-US" sz="900" b="1" dirty="0" smtClean="0"/>
              <a:t>Goniometer </a:t>
            </a:r>
            <a:endParaRPr lang="en-US" sz="900" dirty="0" smtClean="0"/>
          </a:p>
          <a:p>
            <a:pPr>
              <a:lnSpc>
                <a:spcPct val="80000"/>
              </a:lnSpc>
            </a:pPr>
            <a:r>
              <a:rPr lang="en-US" sz="900" dirty="0" smtClean="0"/>
              <a:t>-- a protractor with two rigid arms that intersect at a hinge joint</a:t>
            </a:r>
          </a:p>
          <a:p>
            <a:pPr>
              <a:lnSpc>
                <a:spcPct val="80000"/>
              </a:lnSpc>
            </a:pPr>
            <a:r>
              <a:rPr lang="en-US" sz="900" dirty="0" smtClean="0"/>
              <a:t>-- used to measure both joint position and available joint motion</a:t>
            </a:r>
          </a:p>
          <a:p>
            <a:pPr>
              <a:lnSpc>
                <a:spcPct val="80000"/>
              </a:lnSpc>
            </a:pPr>
            <a:r>
              <a:rPr lang="en-US" sz="900" dirty="0" smtClean="0"/>
              <a:t>-- arms of the goniometer measure from 0 to 180° of motion, or 0 to 360° of motion</a:t>
            </a:r>
          </a:p>
          <a:p>
            <a:pPr>
              <a:lnSpc>
                <a:spcPct val="80000"/>
              </a:lnSpc>
            </a:pPr>
            <a:r>
              <a:rPr lang="en-US" sz="900" dirty="0" smtClean="0"/>
              <a:t>-- measurements are obtained by placing the goniometer’s stationary arm parallel to the proximal bone; axis of the goniometer should coincide with the joint axis of motion; moving arm is then placed parallel to the distal bone, utilizing specific anatomic landmarks as points of reference; normal ROM for selected joints is listed in Table 5.2 </a:t>
            </a:r>
          </a:p>
          <a:p>
            <a:pPr>
              <a:lnSpc>
                <a:spcPct val="80000"/>
              </a:lnSpc>
            </a:pPr>
            <a:r>
              <a:rPr lang="en-US" sz="900" dirty="0" smtClean="0"/>
              <a:t/>
            </a:r>
            <a:br>
              <a:rPr lang="en-US" sz="900" dirty="0" smtClean="0"/>
            </a:br>
            <a:r>
              <a:rPr lang="en-US" sz="900" b="1" dirty="0" smtClean="0"/>
              <a:t>Age &amp; gender</a:t>
            </a:r>
          </a:p>
          <a:p>
            <a:pPr>
              <a:lnSpc>
                <a:spcPct val="80000"/>
              </a:lnSpc>
            </a:pPr>
            <a:r>
              <a:rPr lang="en-US" sz="900" dirty="0" smtClean="0"/>
              <a:t>-- women in their teens and early 20s tend to have a greater ROM in all planes than men</a:t>
            </a:r>
          </a:p>
          <a:p>
            <a:pPr>
              <a:lnSpc>
                <a:spcPct val="80000"/>
              </a:lnSpc>
            </a:pPr>
            <a:r>
              <a:rPr lang="en-US" sz="900" dirty="0" smtClean="0"/>
              <a:t>-- ROM decreases after 20 years in both genders, with the decrease occurring to a greater extent in women</a:t>
            </a:r>
            <a:br>
              <a:rPr lang="en-US" sz="900" dirty="0" smtClean="0"/>
            </a:br>
            <a:endParaRPr lang="en-US" sz="900" b="1" dirty="0" smtClean="0"/>
          </a:p>
          <a:p>
            <a:pPr>
              <a:lnSpc>
                <a:spcPct val="80000"/>
              </a:lnSpc>
            </a:pPr>
            <a:r>
              <a:rPr lang="en-US" sz="900" b="1" dirty="0" smtClean="0"/>
              <a:t>AROM</a:t>
            </a:r>
            <a:endParaRPr lang="en-US" sz="900" dirty="0" smtClean="0"/>
          </a:p>
          <a:p>
            <a:pPr>
              <a:lnSpc>
                <a:spcPct val="80000"/>
              </a:lnSpc>
            </a:pPr>
            <a:r>
              <a:rPr lang="en-US" sz="900" dirty="0" smtClean="0"/>
              <a:t>-- unless contraindicated, AROM should always be performed before PROM</a:t>
            </a:r>
          </a:p>
          <a:p>
            <a:pPr>
              <a:lnSpc>
                <a:spcPct val="80000"/>
              </a:lnSpc>
            </a:pPr>
            <a:endParaRPr lang="en-US" sz="900" dirty="0" smtClean="0"/>
          </a:p>
          <a:p>
            <a:pPr>
              <a:lnSpc>
                <a:spcPct val="80000"/>
              </a:lnSpc>
            </a:pPr>
            <a:r>
              <a:rPr lang="en-US" sz="900" dirty="0" smtClean="0"/>
              <a:t>Contractile tissue = muscle, muscle-tendon junction, tendon, and tendon-periosteal union</a:t>
            </a:r>
          </a:p>
          <a:p>
            <a:pPr>
              <a:lnSpc>
                <a:spcPct val="80000"/>
              </a:lnSpc>
            </a:pPr>
            <a:r>
              <a:rPr lang="en-US" sz="900" dirty="0" smtClean="0"/>
              <a:t>For rotation, the starting body position is midway between internal (medial) and external (lateral) rotation. </a:t>
            </a:r>
          </a:p>
          <a:p>
            <a:pPr>
              <a:lnSpc>
                <a:spcPct val="80000"/>
              </a:lnSpc>
            </a:pPr>
            <a:r>
              <a:rPr lang="en-US" sz="900" dirty="0" smtClean="0"/>
              <a:t>Starting position is measured as 0°; maximal movement away from the 0° point is the total available range of motion; example: subjective measurement of plantar flexion against gravity involves placing the individual prone on a table with the knees flexed; next, both thighs are stabilized against the table, and the individual is instructed to plantarflex both ankles; comparison of movement in both legs will indicate if plantarflexion is bilaterally equal.</a:t>
            </a:r>
          </a:p>
          <a:p>
            <a:pPr>
              <a:lnSpc>
                <a:spcPct val="80000"/>
              </a:lnSpc>
            </a:pPr>
            <a:r>
              <a:rPr lang="en-US" sz="900" dirty="0" smtClean="0"/>
              <a:t>It is necessary to assess the individual’s willingness to perform the movement, the fluidity, and extent of movement (joint ROM).</a:t>
            </a:r>
            <a:br>
              <a:rPr lang="en-US" sz="900" dirty="0" smtClean="0"/>
            </a:br>
            <a:endParaRPr lang="en-US" sz="900" dirty="0" smtClean="0"/>
          </a:p>
          <a:p>
            <a:pPr>
              <a:lnSpc>
                <a:spcPct val="80000"/>
              </a:lnSpc>
            </a:pPr>
            <a:r>
              <a:rPr lang="en-US" sz="900" dirty="0" smtClean="0"/>
              <a:t>If symptoms are present, note:</a:t>
            </a:r>
          </a:p>
          <a:p>
            <a:pPr>
              <a:lnSpc>
                <a:spcPct val="80000"/>
              </a:lnSpc>
            </a:pPr>
            <a:r>
              <a:rPr lang="en-US" sz="900" dirty="0" smtClean="0"/>
              <a:t>-- their location in the arc of movement</a:t>
            </a:r>
          </a:p>
          <a:p>
            <a:pPr>
              <a:lnSpc>
                <a:spcPct val="80000"/>
              </a:lnSpc>
            </a:pPr>
            <a:r>
              <a:rPr lang="en-US" sz="900" dirty="0" smtClean="0"/>
              <a:t>-- any increase in intensity or quality of symptoms</a:t>
            </a:r>
            <a:br>
              <a:rPr lang="en-US" sz="900" dirty="0" smtClean="0"/>
            </a:br>
            <a:endParaRPr lang="en-US" sz="900" dirty="0" smtClean="0"/>
          </a:p>
          <a:p>
            <a:pPr>
              <a:lnSpc>
                <a:spcPct val="80000"/>
              </a:lnSpc>
            </a:pPr>
            <a:r>
              <a:rPr lang="en-US" sz="900" dirty="0" smtClean="0"/>
              <a:t>Limitation in motion may be due to pain, swelling, muscle spasm, muscle tightness, joint contractures, nerve damage, or mechanical blocks, such as a loose body.</a:t>
            </a:r>
            <a:br>
              <a:rPr lang="en-US" sz="900" dirty="0" smtClean="0"/>
            </a:br>
            <a:endParaRPr lang="en-US" sz="900" dirty="0" smtClean="0"/>
          </a:p>
          <a:p>
            <a:pPr>
              <a:lnSpc>
                <a:spcPct val="80000"/>
              </a:lnSpc>
            </a:pPr>
            <a:r>
              <a:rPr lang="en-US" sz="900" dirty="0" smtClean="0"/>
              <a:t>If the individual has pain or other symptoms on motion, it is difficult to determine at this time if the joint, muscle, or both are injured.</a:t>
            </a:r>
            <a:br>
              <a:rPr lang="en-US" sz="900" dirty="0" smtClean="0"/>
            </a:br>
            <a:endParaRPr lang="en-US" sz="900" dirty="0" smtClean="0"/>
          </a:p>
          <a:p>
            <a:pPr>
              <a:lnSpc>
                <a:spcPct val="80000"/>
              </a:lnSpc>
            </a:pPr>
            <a:r>
              <a:rPr lang="en-US" sz="900" dirty="0" smtClean="0"/>
              <a:t>Important to assess the following: </a:t>
            </a:r>
          </a:p>
          <a:p>
            <a:pPr>
              <a:lnSpc>
                <a:spcPct val="80000"/>
              </a:lnSpc>
            </a:pPr>
            <a:r>
              <a:rPr lang="en-US" sz="900" dirty="0" smtClean="0"/>
              <a:t>-- If motion causes pain, at what point in the motion does pain begin? </a:t>
            </a:r>
          </a:p>
          <a:p>
            <a:pPr>
              <a:lnSpc>
                <a:spcPct val="80000"/>
              </a:lnSpc>
            </a:pPr>
            <a:r>
              <a:rPr lang="en-US" sz="900" dirty="0" smtClean="0"/>
              <a:t>-- Does pain appear only in a limited range of motion (painful arc)?</a:t>
            </a:r>
          </a:p>
          <a:p>
            <a:pPr>
              <a:lnSpc>
                <a:spcPct val="80000"/>
              </a:lnSpc>
            </a:pPr>
            <a:r>
              <a:rPr lang="en-US" sz="900" dirty="0" smtClean="0"/>
              <a:t>-- Is the pain the same type of pain associated with the primary complaint? </a:t>
            </a:r>
          </a:p>
          <a:p>
            <a:pPr>
              <a:lnSpc>
                <a:spcPct val="80000"/>
              </a:lnSpc>
            </a:pPr>
            <a:r>
              <a:rPr lang="en-US" sz="900" dirty="0" smtClean="0"/>
              <a:t>Anticipated painful movements should be performed last to avoid any carryover of pain from testing one motion to the next.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defRPr>
            </a:lvl1pPr>
            <a:lvl2pPr marL="742950" indent="-285750" defTabSz="931863" eaLnBrk="0" hangingPunct="0">
              <a:defRPr sz="2400">
                <a:solidFill>
                  <a:schemeClr val="tx1"/>
                </a:solidFill>
                <a:latin typeface="Arial" charset="0"/>
              </a:defRPr>
            </a:lvl2pPr>
            <a:lvl3pPr marL="1143000" indent="-228600" defTabSz="931863" eaLnBrk="0" hangingPunct="0">
              <a:defRPr sz="2400">
                <a:solidFill>
                  <a:schemeClr val="tx1"/>
                </a:solidFill>
                <a:latin typeface="Arial" charset="0"/>
              </a:defRPr>
            </a:lvl3pPr>
            <a:lvl4pPr marL="1600200" indent="-228600" defTabSz="931863" eaLnBrk="0" hangingPunct="0">
              <a:defRPr sz="2400">
                <a:solidFill>
                  <a:schemeClr val="tx1"/>
                </a:solidFill>
                <a:latin typeface="Arial" charset="0"/>
              </a:defRPr>
            </a:lvl4pPr>
            <a:lvl5pPr marL="2057400" indent="-228600" defTabSz="931863" eaLnBrk="0" hangingPunct="0">
              <a:defRPr sz="2400">
                <a:solidFill>
                  <a:schemeClr val="tx1"/>
                </a:solidFill>
                <a:latin typeface="Arial" charset="0"/>
              </a:defRPr>
            </a:lvl5pPr>
            <a:lvl6pPr marL="2514600" indent="-228600" algn="ctr" defTabSz="931863" eaLnBrk="0" fontAlgn="base" hangingPunct="0">
              <a:spcBef>
                <a:spcPct val="0"/>
              </a:spcBef>
              <a:spcAft>
                <a:spcPct val="0"/>
              </a:spcAft>
              <a:defRPr sz="2400">
                <a:solidFill>
                  <a:schemeClr val="tx1"/>
                </a:solidFill>
                <a:latin typeface="Arial" charset="0"/>
              </a:defRPr>
            </a:lvl6pPr>
            <a:lvl7pPr marL="2971800" indent="-228600" algn="ctr" defTabSz="931863" eaLnBrk="0" fontAlgn="base" hangingPunct="0">
              <a:spcBef>
                <a:spcPct val="0"/>
              </a:spcBef>
              <a:spcAft>
                <a:spcPct val="0"/>
              </a:spcAft>
              <a:defRPr sz="2400">
                <a:solidFill>
                  <a:schemeClr val="tx1"/>
                </a:solidFill>
                <a:latin typeface="Arial" charset="0"/>
              </a:defRPr>
            </a:lvl7pPr>
            <a:lvl8pPr marL="3429000" indent="-228600" algn="ctr" defTabSz="931863" eaLnBrk="0" fontAlgn="base" hangingPunct="0">
              <a:spcBef>
                <a:spcPct val="0"/>
              </a:spcBef>
              <a:spcAft>
                <a:spcPct val="0"/>
              </a:spcAft>
              <a:defRPr sz="2400">
                <a:solidFill>
                  <a:schemeClr val="tx1"/>
                </a:solidFill>
                <a:latin typeface="Arial" charset="0"/>
              </a:defRPr>
            </a:lvl8pPr>
            <a:lvl9pPr marL="3886200" indent="-228600" algn="ctr" defTabSz="931863" eaLnBrk="0" fontAlgn="base" hangingPunct="0">
              <a:spcBef>
                <a:spcPct val="0"/>
              </a:spcBef>
              <a:spcAft>
                <a:spcPct val="0"/>
              </a:spcAft>
              <a:defRPr sz="2400">
                <a:solidFill>
                  <a:schemeClr val="tx1"/>
                </a:solidFill>
                <a:latin typeface="Arial" charset="0"/>
              </a:defRPr>
            </a:lvl9pPr>
          </a:lstStyle>
          <a:p>
            <a:fld id="{E3142BF0-50F6-456E-8553-B5C343A56CF6}" type="slidenum">
              <a:rPr lang="en-US" sz="1200">
                <a:latin typeface="Times New Roman" charset="0"/>
              </a:rPr>
              <a:pPr/>
              <a:t>16</a:t>
            </a:fld>
            <a:endParaRPr lang="en-US" sz="1200" dirty="0">
              <a:latin typeface="Times New Roman" charset="0"/>
            </a:endParaRPr>
          </a:p>
        </p:txBody>
      </p:sp>
      <p:sp>
        <p:nvSpPr>
          <p:cNvPr id="58371" name="Rectangle 2"/>
          <p:cNvSpPr>
            <a:spLocks noGrp="1" noRot="1" noChangeAspect="1" noChangeArrowheads="1" noTextEdit="1"/>
          </p:cNvSpPr>
          <p:nvPr>
            <p:ph type="sldImg"/>
          </p:nvPr>
        </p:nvSpPr>
        <p:spPr>
          <a:xfrm>
            <a:off x="1130300" y="690563"/>
            <a:ext cx="4597400" cy="3448050"/>
          </a:xfrm>
          <a:ln/>
        </p:spPr>
      </p:sp>
      <p:sp>
        <p:nvSpPr>
          <p:cNvPr id="58372" name="Rectangle 3"/>
          <p:cNvSpPr>
            <a:spLocks noGrp="1" noChangeArrowheads="1"/>
          </p:cNvSpPr>
          <p:nvPr>
            <p:ph type="body" idx="1"/>
          </p:nvPr>
        </p:nvSpPr>
        <p:spPr>
          <a:xfrm>
            <a:off x="685800" y="4370388"/>
            <a:ext cx="5486400" cy="4138612"/>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nSpc>
                <a:spcPct val="80000"/>
              </a:lnSpc>
            </a:pPr>
            <a:r>
              <a:rPr lang="en-US" sz="900" dirty="0" smtClean="0"/>
              <a:t>If the individual is unable to perform all active movements at the injured joint because of pain or spasm, passive movement can be performed.</a:t>
            </a:r>
            <a:br>
              <a:rPr lang="en-US" sz="900" dirty="0" smtClean="0"/>
            </a:br>
            <a:endParaRPr lang="en-US" sz="900" dirty="0" smtClean="0"/>
          </a:p>
          <a:p>
            <a:pPr>
              <a:lnSpc>
                <a:spcPct val="80000"/>
              </a:lnSpc>
            </a:pPr>
            <a:r>
              <a:rPr lang="en-US" sz="900" dirty="0" smtClean="0"/>
              <a:t>As PROM is performed, the individual should be positioned to allow the muscles to be in a relaxed state. </a:t>
            </a:r>
          </a:p>
          <a:p>
            <a:pPr>
              <a:lnSpc>
                <a:spcPct val="80000"/>
              </a:lnSpc>
              <a:buFontTx/>
              <a:buChar char="•"/>
            </a:pPr>
            <a:r>
              <a:rPr lang="en-US" sz="900" dirty="0" smtClean="0"/>
              <a:t> Inert tissues = bone, ligament, bursae, joint capsule, fascia, dura mater, and nerve roots</a:t>
            </a:r>
          </a:p>
          <a:p>
            <a:pPr>
              <a:lnSpc>
                <a:spcPct val="80000"/>
              </a:lnSpc>
              <a:buFontTx/>
              <a:buChar char="•"/>
            </a:pPr>
            <a:r>
              <a:rPr lang="en-US" sz="900" dirty="0" smtClean="0"/>
              <a:t> If no pain is present during PROM but present during AROM, contractile tissue is injured </a:t>
            </a:r>
          </a:p>
          <a:p>
            <a:pPr>
              <a:lnSpc>
                <a:spcPct val="80000"/>
              </a:lnSpc>
              <a:buFontTx/>
              <a:buChar char="•"/>
            </a:pPr>
            <a:r>
              <a:rPr lang="en-US" sz="900" dirty="0" smtClean="0"/>
              <a:t> If PROM is painful and there is limitation of movement, noncontractile tissue is injured</a:t>
            </a:r>
            <a:br>
              <a:rPr lang="en-US" sz="900" dirty="0" smtClean="0"/>
            </a:br>
            <a:endParaRPr lang="en-US" sz="900" dirty="0" smtClean="0"/>
          </a:p>
          <a:p>
            <a:pPr>
              <a:lnSpc>
                <a:spcPct val="80000"/>
              </a:lnSpc>
            </a:pPr>
            <a:r>
              <a:rPr lang="en-US" sz="900" dirty="0" smtClean="0"/>
              <a:t>At the end of the range of motion, a gentle overpressure is applied to determine </a:t>
            </a:r>
            <a:r>
              <a:rPr lang="en-US" sz="900" b="1" dirty="0" smtClean="0"/>
              <a:t>end feel;</a:t>
            </a:r>
            <a:r>
              <a:rPr lang="en-US" sz="900" dirty="0" smtClean="0"/>
              <a:t> overpressure is repeated several times to determine whether pain increases, which could signify damage to noncontractile joint structures; the end feel can determine the type of disorder; three normal end feel sensations and four abnormal end feel sensations (see Table 5.3)</a:t>
            </a:r>
            <a:br>
              <a:rPr lang="en-US" sz="900" dirty="0" smtClean="0"/>
            </a:br>
            <a:endParaRPr lang="en-US" sz="900" b="1" dirty="0" smtClean="0"/>
          </a:p>
          <a:p>
            <a:pPr>
              <a:lnSpc>
                <a:spcPct val="80000"/>
              </a:lnSpc>
            </a:pPr>
            <a:r>
              <a:rPr lang="en-US" sz="900" b="1" dirty="0" smtClean="0"/>
              <a:t>Differences in ROM between AROM and PROM</a:t>
            </a:r>
            <a:r>
              <a:rPr lang="en-US" sz="900" dirty="0" smtClean="0"/>
              <a:t> can be due to:</a:t>
            </a:r>
          </a:p>
          <a:p>
            <a:pPr>
              <a:lnSpc>
                <a:spcPct val="80000"/>
              </a:lnSpc>
            </a:pPr>
            <a:r>
              <a:rPr lang="en-US" sz="900" dirty="0" smtClean="0"/>
              <a:t>-- muscle spasm</a:t>
            </a:r>
          </a:p>
          <a:p>
            <a:pPr>
              <a:lnSpc>
                <a:spcPct val="80000"/>
              </a:lnSpc>
            </a:pPr>
            <a:r>
              <a:rPr lang="en-US" sz="900" dirty="0" smtClean="0"/>
              <a:t>-- muscle deficiency</a:t>
            </a:r>
          </a:p>
          <a:p>
            <a:pPr>
              <a:lnSpc>
                <a:spcPct val="80000"/>
              </a:lnSpc>
            </a:pPr>
            <a:r>
              <a:rPr lang="en-US" sz="900" dirty="0" smtClean="0"/>
              <a:t>-- neurologic deficit</a:t>
            </a:r>
          </a:p>
          <a:p>
            <a:pPr>
              <a:lnSpc>
                <a:spcPct val="80000"/>
              </a:lnSpc>
            </a:pPr>
            <a:r>
              <a:rPr lang="en-US" sz="900" dirty="0" smtClean="0"/>
              <a:t>-- contractures</a:t>
            </a:r>
          </a:p>
          <a:p>
            <a:pPr>
              <a:lnSpc>
                <a:spcPct val="80000"/>
              </a:lnSpc>
            </a:pPr>
            <a:r>
              <a:rPr lang="en-US" sz="900" dirty="0" smtClean="0"/>
              <a:t>-- pain </a:t>
            </a:r>
          </a:p>
          <a:p>
            <a:pPr lvl="1">
              <a:lnSpc>
                <a:spcPct val="80000"/>
              </a:lnSpc>
              <a:buFontTx/>
              <a:buChar char="•"/>
            </a:pPr>
            <a:r>
              <a:rPr lang="en-US" sz="900" dirty="0" smtClean="0"/>
              <a:t> pain occurs before the end of the available ROM: may indicate an acute injury; stretching and manipulation of the joint are contraindicated</a:t>
            </a:r>
          </a:p>
          <a:p>
            <a:pPr lvl="1">
              <a:lnSpc>
                <a:spcPct val="80000"/>
              </a:lnSpc>
              <a:buFontTx/>
              <a:buChar char="•"/>
            </a:pPr>
            <a:r>
              <a:rPr lang="en-US" sz="900" dirty="0" smtClean="0"/>
              <a:t> pain occurs simultaneously at the end of the ROM: a subacute injury may be present; a mild stretching program may be started cautiously </a:t>
            </a:r>
          </a:p>
          <a:p>
            <a:pPr lvl="1">
              <a:lnSpc>
                <a:spcPct val="80000"/>
              </a:lnSpc>
              <a:buFontTx/>
              <a:buChar char="•"/>
            </a:pPr>
            <a:r>
              <a:rPr lang="en-US" sz="900" dirty="0" smtClean="0"/>
              <a:t> no pain is felt as the available ROM is stretched: a chronic injury is present; an appropriate treatment &amp; rehabilitation program should be initiated immediately</a:t>
            </a:r>
            <a:br>
              <a:rPr lang="en-US" sz="900" dirty="0" smtClean="0"/>
            </a:br>
            <a:endParaRPr lang="en-US" sz="900" b="1" dirty="0" smtClean="0"/>
          </a:p>
          <a:p>
            <a:pPr>
              <a:lnSpc>
                <a:spcPct val="80000"/>
              </a:lnSpc>
            </a:pPr>
            <a:r>
              <a:rPr lang="en-US" sz="900" b="1" dirty="0" smtClean="0"/>
              <a:t>Accessory movements </a:t>
            </a:r>
            <a:endParaRPr lang="en-US" sz="900" dirty="0" smtClean="0"/>
          </a:p>
          <a:p>
            <a:pPr>
              <a:lnSpc>
                <a:spcPct val="80000"/>
              </a:lnSpc>
            </a:pPr>
            <a:r>
              <a:rPr lang="en-US" sz="900" dirty="0" smtClean="0"/>
              <a:t>-- movements within the joint that accompany traditional active and passive ROM, but cannot be voluntarily performed by the individual</a:t>
            </a:r>
          </a:p>
          <a:p>
            <a:pPr>
              <a:lnSpc>
                <a:spcPct val="80000"/>
              </a:lnSpc>
            </a:pPr>
            <a:r>
              <a:rPr lang="en-US" sz="900" dirty="0" smtClean="0"/>
              <a:t>-- example: joint play motions allow the joint capsule to “give” so bones can move to absorb an external force</a:t>
            </a:r>
          </a:p>
          <a:p>
            <a:pPr>
              <a:lnSpc>
                <a:spcPct val="80000"/>
              </a:lnSpc>
            </a:pPr>
            <a:r>
              <a:rPr lang="en-US" sz="900" dirty="0" smtClean="0"/>
              <a:t>-- movements include distraction, sliding, compression, rolling, and spinning of joint surfaces</a:t>
            </a:r>
          </a:p>
          <a:p>
            <a:pPr>
              <a:lnSpc>
                <a:spcPct val="80000"/>
              </a:lnSpc>
            </a:pPr>
            <a:r>
              <a:rPr lang="en-US" sz="900" dirty="0" smtClean="0"/>
              <a:t>-- can occur within the joint, but only as a response to an outside force, and not as a result of any voluntary movement</a:t>
            </a:r>
          </a:p>
          <a:p>
            <a:pPr>
              <a:lnSpc>
                <a:spcPct val="80000"/>
              </a:lnSpc>
            </a:pPr>
            <a:r>
              <a:rPr lang="en-US" sz="900" dirty="0" smtClean="0"/>
              <a:t>-- aid the healing process, relieve pain, reduce disability, and restore full normal range of motion</a:t>
            </a:r>
          </a:p>
          <a:p>
            <a:pPr>
              <a:lnSpc>
                <a:spcPct val="80000"/>
              </a:lnSpc>
            </a:pPr>
            <a:r>
              <a:rPr lang="en-US" sz="900" dirty="0" smtClean="0"/>
              <a:t>-- presence of accessory movement can be determined by manipulating the joint in the loose-packed or close-packed position</a:t>
            </a:r>
            <a:br>
              <a:rPr lang="en-US" sz="900" dirty="0" smtClean="0"/>
            </a:br>
            <a:endParaRPr lang="en-US" sz="900" b="1" dirty="0" smtClean="0"/>
          </a:p>
          <a:p>
            <a:pPr>
              <a:lnSpc>
                <a:spcPct val="80000"/>
              </a:lnSpc>
            </a:pPr>
            <a:r>
              <a:rPr lang="en-US" sz="900" b="1" dirty="0" smtClean="0"/>
              <a:t>Loose-packed</a:t>
            </a:r>
            <a:r>
              <a:rPr lang="en-US" sz="900" dirty="0" smtClean="0"/>
              <a:t> </a:t>
            </a:r>
            <a:r>
              <a:rPr lang="en-US" sz="900" b="1" dirty="0" smtClean="0"/>
              <a:t>position</a:t>
            </a:r>
            <a:r>
              <a:rPr lang="en-US" sz="900" dirty="0" smtClean="0"/>
              <a:t> </a:t>
            </a:r>
          </a:p>
          <a:p>
            <a:pPr>
              <a:lnSpc>
                <a:spcPct val="80000"/>
              </a:lnSpc>
            </a:pPr>
            <a:r>
              <a:rPr lang="en-US" sz="900" dirty="0" smtClean="0"/>
              <a:t>-- the position in the joint’s ROM in which the joint is under the least amount of stress </a:t>
            </a:r>
          </a:p>
          <a:p>
            <a:pPr>
              <a:lnSpc>
                <a:spcPct val="80000"/>
              </a:lnSpc>
            </a:pPr>
            <a:r>
              <a:rPr lang="en-US" sz="900" dirty="0" smtClean="0"/>
              <a:t>-- the position in which the joint capsule has its greatest capacity </a:t>
            </a:r>
          </a:p>
          <a:p>
            <a:pPr>
              <a:lnSpc>
                <a:spcPct val="80000"/>
              </a:lnSpc>
            </a:pPr>
            <a:r>
              <a:rPr lang="en-US" sz="900" dirty="0" smtClean="0"/>
              <a:t>-- advantage to testing in this position: the joint surface contact areas are reduced, proper joint lubrication is enhanced, and friction and erosion in the joints are decreased</a:t>
            </a:r>
            <a:br>
              <a:rPr lang="en-US" sz="900" dirty="0" smtClean="0"/>
            </a:br>
            <a:endParaRPr lang="en-US" sz="900" b="1" dirty="0" smtClean="0"/>
          </a:p>
          <a:p>
            <a:pPr>
              <a:lnSpc>
                <a:spcPct val="80000"/>
              </a:lnSpc>
            </a:pPr>
            <a:r>
              <a:rPr lang="en-US" sz="900" b="1" dirty="0" smtClean="0"/>
              <a:t>Close-packed position</a:t>
            </a:r>
            <a:r>
              <a:rPr lang="en-US" sz="900" dirty="0" smtClean="0"/>
              <a:t> </a:t>
            </a:r>
          </a:p>
          <a:p>
            <a:pPr>
              <a:lnSpc>
                <a:spcPct val="80000"/>
              </a:lnSpc>
            </a:pPr>
            <a:r>
              <a:rPr lang="en-US" sz="900" dirty="0" smtClean="0"/>
              <a:t>-- the position in which two joint surfaces fit precisely together </a:t>
            </a:r>
          </a:p>
          <a:p>
            <a:pPr>
              <a:lnSpc>
                <a:spcPct val="80000"/>
              </a:lnSpc>
            </a:pPr>
            <a:r>
              <a:rPr lang="en-US" sz="900" dirty="0" smtClean="0"/>
              <a:t>-- the ligaments and joint capsule are maximally taut, and joint surfaces are maximally compressed and cannot be separated by distractive forces</a:t>
            </a:r>
          </a:p>
          <a:p>
            <a:pPr>
              <a:lnSpc>
                <a:spcPct val="80000"/>
              </a:lnSpc>
            </a:pPr>
            <a:r>
              <a:rPr lang="en-US" sz="900" dirty="0" smtClean="0"/>
              <a:t>-- accessory movements cannot occur, so if a bone or ligament is injured, pain will increase as the joint moves into the close-packed position</a:t>
            </a:r>
          </a:p>
          <a:p>
            <a:pPr>
              <a:lnSpc>
                <a:spcPct val="80000"/>
              </a:lnSpc>
            </a:pPr>
            <a:r>
              <a:rPr lang="en-US" sz="900" dirty="0" smtClean="0"/>
              <a:t>-- if swelling is present within the joint, the close-packed position cannot be achieved</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defRPr>
            </a:lvl1pPr>
            <a:lvl2pPr marL="742950" indent="-285750" defTabSz="931863" eaLnBrk="0" hangingPunct="0">
              <a:defRPr sz="2400">
                <a:solidFill>
                  <a:schemeClr val="tx1"/>
                </a:solidFill>
                <a:latin typeface="Arial" charset="0"/>
              </a:defRPr>
            </a:lvl2pPr>
            <a:lvl3pPr marL="1143000" indent="-228600" defTabSz="931863" eaLnBrk="0" hangingPunct="0">
              <a:defRPr sz="2400">
                <a:solidFill>
                  <a:schemeClr val="tx1"/>
                </a:solidFill>
                <a:latin typeface="Arial" charset="0"/>
              </a:defRPr>
            </a:lvl3pPr>
            <a:lvl4pPr marL="1600200" indent="-228600" defTabSz="931863" eaLnBrk="0" hangingPunct="0">
              <a:defRPr sz="2400">
                <a:solidFill>
                  <a:schemeClr val="tx1"/>
                </a:solidFill>
                <a:latin typeface="Arial" charset="0"/>
              </a:defRPr>
            </a:lvl4pPr>
            <a:lvl5pPr marL="2057400" indent="-228600" defTabSz="931863" eaLnBrk="0" hangingPunct="0">
              <a:defRPr sz="2400">
                <a:solidFill>
                  <a:schemeClr val="tx1"/>
                </a:solidFill>
                <a:latin typeface="Arial" charset="0"/>
              </a:defRPr>
            </a:lvl5pPr>
            <a:lvl6pPr marL="2514600" indent="-228600" algn="ctr" defTabSz="931863" eaLnBrk="0" fontAlgn="base" hangingPunct="0">
              <a:spcBef>
                <a:spcPct val="0"/>
              </a:spcBef>
              <a:spcAft>
                <a:spcPct val="0"/>
              </a:spcAft>
              <a:defRPr sz="2400">
                <a:solidFill>
                  <a:schemeClr val="tx1"/>
                </a:solidFill>
                <a:latin typeface="Arial" charset="0"/>
              </a:defRPr>
            </a:lvl6pPr>
            <a:lvl7pPr marL="2971800" indent="-228600" algn="ctr" defTabSz="931863" eaLnBrk="0" fontAlgn="base" hangingPunct="0">
              <a:spcBef>
                <a:spcPct val="0"/>
              </a:spcBef>
              <a:spcAft>
                <a:spcPct val="0"/>
              </a:spcAft>
              <a:defRPr sz="2400">
                <a:solidFill>
                  <a:schemeClr val="tx1"/>
                </a:solidFill>
                <a:latin typeface="Arial" charset="0"/>
              </a:defRPr>
            </a:lvl7pPr>
            <a:lvl8pPr marL="3429000" indent="-228600" algn="ctr" defTabSz="931863" eaLnBrk="0" fontAlgn="base" hangingPunct="0">
              <a:spcBef>
                <a:spcPct val="0"/>
              </a:spcBef>
              <a:spcAft>
                <a:spcPct val="0"/>
              </a:spcAft>
              <a:defRPr sz="2400">
                <a:solidFill>
                  <a:schemeClr val="tx1"/>
                </a:solidFill>
                <a:latin typeface="Arial" charset="0"/>
              </a:defRPr>
            </a:lvl8pPr>
            <a:lvl9pPr marL="3886200" indent="-228600" algn="ctr" defTabSz="931863" eaLnBrk="0" fontAlgn="base" hangingPunct="0">
              <a:spcBef>
                <a:spcPct val="0"/>
              </a:spcBef>
              <a:spcAft>
                <a:spcPct val="0"/>
              </a:spcAft>
              <a:defRPr sz="2400">
                <a:solidFill>
                  <a:schemeClr val="tx1"/>
                </a:solidFill>
                <a:latin typeface="Arial" charset="0"/>
              </a:defRPr>
            </a:lvl9pPr>
          </a:lstStyle>
          <a:p>
            <a:fld id="{736C87DD-B7AE-4064-B086-D29696EE830F}" type="slidenum">
              <a:rPr lang="en-US" sz="1200">
                <a:latin typeface="Times New Roman" charset="0"/>
              </a:rPr>
              <a:pPr/>
              <a:t>17</a:t>
            </a:fld>
            <a:endParaRPr lang="en-US" sz="1200" dirty="0">
              <a:latin typeface="Times New Roman" charset="0"/>
            </a:endParaRPr>
          </a:p>
        </p:txBody>
      </p:sp>
      <p:sp>
        <p:nvSpPr>
          <p:cNvPr id="59395" name="Rectangle 2"/>
          <p:cNvSpPr>
            <a:spLocks noGrp="1" noRot="1" noChangeAspect="1" noChangeArrowheads="1" noTextEdit="1"/>
          </p:cNvSpPr>
          <p:nvPr>
            <p:ph type="sldImg"/>
          </p:nvPr>
        </p:nvSpPr>
        <p:spPr>
          <a:xfrm>
            <a:off x="1130300" y="690563"/>
            <a:ext cx="4597400" cy="3448050"/>
          </a:xfrm>
          <a:ln/>
        </p:spPr>
      </p:sp>
      <p:sp>
        <p:nvSpPr>
          <p:cNvPr id="59396" name="Rectangle 3"/>
          <p:cNvSpPr>
            <a:spLocks noGrp="1" noChangeArrowheads="1"/>
          </p:cNvSpPr>
          <p:nvPr>
            <p:ph type="body" idx="1"/>
          </p:nvPr>
        </p:nvSpPr>
        <p:spPr>
          <a:xfrm>
            <a:off x="685800" y="4370388"/>
            <a:ext cx="5486400" cy="4138612"/>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nSpc>
                <a:spcPct val="80000"/>
              </a:lnSpc>
            </a:pPr>
            <a:r>
              <a:rPr lang="en-US" sz="1000" dirty="0" smtClean="0"/>
              <a:t>Muscle weakness and pain indicate a muscular strain.</a:t>
            </a:r>
          </a:p>
          <a:p>
            <a:pPr>
              <a:lnSpc>
                <a:spcPct val="80000"/>
              </a:lnSpc>
            </a:pPr>
            <a:endParaRPr lang="en-US" sz="1000" dirty="0" smtClean="0"/>
          </a:p>
          <a:p>
            <a:pPr>
              <a:lnSpc>
                <a:spcPct val="80000"/>
              </a:lnSpc>
            </a:pPr>
            <a:r>
              <a:rPr lang="en-US" sz="1000" dirty="0" smtClean="0"/>
              <a:t>Muscle weakness in the absence of pain may indicate nerve damage.</a:t>
            </a:r>
          </a:p>
          <a:p>
            <a:pPr>
              <a:lnSpc>
                <a:spcPct val="80000"/>
              </a:lnSpc>
            </a:pPr>
            <a:endParaRPr lang="en-US" sz="1000" dirty="0" smtClean="0"/>
          </a:p>
          <a:p>
            <a:pPr>
              <a:lnSpc>
                <a:spcPct val="80000"/>
              </a:lnSpc>
            </a:pPr>
            <a:r>
              <a:rPr lang="en-US" sz="1000" b="1" dirty="0" smtClean="0"/>
              <a:t>Break test</a:t>
            </a:r>
          </a:p>
          <a:p>
            <a:pPr>
              <a:lnSpc>
                <a:spcPct val="80000"/>
              </a:lnSpc>
            </a:pPr>
            <a:r>
              <a:rPr lang="en-US" sz="1000" dirty="0" smtClean="0"/>
              <a:t>-- overload pressure is applied with the joint in a neutral or relaxed position to relax joint structures and reduce joint stress</a:t>
            </a:r>
          </a:p>
          <a:p>
            <a:pPr>
              <a:lnSpc>
                <a:spcPct val="80000"/>
              </a:lnSpc>
            </a:pPr>
            <a:r>
              <a:rPr lang="en-US" sz="1000" dirty="0" smtClean="0"/>
              <a:t>-- limb is stabilized proximal to the joint to prevent other motions from compensating for weakness in the involved muscle; resistance is provided distally on the bone to which the muscle or muscle group attaches and should not be distal to a second joint; in a fixed position, the individual is asked to elicit a maximal contraction while the body part is stabilized to prevent little or no joint movement</a:t>
            </a:r>
          </a:p>
          <a:p>
            <a:pPr>
              <a:lnSpc>
                <a:spcPct val="80000"/>
              </a:lnSpc>
            </a:pPr>
            <a:r>
              <a:rPr lang="en-US" sz="1000" dirty="0" smtClean="0"/>
              <a:t>-- example: to test strength in the elbow flexors, flex the elbow at 90° and stabilize the upper arm against the body; patient is instructed to keep the arm in that position as the examiner applies downward overpressure on the distal forearm</a:t>
            </a:r>
          </a:p>
          <a:p>
            <a:pPr>
              <a:lnSpc>
                <a:spcPct val="80000"/>
              </a:lnSpc>
            </a:pPr>
            <a:r>
              <a:rPr lang="en-US" sz="1000" dirty="0" smtClean="0"/>
              <a:t>-- pressure should be held for at least 5 seconds and repeated 5 to 6 times to indicate muscle weakening and the presence or absence of pain </a:t>
            </a:r>
          </a:p>
          <a:p>
            <a:pPr>
              <a:lnSpc>
                <a:spcPct val="80000"/>
              </a:lnSpc>
            </a:pPr>
            <a:r>
              <a:rPr lang="en-US" sz="1000" dirty="0" smtClean="0"/>
              <a:t>-- a standardized grading system can be used to measure muscle contraction, but the results are negated if the contraction causes pain </a:t>
            </a:r>
          </a:p>
          <a:p>
            <a:pPr>
              <a:lnSpc>
                <a:spcPct val="80000"/>
              </a:lnSpc>
            </a:pPr>
            <a:endParaRPr lang="en-US" sz="1000" dirty="0" smtClean="0"/>
          </a:p>
          <a:p>
            <a:pPr>
              <a:lnSpc>
                <a:spcPct val="80000"/>
              </a:lnSpc>
            </a:pPr>
            <a:r>
              <a:rPr lang="en-US" sz="1000" dirty="0" smtClean="0"/>
              <a:t>Testing resistance throughout the full ROM</a:t>
            </a:r>
          </a:p>
          <a:p>
            <a:pPr>
              <a:lnSpc>
                <a:spcPct val="80000"/>
              </a:lnSpc>
            </a:pPr>
            <a:r>
              <a:rPr lang="en-US" sz="1000" dirty="0" smtClean="0"/>
              <a:t>-- advantages: </a:t>
            </a:r>
          </a:p>
          <a:p>
            <a:pPr>
              <a:lnSpc>
                <a:spcPct val="80000"/>
              </a:lnSpc>
            </a:pPr>
            <a:r>
              <a:rPr lang="en-US" sz="1000" dirty="0" smtClean="0"/>
              <a:t>1) a better overall assessment of weakness can be determined</a:t>
            </a:r>
          </a:p>
          <a:p>
            <a:pPr>
              <a:lnSpc>
                <a:spcPct val="80000"/>
              </a:lnSpc>
            </a:pPr>
            <a:r>
              <a:rPr lang="en-US" sz="1000" dirty="0" smtClean="0"/>
              <a:t>2) a </a:t>
            </a:r>
            <a:r>
              <a:rPr lang="en-US" sz="1000" b="1" dirty="0" smtClean="0"/>
              <a:t>painful arc</a:t>
            </a:r>
            <a:r>
              <a:rPr lang="en-US" sz="1000" dirty="0" smtClean="0"/>
              <a:t> of motion can be located, which might otherwise go undetected if the test is only performed in the midrange</a:t>
            </a:r>
          </a:p>
          <a:p>
            <a:pPr>
              <a:lnSpc>
                <a:spcPct val="80000"/>
              </a:lnSpc>
            </a:pPr>
            <a:r>
              <a:rPr lang="en-US" sz="1000" dirty="0" smtClean="0"/>
              <a:t>-- body segment is placed in a specific position to isolate the muscle(s); the muscle(s) to be tested is placed in a stretched or elongated position—this position prevents other muscles in the area from performing the movement; manual pressure is exerted throughout the full range of motion; repeat several times to reveal weakness or pain</a:t>
            </a:r>
          </a:p>
          <a:p>
            <a:pPr>
              <a:lnSpc>
                <a:spcPct val="80000"/>
              </a:lnSpc>
            </a:pPr>
            <a:r>
              <a:rPr lang="en-US" sz="1000" dirty="0" smtClean="0"/>
              <a:t>-- presence of pain during motion should be noted</a:t>
            </a:r>
            <a:endParaRPr lang="en-US" sz="1000" b="1" dirty="0" smtClean="0"/>
          </a:p>
          <a:p>
            <a:pPr>
              <a:lnSpc>
                <a:spcPct val="80000"/>
              </a:lnSpc>
            </a:pPr>
            <a:endParaRPr lang="en-US" sz="1000" b="1"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defRPr>
            </a:lvl1pPr>
            <a:lvl2pPr marL="742950" indent="-285750" defTabSz="931863" eaLnBrk="0" hangingPunct="0">
              <a:defRPr sz="2400">
                <a:solidFill>
                  <a:schemeClr val="tx1"/>
                </a:solidFill>
                <a:latin typeface="Arial" charset="0"/>
              </a:defRPr>
            </a:lvl2pPr>
            <a:lvl3pPr marL="1143000" indent="-228600" defTabSz="931863" eaLnBrk="0" hangingPunct="0">
              <a:defRPr sz="2400">
                <a:solidFill>
                  <a:schemeClr val="tx1"/>
                </a:solidFill>
                <a:latin typeface="Arial" charset="0"/>
              </a:defRPr>
            </a:lvl3pPr>
            <a:lvl4pPr marL="1600200" indent="-228600" defTabSz="931863" eaLnBrk="0" hangingPunct="0">
              <a:defRPr sz="2400">
                <a:solidFill>
                  <a:schemeClr val="tx1"/>
                </a:solidFill>
                <a:latin typeface="Arial" charset="0"/>
              </a:defRPr>
            </a:lvl4pPr>
            <a:lvl5pPr marL="2057400" indent="-228600" defTabSz="931863" eaLnBrk="0" hangingPunct="0">
              <a:defRPr sz="2400">
                <a:solidFill>
                  <a:schemeClr val="tx1"/>
                </a:solidFill>
                <a:latin typeface="Arial" charset="0"/>
              </a:defRPr>
            </a:lvl5pPr>
            <a:lvl6pPr marL="2514600" indent="-228600" algn="ctr" defTabSz="931863" eaLnBrk="0" fontAlgn="base" hangingPunct="0">
              <a:spcBef>
                <a:spcPct val="0"/>
              </a:spcBef>
              <a:spcAft>
                <a:spcPct val="0"/>
              </a:spcAft>
              <a:defRPr sz="2400">
                <a:solidFill>
                  <a:schemeClr val="tx1"/>
                </a:solidFill>
                <a:latin typeface="Arial" charset="0"/>
              </a:defRPr>
            </a:lvl6pPr>
            <a:lvl7pPr marL="2971800" indent="-228600" algn="ctr" defTabSz="931863" eaLnBrk="0" fontAlgn="base" hangingPunct="0">
              <a:spcBef>
                <a:spcPct val="0"/>
              </a:spcBef>
              <a:spcAft>
                <a:spcPct val="0"/>
              </a:spcAft>
              <a:defRPr sz="2400">
                <a:solidFill>
                  <a:schemeClr val="tx1"/>
                </a:solidFill>
                <a:latin typeface="Arial" charset="0"/>
              </a:defRPr>
            </a:lvl7pPr>
            <a:lvl8pPr marL="3429000" indent="-228600" algn="ctr" defTabSz="931863" eaLnBrk="0" fontAlgn="base" hangingPunct="0">
              <a:spcBef>
                <a:spcPct val="0"/>
              </a:spcBef>
              <a:spcAft>
                <a:spcPct val="0"/>
              </a:spcAft>
              <a:defRPr sz="2400">
                <a:solidFill>
                  <a:schemeClr val="tx1"/>
                </a:solidFill>
                <a:latin typeface="Arial" charset="0"/>
              </a:defRPr>
            </a:lvl8pPr>
            <a:lvl9pPr marL="3886200" indent="-228600" algn="ctr" defTabSz="931863" eaLnBrk="0" fontAlgn="base" hangingPunct="0">
              <a:spcBef>
                <a:spcPct val="0"/>
              </a:spcBef>
              <a:spcAft>
                <a:spcPct val="0"/>
              </a:spcAft>
              <a:defRPr sz="2400">
                <a:solidFill>
                  <a:schemeClr val="tx1"/>
                </a:solidFill>
                <a:latin typeface="Arial" charset="0"/>
              </a:defRPr>
            </a:lvl9pPr>
          </a:lstStyle>
          <a:p>
            <a:fld id="{CAC16023-48F6-49EC-A793-7350CF50B2D5}" type="slidenum">
              <a:rPr lang="en-US" sz="1200">
                <a:latin typeface="Times New Roman" charset="0"/>
              </a:rPr>
              <a:pPr/>
              <a:t>18</a:t>
            </a:fld>
            <a:endParaRPr lang="en-US" sz="1200" dirty="0">
              <a:latin typeface="Times New Roman" charset="0"/>
            </a:endParaRPr>
          </a:p>
        </p:txBody>
      </p:sp>
      <p:sp>
        <p:nvSpPr>
          <p:cNvPr id="60419" name="Rectangle 2"/>
          <p:cNvSpPr>
            <a:spLocks noGrp="1" noRot="1" noChangeAspect="1" noChangeArrowheads="1" noTextEdit="1"/>
          </p:cNvSpPr>
          <p:nvPr>
            <p:ph type="sldImg"/>
          </p:nvPr>
        </p:nvSpPr>
        <p:spPr>
          <a:xfrm>
            <a:off x="1130300" y="690563"/>
            <a:ext cx="4597400" cy="3448050"/>
          </a:xfrm>
          <a:ln/>
        </p:spPr>
      </p:sp>
      <p:sp>
        <p:nvSpPr>
          <p:cNvPr id="60420" name="Rectangle 3"/>
          <p:cNvSpPr>
            <a:spLocks noGrp="1" noChangeArrowheads="1"/>
          </p:cNvSpPr>
          <p:nvPr>
            <p:ph type="body" idx="1"/>
          </p:nvPr>
        </p:nvSpPr>
        <p:spPr>
          <a:xfrm>
            <a:off x="685800" y="4370388"/>
            <a:ext cx="5486400" cy="4138612"/>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nSpc>
                <a:spcPct val="90000"/>
              </a:lnSpc>
            </a:pPr>
            <a:r>
              <a:rPr lang="en-US" b="1" dirty="0" smtClean="0"/>
              <a:t>Ligamentous &amp; capsular testing</a:t>
            </a:r>
            <a:endParaRPr lang="en-US" dirty="0" smtClean="0"/>
          </a:p>
          <a:p>
            <a:pPr>
              <a:lnSpc>
                <a:spcPct val="90000"/>
              </a:lnSpc>
            </a:pPr>
            <a:r>
              <a:rPr lang="en-US" dirty="0" smtClean="0"/>
              <a:t>-- each body segment has a series of tests to assess joint function and integrity of joint structures </a:t>
            </a:r>
          </a:p>
          <a:p>
            <a:pPr>
              <a:lnSpc>
                <a:spcPct val="90000"/>
              </a:lnSpc>
            </a:pPr>
            <a:r>
              <a:rPr lang="en-US" dirty="0" smtClean="0"/>
              <a:t>Tests assess: </a:t>
            </a:r>
          </a:p>
          <a:p>
            <a:pPr>
              <a:lnSpc>
                <a:spcPct val="90000"/>
              </a:lnSpc>
            </a:pPr>
            <a:r>
              <a:rPr lang="en-US" dirty="0" smtClean="0"/>
              <a:t>-- noncontractile tissues (e.g., ligaments, intra-articular structures, joint capsule stability)</a:t>
            </a:r>
          </a:p>
          <a:p>
            <a:pPr>
              <a:lnSpc>
                <a:spcPct val="90000"/>
              </a:lnSpc>
            </a:pPr>
            <a:r>
              <a:rPr lang="en-US" dirty="0" smtClean="0"/>
              <a:t>-- impingement signs</a:t>
            </a:r>
          </a:p>
          <a:p>
            <a:pPr>
              <a:lnSpc>
                <a:spcPct val="90000"/>
              </a:lnSpc>
            </a:pPr>
            <a:r>
              <a:rPr lang="en-US" dirty="0" smtClean="0"/>
              <a:t>-- muscle balance</a:t>
            </a:r>
          </a:p>
          <a:p>
            <a:pPr>
              <a:lnSpc>
                <a:spcPct val="90000"/>
              </a:lnSpc>
            </a:pPr>
            <a:r>
              <a:rPr lang="en-US" dirty="0" smtClean="0"/>
              <a:t>-- vascular integrity </a:t>
            </a:r>
            <a:endParaRPr lang="en-US" b="1" dirty="0" smtClean="0"/>
          </a:p>
          <a:p>
            <a:pPr>
              <a:lnSpc>
                <a:spcPct val="90000"/>
              </a:lnSpc>
            </a:pPr>
            <a:endParaRPr lang="en-US" b="1" dirty="0" smtClean="0"/>
          </a:p>
          <a:p>
            <a:pPr>
              <a:lnSpc>
                <a:spcPct val="90000"/>
              </a:lnSpc>
            </a:pPr>
            <a:r>
              <a:rPr lang="en-US" b="1" dirty="0" smtClean="0"/>
              <a:t>Laxity:</a:t>
            </a:r>
            <a:r>
              <a:rPr lang="en-US" dirty="0" smtClean="0"/>
              <a:t> the amount of “give” within a joint’s supportive tissue</a:t>
            </a:r>
            <a:endParaRPr lang="en-US" b="1" dirty="0" smtClean="0"/>
          </a:p>
          <a:p>
            <a:pPr>
              <a:lnSpc>
                <a:spcPct val="90000"/>
              </a:lnSpc>
            </a:pPr>
            <a:endParaRPr lang="en-US" b="1" dirty="0" smtClean="0"/>
          </a:p>
          <a:p>
            <a:pPr>
              <a:lnSpc>
                <a:spcPct val="90000"/>
              </a:lnSpc>
            </a:pPr>
            <a:r>
              <a:rPr lang="en-US" b="1" dirty="0" smtClean="0"/>
              <a:t>Instability:</a:t>
            </a:r>
            <a:r>
              <a:rPr lang="en-US" dirty="0" smtClean="0"/>
              <a:t> joint’s inability to function under the stresses encountered during functional activities</a:t>
            </a:r>
          </a:p>
          <a:p>
            <a:pPr>
              <a:lnSpc>
                <a:spcPct val="90000"/>
              </a:lnSpc>
            </a:pPr>
            <a:endParaRPr lang="en-US" dirty="0" smtClean="0"/>
          </a:p>
          <a:p>
            <a:pPr>
              <a:lnSpc>
                <a:spcPct val="90000"/>
              </a:lnSpc>
            </a:pPr>
            <a:r>
              <a:rPr lang="en-US" dirty="0" smtClean="0"/>
              <a:t>It is essential to perform the test at the proper angle, because a seemingly minor change in the joint angle can significantly alter the laxity of the tissue being stressed. </a:t>
            </a:r>
          </a:p>
          <a:p>
            <a:pPr>
              <a:lnSpc>
                <a:spcPct val="90000"/>
              </a:lnSpc>
            </a:pPr>
            <a:r>
              <a:rPr lang="en-US" dirty="0" smtClean="0"/>
              <a:t>During an on-site assessment, tests to determine a possible fracture and major ligament damage at a joint should always be performed before moving an injured individual.</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defRPr>
            </a:lvl1pPr>
            <a:lvl2pPr marL="742950" indent="-285750" defTabSz="931863" eaLnBrk="0" hangingPunct="0">
              <a:defRPr sz="2400">
                <a:solidFill>
                  <a:schemeClr val="tx1"/>
                </a:solidFill>
                <a:latin typeface="Arial" charset="0"/>
              </a:defRPr>
            </a:lvl2pPr>
            <a:lvl3pPr marL="1143000" indent="-228600" defTabSz="931863" eaLnBrk="0" hangingPunct="0">
              <a:defRPr sz="2400">
                <a:solidFill>
                  <a:schemeClr val="tx1"/>
                </a:solidFill>
                <a:latin typeface="Arial" charset="0"/>
              </a:defRPr>
            </a:lvl3pPr>
            <a:lvl4pPr marL="1600200" indent="-228600" defTabSz="931863" eaLnBrk="0" hangingPunct="0">
              <a:defRPr sz="2400">
                <a:solidFill>
                  <a:schemeClr val="tx1"/>
                </a:solidFill>
                <a:latin typeface="Arial" charset="0"/>
              </a:defRPr>
            </a:lvl4pPr>
            <a:lvl5pPr marL="2057400" indent="-228600" defTabSz="931863" eaLnBrk="0" hangingPunct="0">
              <a:defRPr sz="2400">
                <a:solidFill>
                  <a:schemeClr val="tx1"/>
                </a:solidFill>
                <a:latin typeface="Arial" charset="0"/>
              </a:defRPr>
            </a:lvl5pPr>
            <a:lvl6pPr marL="2514600" indent="-228600" algn="ctr" defTabSz="931863" eaLnBrk="0" fontAlgn="base" hangingPunct="0">
              <a:spcBef>
                <a:spcPct val="0"/>
              </a:spcBef>
              <a:spcAft>
                <a:spcPct val="0"/>
              </a:spcAft>
              <a:defRPr sz="2400">
                <a:solidFill>
                  <a:schemeClr val="tx1"/>
                </a:solidFill>
                <a:latin typeface="Arial" charset="0"/>
              </a:defRPr>
            </a:lvl6pPr>
            <a:lvl7pPr marL="2971800" indent="-228600" algn="ctr" defTabSz="931863" eaLnBrk="0" fontAlgn="base" hangingPunct="0">
              <a:spcBef>
                <a:spcPct val="0"/>
              </a:spcBef>
              <a:spcAft>
                <a:spcPct val="0"/>
              </a:spcAft>
              <a:defRPr sz="2400">
                <a:solidFill>
                  <a:schemeClr val="tx1"/>
                </a:solidFill>
                <a:latin typeface="Arial" charset="0"/>
              </a:defRPr>
            </a:lvl7pPr>
            <a:lvl8pPr marL="3429000" indent="-228600" algn="ctr" defTabSz="931863" eaLnBrk="0" fontAlgn="base" hangingPunct="0">
              <a:spcBef>
                <a:spcPct val="0"/>
              </a:spcBef>
              <a:spcAft>
                <a:spcPct val="0"/>
              </a:spcAft>
              <a:defRPr sz="2400">
                <a:solidFill>
                  <a:schemeClr val="tx1"/>
                </a:solidFill>
                <a:latin typeface="Arial" charset="0"/>
              </a:defRPr>
            </a:lvl8pPr>
            <a:lvl9pPr marL="3886200" indent="-228600" algn="ctr" defTabSz="931863" eaLnBrk="0" fontAlgn="base" hangingPunct="0">
              <a:spcBef>
                <a:spcPct val="0"/>
              </a:spcBef>
              <a:spcAft>
                <a:spcPct val="0"/>
              </a:spcAft>
              <a:defRPr sz="2400">
                <a:solidFill>
                  <a:schemeClr val="tx1"/>
                </a:solidFill>
                <a:latin typeface="Arial" charset="0"/>
              </a:defRPr>
            </a:lvl9pPr>
          </a:lstStyle>
          <a:p>
            <a:fld id="{49741D4B-6953-48F3-B39C-9F5482C9127B}" type="slidenum">
              <a:rPr lang="en-US" sz="1200">
                <a:latin typeface="Times New Roman" charset="0"/>
              </a:rPr>
              <a:pPr/>
              <a:t>19</a:t>
            </a:fld>
            <a:endParaRPr lang="en-US" sz="1200" dirty="0">
              <a:latin typeface="Times New Roman" charset="0"/>
            </a:endParaRPr>
          </a:p>
        </p:txBody>
      </p:sp>
      <p:sp>
        <p:nvSpPr>
          <p:cNvPr id="61443" name="Rectangle 2"/>
          <p:cNvSpPr>
            <a:spLocks noGrp="1" noRot="1" noChangeAspect="1" noChangeArrowheads="1" noTextEdit="1"/>
          </p:cNvSpPr>
          <p:nvPr>
            <p:ph type="sldImg"/>
          </p:nvPr>
        </p:nvSpPr>
        <p:spPr>
          <a:xfrm>
            <a:off x="1130300" y="690563"/>
            <a:ext cx="4597400" cy="3448050"/>
          </a:xfrm>
          <a:ln/>
        </p:spPr>
      </p:sp>
      <p:sp>
        <p:nvSpPr>
          <p:cNvPr id="61444" name="Rectangle 3"/>
          <p:cNvSpPr>
            <a:spLocks noGrp="1" noChangeArrowheads="1"/>
          </p:cNvSpPr>
          <p:nvPr>
            <p:ph type="body" idx="1"/>
          </p:nvPr>
        </p:nvSpPr>
        <p:spPr>
          <a:xfrm>
            <a:off x="685800" y="4370388"/>
            <a:ext cx="5486400" cy="4138612"/>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nSpc>
                <a:spcPct val="90000"/>
              </a:lnSpc>
            </a:pPr>
            <a:r>
              <a:rPr lang="en-US" sz="1200" b="1" dirty="0" smtClean="0"/>
              <a:t>Segmental nerve:</a:t>
            </a:r>
            <a:r>
              <a:rPr lang="en-US" sz="1200" dirty="0" smtClean="0"/>
              <a:t> the portion of nerve originating in the spinal cord; referred to as a </a:t>
            </a:r>
            <a:r>
              <a:rPr lang="en-US" sz="1200" b="1" dirty="0" smtClean="0"/>
              <a:t>nerve root</a:t>
            </a:r>
          </a:p>
          <a:p>
            <a:pPr>
              <a:lnSpc>
                <a:spcPct val="90000"/>
              </a:lnSpc>
            </a:pPr>
            <a:r>
              <a:rPr lang="en-US" sz="1200" dirty="0" smtClean="0"/>
              <a:t>Most nerve roots share two components: </a:t>
            </a:r>
          </a:p>
          <a:p>
            <a:pPr>
              <a:lnSpc>
                <a:spcPct val="90000"/>
              </a:lnSpc>
            </a:pPr>
            <a:r>
              <a:rPr lang="en-US" sz="1200" dirty="0" smtClean="0"/>
              <a:t>1) </a:t>
            </a:r>
            <a:r>
              <a:rPr lang="en-US" sz="1200" b="1" dirty="0" smtClean="0"/>
              <a:t>somatic portion:</a:t>
            </a:r>
            <a:r>
              <a:rPr lang="en-US" sz="1200" dirty="0" smtClean="0"/>
              <a:t> innervates a series of skeletal muscles and provides sensory input from the skin, fascia, muscles, and joints</a:t>
            </a:r>
          </a:p>
          <a:p>
            <a:pPr>
              <a:lnSpc>
                <a:spcPct val="90000"/>
              </a:lnSpc>
            </a:pPr>
            <a:r>
              <a:rPr lang="en-US" sz="1200" dirty="0" smtClean="0"/>
              <a:t>2) </a:t>
            </a:r>
            <a:r>
              <a:rPr lang="en-US" sz="1200" b="1" dirty="0" smtClean="0"/>
              <a:t>Visceral component:</a:t>
            </a:r>
            <a:r>
              <a:rPr lang="en-US" sz="1200" dirty="0" smtClean="0"/>
              <a:t> part of the autonomic nervous system; supplies the blood vessels, dura mater, periosteum, ligaments, and intervertebral discs, among many other structures</a:t>
            </a:r>
            <a:br>
              <a:rPr lang="en-US" sz="1200" dirty="0" smtClean="0"/>
            </a:br>
            <a:endParaRPr lang="en-US" sz="1200" dirty="0" smtClean="0"/>
          </a:p>
          <a:p>
            <a:pPr>
              <a:lnSpc>
                <a:spcPct val="90000"/>
              </a:lnSpc>
            </a:pPr>
            <a:r>
              <a:rPr lang="en-US" sz="1200" dirty="0" smtClean="0"/>
              <a:t>Motor component of a segmental nerve is tested using a </a:t>
            </a:r>
            <a:r>
              <a:rPr lang="en-US" sz="1200" b="1" dirty="0" smtClean="0"/>
              <a:t>myotome—</a:t>
            </a:r>
            <a:r>
              <a:rPr lang="en-US" sz="1200" dirty="0" smtClean="0"/>
              <a:t>a group of muscles primarily innervated by a single nerve root.</a:t>
            </a:r>
            <a:br>
              <a:rPr lang="en-US" sz="1200" dirty="0" smtClean="0"/>
            </a:br>
            <a:endParaRPr lang="en-US" sz="1200" dirty="0" smtClean="0"/>
          </a:p>
          <a:p>
            <a:pPr>
              <a:lnSpc>
                <a:spcPct val="90000"/>
              </a:lnSpc>
            </a:pPr>
            <a:r>
              <a:rPr lang="en-US" sz="1200" dirty="0" smtClean="0"/>
              <a:t>Sensory component is tested using a </a:t>
            </a:r>
            <a:r>
              <a:rPr lang="en-US" sz="1200" b="1" dirty="0" smtClean="0"/>
              <a:t>dermatome</a:t>
            </a:r>
            <a:r>
              <a:rPr lang="en-US" sz="1200" dirty="0" smtClean="0"/>
              <a:t>—an area of skin supplied by a single nerve root.</a:t>
            </a:r>
          </a:p>
          <a:p>
            <a:pPr>
              <a:lnSpc>
                <a:spcPct val="90000"/>
              </a:lnSpc>
            </a:pPr>
            <a:r>
              <a:rPr lang="en-US" sz="1200" dirty="0" smtClean="0"/>
              <a:t>Injury to a segmental nerve root will often affect more than one peripheral nerve and will not demonstrate the same motor loss or sensory deficit as an injury to a single peripheral nerve.</a:t>
            </a:r>
            <a:br>
              <a:rPr lang="en-US" sz="1200" dirty="0" smtClean="0"/>
            </a:br>
            <a:endParaRPr lang="en-US" sz="1200" b="1" dirty="0" smtClean="0"/>
          </a:p>
          <a:p>
            <a:pPr>
              <a:lnSpc>
                <a:spcPct val="90000"/>
              </a:lnSpc>
            </a:pPr>
            <a:r>
              <a:rPr lang="en-US" sz="1200" b="1" dirty="0" smtClean="0"/>
              <a:t>Dermatomes</a:t>
            </a:r>
            <a:endParaRPr lang="en-US" sz="1200" dirty="0" smtClean="0"/>
          </a:p>
          <a:p>
            <a:pPr>
              <a:lnSpc>
                <a:spcPct val="90000"/>
              </a:lnSpc>
            </a:pPr>
            <a:r>
              <a:rPr lang="en-US" sz="1200" dirty="0" smtClean="0"/>
              <a:t>-- sensitivity assessed by touching the person with a cotton ball, paper clip, pads of the fingers, and fingernails; ask the individual about the sensations being experienced; important to determine the nature of the sensation (e.g., a sharp or dull sensation) and to assess whether the same sensation was experienced in testing the uninjured body segment</a:t>
            </a:r>
            <a:endParaRPr lang="en-US" sz="1200" b="1" dirty="0" smtClean="0"/>
          </a:p>
          <a:p>
            <a:pPr>
              <a:lnSpc>
                <a:spcPct val="90000"/>
              </a:lnSpc>
            </a:pPr>
            <a:r>
              <a:rPr lang="en-US" sz="1200" b="1" dirty="0" smtClean="0"/>
              <a:t>Hypoesthesia:</a:t>
            </a:r>
            <a:r>
              <a:rPr lang="en-US" sz="1200" dirty="0" smtClean="0"/>
              <a:t> decreased tactile sensation </a:t>
            </a:r>
            <a:endParaRPr lang="en-US" sz="1200" b="1" dirty="0" smtClean="0"/>
          </a:p>
          <a:p>
            <a:pPr>
              <a:lnSpc>
                <a:spcPct val="90000"/>
              </a:lnSpc>
            </a:pPr>
            <a:r>
              <a:rPr lang="en-US" sz="1200" b="1" dirty="0" smtClean="0"/>
              <a:t>Hyperesthesia:</a:t>
            </a:r>
            <a:r>
              <a:rPr lang="en-US" sz="1200" dirty="0" smtClean="0"/>
              <a:t> excessive tactile sensation </a:t>
            </a:r>
            <a:endParaRPr lang="en-US" sz="1200" b="1" dirty="0" smtClean="0"/>
          </a:p>
          <a:p>
            <a:pPr>
              <a:lnSpc>
                <a:spcPct val="90000"/>
              </a:lnSpc>
            </a:pPr>
            <a:r>
              <a:rPr lang="en-US" sz="1200" b="1" dirty="0" smtClean="0"/>
              <a:t>Anesthesia:</a:t>
            </a:r>
            <a:r>
              <a:rPr lang="en-US" sz="1200" dirty="0" smtClean="0"/>
              <a:t> loss of sensation </a:t>
            </a:r>
            <a:endParaRPr lang="en-US" sz="1200" b="1" dirty="0" smtClean="0"/>
          </a:p>
          <a:p>
            <a:pPr>
              <a:lnSpc>
                <a:spcPct val="90000"/>
              </a:lnSpc>
            </a:pPr>
            <a:r>
              <a:rPr lang="en-US" sz="1200" b="1" dirty="0" smtClean="0"/>
              <a:t>Paresthesia:</a:t>
            </a:r>
            <a:r>
              <a:rPr lang="en-US" sz="1200" dirty="0" smtClean="0"/>
              <a:t> characterized by a numbness, tingling, or burning sensation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defRPr>
            </a:lvl1pPr>
            <a:lvl2pPr marL="742950" indent="-285750" defTabSz="931863" eaLnBrk="0" hangingPunct="0">
              <a:defRPr sz="2400">
                <a:solidFill>
                  <a:schemeClr val="tx1"/>
                </a:solidFill>
                <a:latin typeface="Arial" charset="0"/>
              </a:defRPr>
            </a:lvl2pPr>
            <a:lvl3pPr marL="1143000" indent="-228600" defTabSz="931863" eaLnBrk="0" hangingPunct="0">
              <a:defRPr sz="2400">
                <a:solidFill>
                  <a:schemeClr val="tx1"/>
                </a:solidFill>
                <a:latin typeface="Arial" charset="0"/>
              </a:defRPr>
            </a:lvl3pPr>
            <a:lvl4pPr marL="1600200" indent="-228600" defTabSz="931863" eaLnBrk="0" hangingPunct="0">
              <a:defRPr sz="2400">
                <a:solidFill>
                  <a:schemeClr val="tx1"/>
                </a:solidFill>
                <a:latin typeface="Arial" charset="0"/>
              </a:defRPr>
            </a:lvl4pPr>
            <a:lvl5pPr marL="2057400" indent="-228600" defTabSz="931863" eaLnBrk="0" hangingPunct="0">
              <a:defRPr sz="2400">
                <a:solidFill>
                  <a:schemeClr val="tx1"/>
                </a:solidFill>
                <a:latin typeface="Arial" charset="0"/>
              </a:defRPr>
            </a:lvl5pPr>
            <a:lvl6pPr marL="2514600" indent="-228600" algn="ctr" defTabSz="931863" eaLnBrk="0" fontAlgn="base" hangingPunct="0">
              <a:spcBef>
                <a:spcPct val="0"/>
              </a:spcBef>
              <a:spcAft>
                <a:spcPct val="0"/>
              </a:spcAft>
              <a:defRPr sz="2400">
                <a:solidFill>
                  <a:schemeClr val="tx1"/>
                </a:solidFill>
                <a:latin typeface="Arial" charset="0"/>
              </a:defRPr>
            </a:lvl6pPr>
            <a:lvl7pPr marL="2971800" indent="-228600" algn="ctr" defTabSz="931863" eaLnBrk="0" fontAlgn="base" hangingPunct="0">
              <a:spcBef>
                <a:spcPct val="0"/>
              </a:spcBef>
              <a:spcAft>
                <a:spcPct val="0"/>
              </a:spcAft>
              <a:defRPr sz="2400">
                <a:solidFill>
                  <a:schemeClr val="tx1"/>
                </a:solidFill>
                <a:latin typeface="Arial" charset="0"/>
              </a:defRPr>
            </a:lvl7pPr>
            <a:lvl8pPr marL="3429000" indent="-228600" algn="ctr" defTabSz="931863" eaLnBrk="0" fontAlgn="base" hangingPunct="0">
              <a:spcBef>
                <a:spcPct val="0"/>
              </a:spcBef>
              <a:spcAft>
                <a:spcPct val="0"/>
              </a:spcAft>
              <a:defRPr sz="2400">
                <a:solidFill>
                  <a:schemeClr val="tx1"/>
                </a:solidFill>
                <a:latin typeface="Arial" charset="0"/>
              </a:defRPr>
            </a:lvl8pPr>
            <a:lvl9pPr marL="3886200" indent="-228600" algn="ctr" defTabSz="931863" eaLnBrk="0" fontAlgn="base" hangingPunct="0">
              <a:spcBef>
                <a:spcPct val="0"/>
              </a:spcBef>
              <a:spcAft>
                <a:spcPct val="0"/>
              </a:spcAft>
              <a:defRPr sz="2400">
                <a:solidFill>
                  <a:schemeClr val="tx1"/>
                </a:solidFill>
                <a:latin typeface="Arial" charset="0"/>
              </a:defRPr>
            </a:lvl9pPr>
          </a:lstStyle>
          <a:p>
            <a:fld id="{B3489BC7-E6D1-45B2-BA1E-BDCC5B5BE191}" type="slidenum">
              <a:rPr lang="en-US" sz="1200">
                <a:latin typeface="Times New Roman" charset="0"/>
              </a:rPr>
              <a:pPr/>
              <a:t>2</a:t>
            </a:fld>
            <a:endParaRPr lang="en-US" sz="1200" dirty="0">
              <a:latin typeface="Times New Roman" charset="0"/>
            </a:endParaRPr>
          </a:p>
        </p:txBody>
      </p:sp>
      <p:sp>
        <p:nvSpPr>
          <p:cNvPr id="46083" name="Rectangle 2"/>
          <p:cNvSpPr>
            <a:spLocks noGrp="1" noRot="1" noChangeAspect="1" noChangeArrowheads="1" noTextEdit="1"/>
          </p:cNvSpPr>
          <p:nvPr>
            <p:ph type="sldImg"/>
          </p:nvPr>
        </p:nvSpPr>
        <p:spPr>
          <a:xfrm>
            <a:off x="1130300" y="690563"/>
            <a:ext cx="4597400" cy="3448050"/>
          </a:xfrm>
          <a:ln/>
        </p:spPr>
      </p:sp>
      <p:sp>
        <p:nvSpPr>
          <p:cNvPr id="46084" name="Rectangle 3"/>
          <p:cNvSpPr>
            <a:spLocks noGrp="1" noChangeArrowheads="1"/>
          </p:cNvSpPr>
          <p:nvPr>
            <p:ph type="body" idx="1"/>
          </p:nvPr>
        </p:nvSpPr>
        <p:spPr>
          <a:xfrm>
            <a:off x="685800" y="4370388"/>
            <a:ext cx="5486400" cy="4138612"/>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smtClean="0"/>
              <a:t>Injury evaluation—symptoms and signs are used to determine the extent of the injury</a:t>
            </a:r>
          </a:p>
          <a:p>
            <a:r>
              <a:rPr lang="en-US" dirty="0" smtClean="0"/>
              <a:t>Examples of symptoms: blurred vision, ringing in the ears, fatigue, dizziness, nausea, headache, pain, weakness, and the inability to move a body part</a:t>
            </a:r>
          </a:p>
          <a:p>
            <a:r>
              <a:rPr lang="en-US" dirty="0" smtClean="0"/>
              <a:t>Signs: what the evaluator hears, feels, sees, or smells when assessing the patient</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defRPr>
            </a:lvl1pPr>
            <a:lvl2pPr marL="742950" indent="-285750" defTabSz="931863" eaLnBrk="0" hangingPunct="0">
              <a:defRPr sz="2400">
                <a:solidFill>
                  <a:schemeClr val="tx1"/>
                </a:solidFill>
                <a:latin typeface="Arial" charset="0"/>
              </a:defRPr>
            </a:lvl2pPr>
            <a:lvl3pPr marL="1143000" indent="-228600" defTabSz="931863" eaLnBrk="0" hangingPunct="0">
              <a:defRPr sz="2400">
                <a:solidFill>
                  <a:schemeClr val="tx1"/>
                </a:solidFill>
                <a:latin typeface="Arial" charset="0"/>
              </a:defRPr>
            </a:lvl3pPr>
            <a:lvl4pPr marL="1600200" indent="-228600" defTabSz="931863" eaLnBrk="0" hangingPunct="0">
              <a:defRPr sz="2400">
                <a:solidFill>
                  <a:schemeClr val="tx1"/>
                </a:solidFill>
                <a:latin typeface="Arial" charset="0"/>
              </a:defRPr>
            </a:lvl4pPr>
            <a:lvl5pPr marL="2057400" indent="-228600" defTabSz="931863" eaLnBrk="0" hangingPunct="0">
              <a:defRPr sz="2400">
                <a:solidFill>
                  <a:schemeClr val="tx1"/>
                </a:solidFill>
                <a:latin typeface="Arial" charset="0"/>
              </a:defRPr>
            </a:lvl5pPr>
            <a:lvl6pPr marL="2514600" indent="-228600" algn="ctr" defTabSz="931863" eaLnBrk="0" fontAlgn="base" hangingPunct="0">
              <a:spcBef>
                <a:spcPct val="0"/>
              </a:spcBef>
              <a:spcAft>
                <a:spcPct val="0"/>
              </a:spcAft>
              <a:defRPr sz="2400">
                <a:solidFill>
                  <a:schemeClr val="tx1"/>
                </a:solidFill>
                <a:latin typeface="Arial" charset="0"/>
              </a:defRPr>
            </a:lvl6pPr>
            <a:lvl7pPr marL="2971800" indent="-228600" algn="ctr" defTabSz="931863" eaLnBrk="0" fontAlgn="base" hangingPunct="0">
              <a:spcBef>
                <a:spcPct val="0"/>
              </a:spcBef>
              <a:spcAft>
                <a:spcPct val="0"/>
              </a:spcAft>
              <a:defRPr sz="2400">
                <a:solidFill>
                  <a:schemeClr val="tx1"/>
                </a:solidFill>
                <a:latin typeface="Arial" charset="0"/>
              </a:defRPr>
            </a:lvl7pPr>
            <a:lvl8pPr marL="3429000" indent="-228600" algn="ctr" defTabSz="931863" eaLnBrk="0" fontAlgn="base" hangingPunct="0">
              <a:spcBef>
                <a:spcPct val="0"/>
              </a:spcBef>
              <a:spcAft>
                <a:spcPct val="0"/>
              </a:spcAft>
              <a:defRPr sz="2400">
                <a:solidFill>
                  <a:schemeClr val="tx1"/>
                </a:solidFill>
                <a:latin typeface="Arial" charset="0"/>
              </a:defRPr>
            </a:lvl8pPr>
            <a:lvl9pPr marL="3886200" indent="-228600" algn="ctr" defTabSz="931863" eaLnBrk="0" fontAlgn="base" hangingPunct="0">
              <a:spcBef>
                <a:spcPct val="0"/>
              </a:spcBef>
              <a:spcAft>
                <a:spcPct val="0"/>
              </a:spcAft>
              <a:defRPr sz="2400">
                <a:solidFill>
                  <a:schemeClr val="tx1"/>
                </a:solidFill>
                <a:latin typeface="Arial" charset="0"/>
              </a:defRPr>
            </a:lvl9pPr>
          </a:lstStyle>
          <a:p>
            <a:fld id="{535E7D1B-E5E6-4FD8-B927-F993CCE77D0D}" type="slidenum">
              <a:rPr lang="en-US" sz="1200">
                <a:latin typeface="Times New Roman" charset="0"/>
              </a:rPr>
              <a:pPr/>
              <a:t>20</a:t>
            </a:fld>
            <a:endParaRPr lang="en-US" sz="1200" dirty="0">
              <a:latin typeface="Times New Roman" charset="0"/>
            </a:endParaRPr>
          </a:p>
        </p:txBody>
      </p:sp>
      <p:sp>
        <p:nvSpPr>
          <p:cNvPr id="62467" name="Rectangle 2"/>
          <p:cNvSpPr>
            <a:spLocks noGrp="1" noRot="1" noChangeAspect="1" noChangeArrowheads="1" noTextEdit="1"/>
          </p:cNvSpPr>
          <p:nvPr>
            <p:ph type="sldImg"/>
          </p:nvPr>
        </p:nvSpPr>
        <p:spPr>
          <a:xfrm>
            <a:off x="1130300" y="690563"/>
            <a:ext cx="4597400" cy="3448050"/>
          </a:xfrm>
          <a:ln/>
        </p:spPr>
      </p:sp>
      <p:sp>
        <p:nvSpPr>
          <p:cNvPr id="62468" name="Rectangle 3"/>
          <p:cNvSpPr>
            <a:spLocks noGrp="1" noChangeArrowheads="1"/>
          </p:cNvSpPr>
          <p:nvPr>
            <p:ph type="body" idx="1"/>
          </p:nvPr>
        </p:nvSpPr>
        <p:spPr>
          <a:xfrm>
            <a:off x="685800" y="4370388"/>
            <a:ext cx="5486400" cy="4138612"/>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defRPr>
            </a:lvl1pPr>
            <a:lvl2pPr marL="742950" indent="-285750" defTabSz="931863" eaLnBrk="0" hangingPunct="0">
              <a:defRPr sz="2400">
                <a:solidFill>
                  <a:schemeClr val="tx1"/>
                </a:solidFill>
                <a:latin typeface="Arial" charset="0"/>
              </a:defRPr>
            </a:lvl2pPr>
            <a:lvl3pPr marL="1143000" indent="-228600" defTabSz="931863" eaLnBrk="0" hangingPunct="0">
              <a:defRPr sz="2400">
                <a:solidFill>
                  <a:schemeClr val="tx1"/>
                </a:solidFill>
                <a:latin typeface="Arial" charset="0"/>
              </a:defRPr>
            </a:lvl3pPr>
            <a:lvl4pPr marL="1600200" indent="-228600" defTabSz="931863" eaLnBrk="0" hangingPunct="0">
              <a:defRPr sz="2400">
                <a:solidFill>
                  <a:schemeClr val="tx1"/>
                </a:solidFill>
                <a:latin typeface="Arial" charset="0"/>
              </a:defRPr>
            </a:lvl4pPr>
            <a:lvl5pPr marL="2057400" indent="-228600" defTabSz="931863" eaLnBrk="0" hangingPunct="0">
              <a:defRPr sz="2400">
                <a:solidFill>
                  <a:schemeClr val="tx1"/>
                </a:solidFill>
                <a:latin typeface="Arial" charset="0"/>
              </a:defRPr>
            </a:lvl5pPr>
            <a:lvl6pPr marL="2514600" indent="-228600" algn="ctr" defTabSz="931863" eaLnBrk="0" fontAlgn="base" hangingPunct="0">
              <a:spcBef>
                <a:spcPct val="0"/>
              </a:spcBef>
              <a:spcAft>
                <a:spcPct val="0"/>
              </a:spcAft>
              <a:defRPr sz="2400">
                <a:solidFill>
                  <a:schemeClr val="tx1"/>
                </a:solidFill>
                <a:latin typeface="Arial" charset="0"/>
              </a:defRPr>
            </a:lvl6pPr>
            <a:lvl7pPr marL="2971800" indent="-228600" algn="ctr" defTabSz="931863" eaLnBrk="0" fontAlgn="base" hangingPunct="0">
              <a:spcBef>
                <a:spcPct val="0"/>
              </a:spcBef>
              <a:spcAft>
                <a:spcPct val="0"/>
              </a:spcAft>
              <a:defRPr sz="2400">
                <a:solidFill>
                  <a:schemeClr val="tx1"/>
                </a:solidFill>
                <a:latin typeface="Arial" charset="0"/>
              </a:defRPr>
            </a:lvl7pPr>
            <a:lvl8pPr marL="3429000" indent="-228600" algn="ctr" defTabSz="931863" eaLnBrk="0" fontAlgn="base" hangingPunct="0">
              <a:spcBef>
                <a:spcPct val="0"/>
              </a:spcBef>
              <a:spcAft>
                <a:spcPct val="0"/>
              </a:spcAft>
              <a:defRPr sz="2400">
                <a:solidFill>
                  <a:schemeClr val="tx1"/>
                </a:solidFill>
                <a:latin typeface="Arial" charset="0"/>
              </a:defRPr>
            </a:lvl8pPr>
            <a:lvl9pPr marL="3886200" indent="-228600" algn="ctr" defTabSz="931863" eaLnBrk="0" fontAlgn="base" hangingPunct="0">
              <a:spcBef>
                <a:spcPct val="0"/>
              </a:spcBef>
              <a:spcAft>
                <a:spcPct val="0"/>
              </a:spcAft>
              <a:defRPr sz="2400">
                <a:solidFill>
                  <a:schemeClr val="tx1"/>
                </a:solidFill>
                <a:latin typeface="Arial" charset="0"/>
              </a:defRPr>
            </a:lvl9pPr>
          </a:lstStyle>
          <a:p>
            <a:fld id="{35614103-7BB0-4F36-8757-7D1E6E76E425}" type="slidenum">
              <a:rPr lang="en-US" sz="1200">
                <a:latin typeface="Times New Roman" charset="0"/>
              </a:rPr>
              <a:pPr/>
              <a:t>22</a:t>
            </a:fld>
            <a:endParaRPr lang="en-US" sz="1200" dirty="0">
              <a:latin typeface="Times New Roman" charset="0"/>
            </a:endParaRPr>
          </a:p>
        </p:txBody>
      </p:sp>
      <p:sp>
        <p:nvSpPr>
          <p:cNvPr id="63491" name="Rectangle 2"/>
          <p:cNvSpPr>
            <a:spLocks noGrp="1" noRot="1" noChangeAspect="1" noChangeArrowheads="1" noTextEdit="1"/>
          </p:cNvSpPr>
          <p:nvPr>
            <p:ph type="sldImg"/>
          </p:nvPr>
        </p:nvSpPr>
        <p:spPr>
          <a:xfrm>
            <a:off x="1130300" y="690563"/>
            <a:ext cx="4597400" cy="3448050"/>
          </a:xfrm>
          <a:ln/>
        </p:spPr>
      </p:sp>
      <p:sp>
        <p:nvSpPr>
          <p:cNvPr id="63492" name="Rectangle 3"/>
          <p:cNvSpPr>
            <a:spLocks noGrp="1" noChangeArrowheads="1"/>
          </p:cNvSpPr>
          <p:nvPr>
            <p:ph type="body" idx="1"/>
          </p:nvPr>
        </p:nvSpPr>
        <p:spPr>
          <a:xfrm>
            <a:off x="685800" y="4370388"/>
            <a:ext cx="5486400" cy="4138612"/>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nSpc>
                <a:spcPct val="80000"/>
              </a:lnSpc>
            </a:pPr>
            <a:r>
              <a:rPr lang="en-US" sz="900" b="1" dirty="0" smtClean="0"/>
              <a:t>Myotomes</a:t>
            </a:r>
            <a:endParaRPr lang="en-US" sz="900" dirty="0" smtClean="0"/>
          </a:p>
          <a:p>
            <a:pPr>
              <a:lnSpc>
                <a:spcPct val="80000"/>
              </a:lnSpc>
            </a:pPr>
            <a:r>
              <a:rPr lang="en-US" sz="900" dirty="0" smtClean="0"/>
              <a:t>Majority of muscles receive segmental innervation from two or more nerve roots; however, selected motions may be innervated predominantly by a single nerve root (myotome).</a:t>
            </a:r>
          </a:p>
          <a:p>
            <a:pPr>
              <a:lnSpc>
                <a:spcPct val="80000"/>
              </a:lnSpc>
            </a:pPr>
            <a:r>
              <a:rPr lang="en-US" sz="900" dirty="0" smtClean="0"/>
              <a:t>Resisted muscle testing of a selected motion determines the status of the nerve root that supplies that myotome. </a:t>
            </a:r>
          </a:p>
          <a:p>
            <a:pPr>
              <a:lnSpc>
                <a:spcPct val="80000"/>
              </a:lnSpc>
            </a:pPr>
            <a:r>
              <a:rPr lang="en-US" sz="900" dirty="0" smtClean="0"/>
              <a:t>-- weakness in the myotome indicates a possible spinal cord nerve root injury</a:t>
            </a:r>
          </a:p>
          <a:p>
            <a:pPr>
              <a:lnSpc>
                <a:spcPct val="80000"/>
              </a:lnSpc>
            </a:pPr>
            <a:r>
              <a:rPr lang="en-US" sz="900" dirty="0" smtClean="0"/>
              <a:t>-- weakened muscle contraction may indicate partial paralysis (</a:t>
            </a:r>
            <a:r>
              <a:rPr lang="en-US" sz="900" b="1" dirty="0" smtClean="0"/>
              <a:t>paresis</a:t>
            </a:r>
            <a:r>
              <a:rPr lang="en-US" sz="900" dirty="0" smtClean="0"/>
              <a:t>) of the muscles </a:t>
            </a:r>
          </a:p>
          <a:p>
            <a:pPr>
              <a:lnSpc>
                <a:spcPct val="80000"/>
              </a:lnSpc>
            </a:pPr>
            <a:r>
              <a:rPr lang="en-US" sz="900" dirty="0" smtClean="0"/>
              <a:t>-- in a peripheral nerve injury, there is complete paralysis of the muscles supplied by that nerve; example: the L3 myotome is tested with knee extension; if the L3 nerve root is damaged at its origin in the spine, there is a weak muscle contraction because the quadriceps muscle receives nerve root innervation from L2 and L4 segmental nerves; if the peripheral femoral nerve, which contains segments of L2, L3, and L4, is damaged proximal to the quadriceps muscle, the muscle cannot receive any nerve impulses and will be unable to contract to execute knee extension</a:t>
            </a:r>
            <a:br>
              <a:rPr lang="en-US" sz="900" dirty="0" smtClean="0"/>
            </a:br>
            <a:endParaRPr lang="en-US" sz="900" b="1" dirty="0" smtClean="0"/>
          </a:p>
          <a:p>
            <a:pPr>
              <a:lnSpc>
                <a:spcPct val="80000"/>
              </a:lnSpc>
            </a:pPr>
            <a:r>
              <a:rPr lang="en-US" sz="900" b="1" dirty="0" smtClean="0"/>
              <a:t>Reflexes:</a:t>
            </a:r>
          </a:p>
          <a:p>
            <a:pPr>
              <a:lnSpc>
                <a:spcPct val="80000"/>
              </a:lnSpc>
            </a:pPr>
            <a:r>
              <a:rPr lang="en-US" sz="900" b="1" dirty="0" smtClean="0"/>
              <a:t>Deep tendon reflexes (DTRs)</a:t>
            </a:r>
            <a:endParaRPr lang="en-US" sz="900" dirty="0" smtClean="0"/>
          </a:p>
          <a:p>
            <a:pPr>
              <a:lnSpc>
                <a:spcPct val="80000"/>
              </a:lnSpc>
            </a:pPr>
            <a:r>
              <a:rPr lang="en-US" sz="900" dirty="0" smtClean="0"/>
              <a:t>-- assess damage to CNS (reflex testing is limited as not all nerve roots have a DTR)</a:t>
            </a:r>
          </a:p>
          <a:p>
            <a:pPr>
              <a:lnSpc>
                <a:spcPct val="80000"/>
              </a:lnSpc>
            </a:pPr>
            <a:r>
              <a:rPr lang="en-US" sz="900" dirty="0" smtClean="0"/>
              <a:t>-- example: deep tendon reflex is the patellar, or knee jerk, reflex elicited by striking the patellar tendon with a reflex hammer, causing a rapid contraction of the quadriceps muscle </a:t>
            </a:r>
          </a:p>
          <a:p>
            <a:pPr>
              <a:lnSpc>
                <a:spcPct val="80000"/>
              </a:lnSpc>
            </a:pPr>
            <a:r>
              <a:rPr lang="en-US" sz="900" dirty="0" smtClean="0"/>
              <a:t>-- DTRs tend to be diminished or absent if the specific nerve root is damaged</a:t>
            </a:r>
          </a:p>
          <a:p>
            <a:pPr>
              <a:lnSpc>
                <a:spcPct val="80000"/>
              </a:lnSpc>
            </a:pPr>
            <a:r>
              <a:rPr lang="en-US" sz="900" dirty="0" smtClean="0"/>
              <a:t>-- Exaggerated, distorted, or absent DTRs indicate degeneration or injury in specific regions of the nervous system; may be demonstrated before other signs are apparent</a:t>
            </a:r>
          </a:p>
          <a:p>
            <a:pPr>
              <a:lnSpc>
                <a:spcPct val="80000"/>
              </a:lnSpc>
            </a:pPr>
            <a:r>
              <a:rPr lang="en-US" sz="900" dirty="0" smtClean="0"/>
              <a:t>- Abnormal DTRs are not clinically relevant unless they are found with sensory or motor abnormalities</a:t>
            </a:r>
            <a:br>
              <a:rPr lang="en-US" sz="900" dirty="0" smtClean="0"/>
            </a:br>
            <a:endParaRPr lang="en-US" sz="900" b="1" dirty="0" smtClean="0"/>
          </a:p>
          <a:p>
            <a:pPr>
              <a:lnSpc>
                <a:spcPct val="80000"/>
              </a:lnSpc>
            </a:pPr>
            <a:r>
              <a:rPr lang="en-US" sz="900" b="1" dirty="0" smtClean="0"/>
              <a:t>Superficial reflexes </a:t>
            </a:r>
          </a:p>
          <a:p>
            <a:pPr>
              <a:lnSpc>
                <a:spcPct val="80000"/>
              </a:lnSpc>
            </a:pPr>
            <a:r>
              <a:rPr lang="en-US" sz="900" b="1" dirty="0" smtClean="0"/>
              <a:t>-- </a:t>
            </a:r>
            <a:r>
              <a:rPr lang="en-US" sz="900" dirty="0" smtClean="0"/>
              <a:t>reflexes provoked by superficial stroking, usually with a moderately sharp object that does not break the skin; this action produces a reflex muscle contraction</a:t>
            </a:r>
          </a:p>
          <a:p>
            <a:pPr>
              <a:lnSpc>
                <a:spcPct val="80000"/>
              </a:lnSpc>
            </a:pPr>
            <a:r>
              <a:rPr lang="en-US" sz="900" dirty="0" smtClean="0"/>
              <a:t>-- absence of a superficial reflex indicates a lesion in the cerebral cortex of the brain (upper motor neuron lesion)</a:t>
            </a:r>
            <a:br>
              <a:rPr lang="en-US" sz="900" dirty="0" smtClean="0"/>
            </a:br>
            <a:endParaRPr lang="en-US" sz="900" b="1" dirty="0" smtClean="0"/>
          </a:p>
          <a:p>
            <a:pPr>
              <a:lnSpc>
                <a:spcPct val="80000"/>
              </a:lnSpc>
            </a:pPr>
            <a:r>
              <a:rPr lang="en-US" sz="900" b="1" dirty="0" smtClean="0"/>
              <a:t>Pathologic reflexes </a:t>
            </a:r>
            <a:endParaRPr lang="en-US" sz="900" dirty="0" smtClean="0"/>
          </a:p>
          <a:p>
            <a:pPr>
              <a:lnSpc>
                <a:spcPct val="80000"/>
              </a:lnSpc>
            </a:pPr>
            <a:r>
              <a:rPr lang="en-US" sz="900" dirty="0" smtClean="0"/>
              <a:t>-- may indicate upper motor neuron lesions if bilateral, or lower motor neuron lesions if unilateral</a:t>
            </a:r>
          </a:p>
          <a:p>
            <a:pPr>
              <a:lnSpc>
                <a:spcPct val="80000"/>
              </a:lnSpc>
            </a:pPr>
            <a:r>
              <a:rPr lang="en-US" sz="900" dirty="0" smtClean="0"/>
              <a:t>-- presence often serves as a sign of some pathologic condition</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defRPr>
            </a:lvl1pPr>
            <a:lvl2pPr marL="742950" indent="-285750" defTabSz="931863" eaLnBrk="0" hangingPunct="0">
              <a:defRPr sz="2400">
                <a:solidFill>
                  <a:schemeClr val="tx1"/>
                </a:solidFill>
                <a:latin typeface="Arial" charset="0"/>
              </a:defRPr>
            </a:lvl2pPr>
            <a:lvl3pPr marL="1143000" indent="-228600" defTabSz="931863" eaLnBrk="0" hangingPunct="0">
              <a:defRPr sz="2400">
                <a:solidFill>
                  <a:schemeClr val="tx1"/>
                </a:solidFill>
                <a:latin typeface="Arial" charset="0"/>
              </a:defRPr>
            </a:lvl3pPr>
            <a:lvl4pPr marL="1600200" indent="-228600" defTabSz="931863" eaLnBrk="0" hangingPunct="0">
              <a:defRPr sz="2400">
                <a:solidFill>
                  <a:schemeClr val="tx1"/>
                </a:solidFill>
                <a:latin typeface="Arial" charset="0"/>
              </a:defRPr>
            </a:lvl4pPr>
            <a:lvl5pPr marL="2057400" indent="-228600" defTabSz="931863" eaLnBrk="0" hangingPunct="0">
              <a:defRPr sz="2400">
                <a:solidFill>
                  <a:schemeClr val="tx1"/>
                </a:solidFill>
                <a:latin typeface="Arial" charset="0"/>
              </a:defRPr>
            </a:lvl5pPr>
            <a:lvl6pPr marL="2514600" indent="-228600" algn="ctr" defTabSz="931863" eaLnBrk="0" fontAlgn="base" hangingPunct="0">
              <a:spcBef>
                <a:spcPct val="0"/>
              </a:spcBef>
              <a:spcAft>
                <a:spcPct val="0"/>
              </a:spcAft>
              <a:defRPr sz="2400">
                <a:solidFill>
                  <a:schemeClr val="tx1"/>
                </a:solidFill>
                <a:latin typeface="Arial" charset="0"/>
              </a:defRPr>
            </a:lvl6pPr>
            <a:lvl7pPr marL="2971800" indent="-228600" algn="ctr" defTabSz="931863" eaLnBrk="0" fontAlgn="base" hangingPunct="0">
              <a:spcBef>
                <a:spcPct val="0"/>
              </a:spcBef>
              <a:spcAft>
                <a:spcPct val="0"/>
              </a:spcAft>
              <a:defRPr sz="2400">
                <a:solidFill>
                  <a:schemeClr val="tx1"/>
                </a:solidFill>
                <a:latin typeface="Arial" charset="0"/>
              </a:defRPr>
            </a:lvl7pPr>
            <a:lvl8pPr marL="3429000" indent="-228600" algn="ctr" defTabSz="931863" eaLnBrk="0" fontAlgn="base" hangingPunct="0">
              <a:spcBef>
                <a:spcPct val="0"/>
              </a:spcBef>
              <a:spcAft>
                <a:spcPct val="0"/>
              </a:spcAft>
              <a:defRPr sz="2400">
                <a:solidFill>
                  <a:schemeClr val="tx1"/>
                </a:solidFill>
                <a:latin typeface="Arial" charset="0"/>
              </a:defRPr>
            </a:lvl8pPr>
            <a:lvl9pPr marL="3886200" indent="-228600" algn="ctr" defTabSz="931863" eaLnBrk="0" fontAlgn="base" hangingPunct="0">
              <a:spcBef>
                <a:spcPct val="0"/>
              </a:spcBef>
              <a:spcAft>
                <a:spcPct val="0"/>
              </a:spcAft>
              <a:defRPr sz="2400">
                <a:solidFill>
                  <a:schemeClr val="tx1"/>
                </a:solidFill>
                <a:latin typeface="Arial" charset="0"/>
              </a:defRPr>
            </a:lvl9pPr>
          </a:lstStyle>
          <a:p>
            <a:fld id="{93AEB510-73AE-476D-AFA4-FDCD4CED9723}" type="slidenum">
              <a:rPr lang="en-US" sz="1200">
                <a:latin typeface="Times New Roman" charset="0"/>
              </a:rPr>
              <a:pPr/>
              <a:t>23</a:t>
            </a:fld>
            <a:endParaRPr lang="en-US" sz="1200" dirty="0">
              <a:latin typeface="Times New Roman" charset="0"/>
            </a:endParaRPr>
          </a:p>
        </p:txBody>
      </p:sp>
      <p:sp>
        <p:nvSpPr>
          <p:cNvPr id="64515" name="Rectangle 2"/>
          <p:cNvSpPr>
            <a:spLocks noGrp="1" noRot="1" noChangeAspect="1" noChangeArrowheads="1" noTextEdit="1"/>
          </p:cNvSpPr>
          <p:nvPr>
            <p:ph type="sldImg"/>
          </p:nvPr>
        </p:nvSpPr>
        <p:spPr>
          <a:xfrm>
            <a:off x="1130300" y="690563"/>
            <a:ext cx="4597400" cy="3448050"/>
          </a:xfrm>
          <a:ln/>
        </p:spPr>
      </p:sp>
      <p:sp>
        <p:nvSpPr>
          <p:cNvPr id="64516" name="Rectangle 3"/>
          <p:cNvSpPr>
            <a:spLocks noGrp="1" noChangeArrowheads="1"/>
          </p:cNvSpPr>
          <p:nvPr>
            <p:ph type="body" idx="1"/>
          </p:nvPr>
        </p:nvSpPr>
        <p:spPr>
          <a:xfrm>
            <a:off x="685800" y="4370388"/>
            <a:ext cx="5486400" cy="4138612"/>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nSpc>
                <a:spcPct val="80000"/>
              </a:lnSpc>
            </a:pPr>
            <a:r>
              <a:rPr lang="en-US" sz="900" b="1" dirty="0" smtClean="0"/>
              <a:t>Myotomes</a:t>
            </a:r>
            <a:endParaRPr lang="en-US" sz="900" dirty="0" smtClean="0"/>
          </a:p>
          <a:p>
            <a:pPr>
              <a:lnSpc>
                <a:spcPct val="80000"/>
              </a:lnSpc>
            </a:pPr>
            <a:r>
              <a:rPr lang="en-US" sz="900" dirty="0" smtClean="0"/>
              <a:t>Majority of muscles receive segmental innervation from two or more nerve roots; however, selected motions may be innervated predominantly by a single nerve root (myotome).</a:t>
            </a:r>
          </a:p>
          <a:p>
            <a:pPr>
              <a:lnSpc>
                <a:spcPct val="80000"/>
              </a:lnSpc>
            </a:pPr>
            <a:r>
              <a:rPr lang="en-US" sz="900" dirty="0" smtClean="0"/>
              <a:t>Resisted muscle testing of a selected motion determines the status of the nerve root that supplies that myotome. </a:t>
            </a:r>
          </a:p>
          <a:p>
            <a:pPr>
              <a:lnSpc>
                <a:spcPct val="80000"/>
              </a:lnSpc>
            </a:pPr>
            <a:r>
              <a:rPr lang="en-US" sz="900" dirty="0" smtClean="0"/>
              <a:t>-- weakness in the myotome indicates a possible spinal cord nerve root injury</a:t>
            </a:r>
          </a:p>
          <a:p>
            <a:pPr>
              <a:lnSpc>
                <a:spcPct val="80000"/>
              </a:lnSpc>
            </a:pPr>
            <a:r>
              <a:rPr lang="en-US" sz="900" dirty="0" smtClean="0"/>
              <a:t>-- weakened muscle contraction may indicate partial paralysis (</a:t>
            </a:r>
            <a:r>
              <a:rPr lang="en-US" sz="900" b="1" dirty="0" smtClean="0"/>
              <a:t>paresis</a:t>
            </a:r>
            <a:r>
              <a:rPr lang="en-US" sz="900" dirty="0" smtClean="0"/>
              <a:t>) of the muscles </a:t>
            </a:r>
          </a:p>
          <a:p>
            <a:pPr>
              <a:lnSpc>
                <a:spcPct val="80000"/>
              </a:lnSpc>
            </a:pPr>
            <a:r>
              <a:rPr lang="en-US" sz="900" dirty="0" smtClean="0"/>
              <a:t>-- in a peripheral nerve injury, there is complete paralysis of the muscles supplied by that nerve; example: the L3 myotome is tested with knee extension; if the L3 nerve root is damaged at its origin in the spine, there is a weak muscle contraction because the quadriceps muscle receives nerve root innervation from L2 and L4 segmental nerves; if the peripheral femoral nerve, which contains segments of L2, L3, and L4, is damaged proximal to the quadriceps muscle, the muscle cannot receive any nerve impulses and will be unable to contract to execute knee extension</a:t>
            </a:r>
            <a:br>
              <a:rPr lang="en-US" sz="900" dirty="0" smtClean="0"/>
            </a:br>
            <a:endParaRPr lang="en-US" sz="900" b="1" dirty="0" smtClean="0"/>
          </a:p>
          <a:p>
            <a:pPr>
              <a:lnSpc>
                <a:spcPct val="80000"/>
              </a:lnSpc>
            </a:pPr>
            <a:r>
              <a:rPr lang="en-US" sz="900" b="1" dirty="0" smtClean="0"/>
              <a:t>Reflexes:</a:t>
            </a:r>
          </a:p>
          <a:p>
            <a:pPr>
              <a:lnSpc>
                <a:spcPct val="80000"/>
              </a:lnSpc>
            </a:pPr>
            <a:r>
              <a:rPr lang="en-US" sz="900" b="1" dirty="0" smtClean="0"/>
              <a:t>Deep tendon reflexes (DTRs)</a:t>
            </a:r>
            <a:endParaRPr lang="en-US" sz="900" dirty="0" smtClean="0"/>
          </a:p>
          <a:p>
            <a:pPr>
              <a:lnSpc>
                <a:spcPct val="80000"/>
              </a:lnSpc>
            </a:pPr>
            <a:r>
              <a:rPr lang="en-US" sz="900" dirty="0" smtClean="0"/>
              <a:t>-- assess damage to CNS (reflex testing is limited as not all nerve roots have a DTR)</a:t>
            </a:r>
          </a:p>
          <a:p>
            <a:pPr>
              <a:lnSpc>
                <a:spcPct val="80000"/>
              </a:lnSpc>
            </a:pPr>
            <a:r>
              <a:rPr lang="en-US" sz="900" dirty="0" smtClean="0"/>
              <a:t>-- example: deep tendon reflex is the patellar, or knee jerk, reflex elicited by striking the patellar tendon with a reflex hammer, causing a rapid contraction of the quadriceps muscle </a:t>
            </a:r>
          </a:p>
          <a:p>
            <a:pPr>
              <a:lnSpc>
                <a:spcPct val="80000"/>
              </a:lnSpc>
            </a:pPr>
            <a:r>
              <a:rPr lang="en-US" sz="900" dirty="0" smtClean="0"/>
              <a:t>-- DTRs tend to be diminished or absent if the specific nerve root is damaged</a:t>
            </a:r>
          </a:p>
          <a:p>
            <a:pPr>
              <a:lnSpc>
                <a:spcPct val="80000"/>
              </a:lnSpc>
            </a:pPr>
            <a:r>
              <a:rPr lang="en-US" sz="900" dirty="0" smtClean="0"/>
              <a:t>-- Exaggerated, distorted, or absent DTRs indicate degeneration or injury in specific regions of the nervous system; may be demonstrated before other signs are apparent</a:t>
            </a:r>
          </a:p>
          <a:p>
            <a:pPr>
              <a:lnSpc>
                <a:spcPct val="80000"/>
              </a:lnSpc>
            </a:pPr>
            <a:r>
              <a:rPr lang="en-US" sz="900" dirty="0" smtClean="0"/>
              <a:t>- Abnormal DTRs are not clinically relevant unless they are found with sensory or motor abnormalities</a:t>
            </a:r>
            <a:br>
              <a:rPr lang="en-US" sz="900" dirty="0" smtClean="0"/>
            </a:br>
            <a:endParaRPr lang="en-US" sz="900" b="1" dirty="0" smtClean="0"/>
          </a:p>
          <a:p>
            <a:pPr>
              <a:lnSpc>
                <a:spcPct val="80000"/>
              </a:lnSpc>
            </a:pPr>
            <a:r>
              <a:rPr lang="en-US" sz="900" b="1" dirty="0" smtClean="0"/>
              <a:t>Superficial reflexes </a:t>
            </a:r>
          </a:p>
          <a:p>
            <a:pPr>
              <a:lnSpc>
                <a:spcPct val="80000"/>
              </a:lnSpc>
            </a:pPr>
            <a:r>
              <a:rPr lang="en-US" sz="900" b="1" dirty="0" smtClean="0"/>
              <a:t>-- </a:t>
            </a:r>
            <a:r>
              <a:rPr lang="en-US" sz="900" dirty="0" smtClean="0"/>
              <a:t>reflexes provoked by superficial stroking, usually with a moderately sharp object that does not break the skin; this action produces a reflex muscle contraction</a:t>
            </a:r>
          </a:p>
          <a:p>
            <a:pPr>
              <a:lnSpc>
                <a:spcPct val="80000"/>
              </a:lnSpc>
            </a:pPr>
            <a:r>
              <a:rPr lang="en-US" sz="900" dirty="0" smtClean="0"/>
              <a:t>-- absence of a superficial reflex indicates a lesion in the cerebral cortex of the brain (upper motor neuron lesion)</a:t>
            </a:r>
            <a:br>
              <a:rPr lang="en-US" sz="900" dirty="0" smtClean="0"/>
            </a:br>
            <a:endParaRPr lang="en-US" sz="900" b="1" dirty="0" smtClean="0"/>
          </a:p>
          <a:p>
            <a:pPr>
              <a:lnSpc>
                <a:spcPct val="80000"/>
              </a:lnSpc>
            </a:pPr>
            <a:r>
              <a:rPr lang="en-US" sz="900" b="1" dirty="0" smtClean="0"/>
              <a:t>Pathologic reflexes </a:t>
            </a:r>
            <a:endParaRPr lang="en-US" sz="900" dirty="0" smtClean="0"/>
          </a:p>
          <a:p>
            <a:pPr>
              <a:lnSpc>
                <a:spcPct val="80000"/>
              </a:lnSpc>
            </a:pPr>
            <a:r>
              <a:rPr lang="en-US" sz="900" dirty="0" smtClean="0"/>
              <a:t>-- may indicate upper motor neuron lesions if bilateral, or lower motor neuron lesions if unilateral</a:t>
            </a:r>
          </a:p>
          <a:p>
            <a:pPr>
              <a:lnSpc>
                <a:spcPct val="80000"/>
              </a:lnSpc>
            </a:pPr>
            <a:r>
              <a:rPr lang="en-US" sz="900" dirty="0" smtClean="0"/>
              <a:t>-- presence often serves as a sign of some pathologic condition</a:t>
            </a:r>
          </a:p>
          <a:p>
            <a:pPr>
              <a:lnSpc>
                <a:spcPct val="80000"/>
              </a:lnSpc>
            </a:pPr>
            <a:endParaRPr lang="en-US" sz="900"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defRPr>
            </a:lvl1pPr>
            <a:lvl2pPr marL="742950" indent="-285750" defTabSz="931863" eaLnBrk="0" hangingPunct="0">
              <a:defRPr sz="2400">
                <a:solidFill>
                  <a:schemeClr val="tx1"/>
                </a:solidFill>
                <a:latin typeface="Arial" charset="0"/>
              </a:defRPr>
            </a:lvl2pPr>
            <a:lvl3pPr marL="1143000" indent="-228600" defTabSz="931863" eaLnBrk="0" hangingPunct="0">
              <a:defRPr sz="2400">
                <a:solidFill>
                  <a:schemeClr val="tx1"/>
                </a:solidFill>
                <a:latin typeface="Arial" charset="0"/>
              </a:defRPr>
            </a:lvl3pPr>
            <a:lvl4pPr marL="1600200" indent="-228600" defTabSz="931863" eaLnBrk="0" hangingPunct="0">
              <a:defRPr sz="2400">
                <a:solidFill>
                  <a:schemeClr val="tx1"/>
                </a:solidFill>
                <a:latin typeface="Arial" charset="0"/>
              </a:defRPr>
            </a:lvl4pPr>
            <a:lvl5pPr marL="2057400" indent="-228600" defTabSz="931863" eaLnBrk="0" hangingPunct="0">
              <a:defRPr sz="2400">
                <a:solidFill>
                  <a:schemeClr val="tx1"/>
                </a:solidFill>
                <a:latin typeface="Arial" charset="0"/>
              </a:defRPr>
            </a:lvl5pPr>
            <a:lvl6pPr marL="2514600" indent="-228600" algn="ctr" defTabSz="931863" eaLnBrk="0" fontAlgn="base" hangingPunct="0">
              <a:spcBef>
                <a:spcPct val="0"/>
              </a:spcBef>
              <a:spcAft>
                <a:spcPct val="0"/>
              </a:spcAft>
              <a:defRPr sz="2400">
                <a:solidFill>
                  <a:schemeClr val="tx1"/>
                </a:solidFill>
                <a:latin typeface="Arial" charset="0"/>
              </a:defRPr>
            </a:lvl6pPr>
            <a:lvl7pPr marL="2971800" indent="-228600" algn="ctr" defTabSz="931863" eaLnBrk="0" fontAlgn="base" hangingPunct="0">
              <a:spcBef>
                <a:spcPct val="0"/>
              </a:spcBef>
              <a:spcAft>
                <a:spcPct val="0"/>
              </a:spcAft>
              <a:defRPr sz="2400">
                <a:solidFill>
                  <a:schemeClr val="tx1"/>
                </a:solidFill>
                <a:latin typeface="Arial" charset="0"/>
              </a:defRPr>
            </a:lvl7pPr>
            <a:lvl8pPr marL="3429000" indent="-228600" algn="ctr" defTabSz="931863" eaLnBrk="0" fontAlgn="base" hangingPunct="0">
              <a:spcBef>
                <a:spcPct val="0"/>
              </a:spcBef>
              <a:spcAft>
                <a:spcPct val="0"/>
              </a:spcAft>
              <a:defRPr sz="2400">
                <a:solidFill>
                  <a:schemeClr val="tx1"/>
                </a:solidFill>
                <a:latin typeface="Arial" charset="0"/>
              </a:defRPr>
            </a:lvl8pPr>
            <a:lvl9pPr marL="3886200" indent="-228600" algn="ctr" defTabSz="931863" eaLnBrk="0" fontAlgn="base" hangingPunct="0">
              <a:spcBef>
                <a:spcPct val="0"/>
              </a:spcBef>
              <a:spcAft>
                <a:spcPct val="0"/>
              </a:spcAft>
              <a:defRPr sz="2400">
                <a:solidFill>
                  <a:schemeClr val="tx1"/>
                </a:solidFill>
                <a:latin typeface="Arial" charset="0"/>
              </a:defRPr>
            </a:lvl9pPr>
          </a:lstStyle>
          <a:p>
            <a:fld id="{E8B78A9A-93A7-40DF-B172-A111BB4ADB8F}" type="slidenum">
              <a:rPr lang="en-US" sz="1200">
                <a:latin typeface="Times New Roman" charset="0"/>
              </a:rPr>
              <a:pPr/>
              <a:t>24</a:t>
            </a:fld>
            <a:endParaRPr lang="en-US" sz="1200" dirty="0">
              <a:latin typeface="Times New Roman" charset="0"/>
            </a:endParaRPr>
          </a:p>
        </p:txBody>
      </p:sp>
      <p:sp>
        <p:nvSpPr>
          <p:cNvPr id="65539" name="Rectangle 2"/>
          <p:cNvSpPr>
            <a:spLocks noGrp="1" noRot="1" noChangeAspect="1" noChangeArrowheads="1" noTextEdit="1"/>
          </p:cNvSpPr>
          <p:nvPr>
            <p:ph type="sldImg"/>
          </p:nvPr>
        </p:nvSpPr>
        <p:spPr>
          <a:xfrm>
            <a:off x="1130300" y="690563"/>
            <a:ext cx="4597400" cy="3448050"/>
          </a:xfrm>
          <a:ln/>
        </p:spPr>
      </p:sp>
      <p:sp>
        <p:nvSpPr>
          <p:cNvPr id="65540" name="Rectangle 3"/>
          <p:cNvSpPr>
            <a:spLocks noGrp="1" noChangeArrowheads="1"/>
          </p:cNvSpPr>
          <p:nvPr>
            <p:ph type="body" idx="1"/>
          </p:nvPr>
        </p:nvSpPr>
        <p:spPr>
          <a:xfrm>
            <a:off x="685800" y="4370388"/>
            <a:ext cx="5486400" cy="4138612"/>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b="1" dirty="0" smtClean="0"/>
              <a:t>motor function:</a:t>
            </a:r>
            <a:r>
              <a:rPr lang="en-US" dirty="0" smtClean="0"/>
              <a:t> assessed with RROM throughout the full range of motion</a:t>
            </a:r>
            <a:endParaRPr lang="en-US" b="1" dirty="0" smtClean="0"/>
          </a:p>
          <a:p>
            <a:r>
              <a:rPr lang="en-US" b="1" dirty="0" smtClean="0"/>
              <a:t>sensory deficits:</a:t>
            </a:r>
            <a:r>
              <a:rPr lang="en-US" dirty="0" smtClean="0"/>
              <a:t> assessed identical to dermatome testing, except the cutaneous patterns differ </a:t>
            </a:r>
          </a:p>
          <a:p>
            <a:r>
              <a:rPr lang="en-US" b="1" dirty="0" smtClean="0"/>
              <a:t>special compression tests:</a:t>
            </a:r>
            <a:r>
              <a:rPr lang="en-US" dirty="0" smtClean="0"/>
              <a:t> used on nerves close to the skin surface (e.g., ulnar &amp; median nerves); example, the Tinel’s sign test is performed by tapping the skin directly over a superficial nerve; a positive sign, indicating irritation or compression of the nerve, would result in a tingling sensation traveling into the muscles and skin supplied by the nerve</a:t>
            </a:r>
            <a:br>
              <a:rPr lang="en-US" dirty="0" smtClean="0"/>
            </a:br>
            <a:endParaRPr lang="en-US" dirty="0" smtClean="0"/>
          </a:p>
          <a:p>
            <a:r>
              <a:rPr lang="en-US" b="1" dirty="0" smtClean="0"/>
              <a:t>Activity-specific functional testing</a:t>
            </a:r>
          </a:p>
          <a:p>
            <a:r>
              <a:rPr lang="en-US" dirty="0" smtClean="0"/>
              <a:t>-- activity-specific tests involve the performance of active movements typical of the movements executed by the individual during sport or activity participation</a:t>
            </a:r>
          </a:p>
          <a:p>
            <a:r>
              <a:rPr lang="en-US" dirty="0" smtClean="0"/>
              <a:t>-- in the rehabilitation process, the individual initially performs these skills at low intensity and increases intensity as the individual’s condition improves</a:t>
            </a:r>
          </a:p>
          <a:p>
            <a:r>
              <a:rPr lang="en-US" dirty="0" smtClean="0"/>
              <a:t>-- example: in a lower leg injury, testing should begin by assessing walking, jogging, and then running forward and backward; if these skills are performed pain free and without a limp, the individual might then be asked to run in a figure-eight or zigzag pattern; again, each test must be performed pain free and without a limp</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defRPr>
            </a:lvl1pPr>
            <a:lvl2pPr marL="742950" indent="-285750" defTabSz="931863" eaLnBrk="0" hangingPunct="0">
              <a:defRPr sz="2400">
                <a:solidFill>
                  <a:schemeClr val="tx1"/>
                </a:solidFill>
                <a:latin typeface="Arial" charset="0"/>
              </a:defRPr>
            </a:lvl2pPr>
            <a:lvl3pPr marL="1143000" indent="-228600" defTabSz="931863" eaLnBrk="0" hangingPunct="0">
              <a:defRPr sz="2400">
                <a:solidFill>
                  <a:schemeClr val="tx1"/>
                </a:solidFill>
                <a:latin typeface="Arial" charset="0"/>
              </a:defRPr>
            </a:lvl3pPr>
            <a:lvl4pPr marL="1600200" indent="-228600" defTabSz="931863" eaLnBrk="0" hangingPunct="0">
              <a:defRPr sz="2400">
                <a:solidFill>
                  <a:schemeClr val="tx1"/>
                </a:solidFill>
                <a:latin typeface="Arial" charset="0"/>
              </a:defRPr>
            </a:lvl4pPr>
            <a:lvl5pPr marL="2057400" indent="-228600" defTabSz="931863" eaLnBrk="0" hangingPunct="0">
              <a:defRPr sz="2400">
                <a:solidFill>
                  <a:schemeClr val="tx1"/>
                </a:solidFill>
                <a:latin typeface="Arial" charset="0"/>
              </a:defRPr>
            </a:lvl5pPr>
            <a:lvl6pPr marL="2514600" indent="-228600" algn="ctr" defTabSz="931863" eaLnBrk="0" fontAlgn="base" hangingPunct="0">
              <a:spcBef>
                <a:spcPct val="0"/>
              </a:spcBef>
              <a:spcAft>
                <a:spcPct val="0"/>
              </a:spcAft>
              <a:defRPr sz="2400">
                <a:solidFill>
                  <a:schemeClr val="tx1"/>
                </a:solidFill>
                <a:latin typeface="Arial" charset="0"/>
              </a:defRPr>
            </a:lvl6pPr>
            <a:lvl7pPr marL="2971800" indent="-228600" algn="ctr" defTabSz="931863" eaLnBrk="0" fontAlgn="base" hangingPunct="0">
              <a:spcBef>
                <a:spcPct val="0"/>
              </a:spcBef>
              <a:spcAft>
                <a:spcPct val="0"/>
              </a:spcAft>
              <a:defRPr sz="2400">
                <a:solidFill>
                  <a:schemeClr val="tx1"/>
                </a:solidFill>
                <a:latin typeface="Arial" charset="0"/>
              </a:defRPr>
            </a:lvl7pPr>
            <a:lvl8pPr marL="3429000" indent="-228600" algn="ctr" defTabSz="931863" eaLnBrk="0" fontAlgn="base" hangingPunct="0">
              <a:spcBef>
                <a:spcPct val="0"/>
              </a:spcBef>
              <a:spcAft>
                <a:spcPct val="0"/>
              </a:spcAft>
              <a:defRPr sz="2400">
                <a:solidFill>
                  <a:schemeClr val="tx1"/>
                </a:solidFill>
                <a:latin typeface="Arial" charset="0"/>
              </a:defRPr>
            </a:lvl8pPr>
            <a:lvl9pPr marL="3886200" indent="-228600" algn="ctr" defTabSz="931863" eaLnBrk="0" fontAlgn="base" hangingPunct="0">
              <a:spcBef>
                <a:spcPct val="0"/>
              </a:spcBef>
              <a:spcAft>
                <a:spcPct val="0"/>
              </a:spcAft>
              <a:defRPr sz="2400">
                <a:solidFill>
                  <a:schemeClr val="tx1"/>
                </a:solidFill>
                <a:latin typeface="Arial" charset="0"/>
              </a:defRPr>
            </a:lvl9pPr>
          </a:lstStyle>
          <a:p>
            <a:fld id="{DB2FD21C-F9A8-4ED8-BAF5-E6AE860DA244}" type="slidenum">
              <a:rPr lang="en-US" sz="1200">
                <a:latin typeface="Times New Roman" charset="0"/>
              </a:rPr>
              <a:pPr/>
              <a:t>25</a:t>
            </a:fld>
            <a:endParaRPr lang="en-US" sz="1200" dirty="0">
              <a:latin typeface="Times New Roman" charset="0"/>
            </a:endParaRPr>
          </a:p>
        </p:txBody>
      </p:sp>
      <p:sp>
        <p:nvSpPr>
          <p:cNvPr id="66563" name="Rectangle 2"/>
          <p:cNvSpPr>
            <a:spLocks noGrp="1" noRot="1" noChangeAspect="1" noChangeArrowheads="1" noTextEdit="1"/>
          </p:cNvSpPr>
          <p:nvPr>
            <p:ph type="sldImg"/>
          </p:nvPr>
        </p:nvSpPr>
        <p:spPr>
          <a:xfrm>
            <a:off x="1130300" y="690563"/>
            <a:ext cx="4597400" cy="3448050"/>
          </a:xfrm>
          <a:ln/>
        </p:spPr>
      </p:sp>
      <p:sp>
        <p:nvSpPr>
          <p:cNvPr id="66564" name="Rectangle 3"/>
          <p:cNvSpPr>
            <a:spLocks noGrp="1" noChangeArrowheads="1"/>
          </p:cNvSpPr>
          <p:nvPr>
            <p:ph type="body" idx="1"/>
          </p:nvPr>
        </p:nvSpPr>
        <p:spPr>
          <a:xfrm>
            <a:off x="685800" y="4370388"/>
            <a:ext cx="5486400" cy="4138612"/>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smtClean="0"/>
              <a:t>As the first responder on the scene, the ATC is expected to evaluate the situation, assess the severity of injury, recognize life-threatening conditions, provide immediate emergency care, and initiate any emergency procedures to ensure the individual is transported to the nearest medical facility without delay; an emergency plan must be in place</a:t>
            </a:r>
            <a:br>
              <a:rPr lang="en-US" dirty="0" smtClean="0"/>
            </a:br>
            <a:endParaRPr lang="en-US" b="1"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defRPr>
            </a:lvl1pPr>
            <a:lvl2pPr marL="742950" indent="-285750" defTabSz="931863" eaLnBrk="0" hangingPunct="0">
              <a:defRPr sz="2400">
                <a:solidFill>
                  <a:schemeClr val="tx1"/>
                </a:solidFill>
                <a:latin typeface="Arial" charset="0"/>
              </a:defRPr>
            </a:lvl2pPr>
            <a:lvl3pPr marL="1143000" indent="-228600" defTabSz="931863" eaLnBrk="0" hangingPunct="0">
              <a:defRPr sz="2400">
                <a:solidFill>
                  <a:schemeClr val="tx1"/>
                </a:solidFill>
                <a:latin typeface="Arial" charset="0"/>
              </a:defRPr>
            </a:lvl3pPr>
            <a:lvl4pPr marL="1600200" indent="-228600" defTabSz="931863" eaLnBrk="0" hangingPunct="0">
              <a:defRPr sz="2400">
                <a:solidFill>
                  <a:schemeClr val="tx1"/>
                </a:solidFill>
                <a:latin typeface="Arial" charset="0"/>
              </a:defRPr>
            </a:lvl4pPr>
            <a:lvl5pPr marL="2057400" indent="-228600" defTabSz="931863" eaLnBrk="0" hangingPunct="0">
              <a:defRPr sz="2400">
                <a:solidFill>
                  <a:schemeClr val="tx1"/>
                </a:solidFill>
                <a:latin typeface="Arial" charset="0"/>
              </a:defRPr>
            </a:lvl5pPr>
            <a:lvl6pPr marL="2514600" indent="-228600" algn="ctr" defTabSz="931863" eaLnBrk="0" fontAlgn="base" hangingPunct="0">
              <a:spcBef>
                <a:spcPct val="0"/>
              </a:spcBef>
              <a:spcAft>
                <a:spcPct val="0"/>
              </a:spcAft>
              <a:defRPr sz="2400">
                <a:solidFill>
                  <a:schemeClr val="tx1"/>
                </a:solidFill>
                <a:latin typeface="Arial" charset="0"/>
              </a:defRPr>
            </a:lvl6pPr>
            <a:lvl7pPr marL="2971800" indent="-228600" algn="ctr" defTabSz="931863" eaLnBrk="0" fontAlgn="base" hangingPunct="0">
              <a:spcBef>
                <a:spcPct val="0"/>
              </a:spcBef>
              <a:spcAft>
                <a:spcPct val="0"/>
              </a:spcAft>
              <a:defRPr sz="2400">
                <a:solidFill>
                  <a:schemeClr val="tx1"/>
                </a:solidFill>
                <a:latin typeface="Arial" charset="0"/>
              </a:defRPr>
            </a:lvl7pPr>
            <a:lvl8pPr marL="3429000" indent="-228600" algn="ctr" defTabSz="931863" eaLnBrk="0" fontAlgn="base" hangingPunct="0">
              <a:spcBef>
                <a:spcPct val="0"/>
              </a:spcBef>
              <a:spcAft>
                <a:spcPct val="0"/>
              </a:spcAft>
              <a:defRPr sz="2400">
                <a:solidFill>
                  <a:schemeClr val="tx1"/>
                </a:solidFill>
                <a:latin typeface="Arial" charset="0"/>
              </a:defRPr>
            </a:lvl8pPr>
            <a:lvl9pPr marL="3886200" indent="-228600" algn="ctr" defTabSz="931863" eaLnBrk="0" fontAlgn="base" hangingPunct="0">
              <a:spcBef>
                <a:spcPct val="0"/>
              </a:spcBef>
              <a:spcAft>
                <a:spcPct val="0"/>
              </a:spcAft>
              <a:defRPr sz="2400">
                <a:solidFill>
                  <a:schemeClr val="tx1"/>
                </a:solidFill>
                <a:latin typeface="Arial" charset="0"/>
              </a:defRPr>
            </a:lvl9pPr>
          </a:lstStyle>
          <a:p>
            <a:fld id="{8EAD48FD-D1D7-4CD9-A30E-C4E18413781B}" type="slidenum">
              <a:rPr lang="en-US" sz="1200">
                <a:latin typeface="Times New Roman" charset="0"/>
              </a:rPr>
              <a:pPr/>
              <a:t>26</a:t>
            </a:fld>
            <a:endParaRPr lang="en-US" sz="1200" dirty="0">
              <a:latin typeface="Times New Roman" charset="0"/>
            </a:endParaRPr>
          </a:p>
        </p:txBody>
      </p:sp>
      <p:sp>
        <p:nvSpPr>
          <p:cNvPr id="67587" name="Rectangle 2"/>
          <p:cNvSpPr>
            <a:spLocks noGrp="1" noRot="1" noChangeAspect="1" noChangeArrowheads="1" noTextEdit="1"/>
          </p:cNvSpPr>
          <p:nvPr>
            <p:ph type="sldImg"/>
          </p:nvPr>
        </p:nvSpPr>
        <p:spPr>
          <a:xfrm>
            <a:off x="1130300" y="690563"/>
            <a:ext cx="4597400" cy="3448050"/>
          </a:xfrm>
          <a:ln/>
        </p:spPr>
      </p:sp>
      <p:sp>
        <p:nvSpPr>
          <p:cNvPr id="67588" name="Rectangle 3"/>
          <p:cNvSpPr>
            <a:spLocks noGrp="1" noChangeArrowheads="1"/>
          </p:cNvSpPr>
          <p:nvPr>
            <p:ph type="body" idx="1"/>
          </p:nvPr>
        </p:nvSpPr>
        <p:spPr>
          <a:xfrm>
            <a:off x="685800" y="4370388"/>
            <a:ext cx="5486400" cy="4138612"/>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nSpc>
                <a:spcPct val="80000"/>
              </a:lnSpc>
            </a:pPr>
            <a:r>
              <a:rPr lang="en-US" sz="900" b="1" dirty="0" smtClean="0"/>
              <a:t>Preseason prep meeting:</a:t>
            </a:r>
            <a:r>
              <a:rPr lang="en-US" sz="900" dirty="0" smtClean="0"/>
              <a:t> excellent opportunity to review individual responsibilities and protocols for an emergency situation; questions to be answered include:</a:t>
            </a:r>
          </a:p>
          <a:p>
            <a:pPr>
              <a:lnSpc>
                <a:spcPct val="80000"/>
              </a:lnSpc>
            </a:pPr>
            <a:r>
              <a:rPr lang="en-US" sz="900" dirty="0" smtClean="0"/>
              <a:t>-- What emergency equipment must be available at each event, particularly at contact and collision sporting events?</a:t>
            </a:r>
          </a:p>
          <a:p>
            <a:pPr>
              <a:lnSpc>
                <a:spcPct val="80000"/>
              </a:lnSpc>
            </a:pPr>
            <a:r>
              <a:rPr lang="en-US" sz="900" dirty="0" smtClean="0"/>
              <a:t>-- What equipment will be provided by the local EMS agency (spine board, splints, blankets) if in attendance at the event?</a:t>
            </a:r>
          </a:p>
          <a:p>
            <a:pPr>
              <a:lnSpc>
                <a:spcPct val="80000"/>
              </a:lnSpc>
            </a:pPr>
            <a:r>
              <a:rPr lang="en-US" sz="900" dirty="0" smtClean="0"/>
              <a:t>-- Who will be responsible for ensuring that all emergency equipment is operational prior to the event?</a:t>
            </a:r>
          </a:p>
          <a:p>
            <a:pPr>
              <a:lnSpc>
                <a:spcPct val="80000"/>
              </a:lnSpc>
            </a:pPr>
            <a:r>
              <a:rPr lang="en-US" sz="900" dirty="0" smtClean="0"/>
              <a:t>-- What type of communication will be used to contact emergency personnel, and who will activate EMS?</a:t>
            </a:r>
          </a:p>
          <a:p>
            <a:pPr>
              <a:lnSpc>
                <a:spcPct val="80000"/>
              </a:lnSpc>
            </a:pPr>
            <a:r>
              <a:rPr lang="en-US" sz="900" dirty="0" smtClean="0"/>
              <a:t>-- Who will assess the injured individual on-site, and under what circumstances will EMS be called onto the site?</a:t>
            </a:r>
          </a:p>
          <a:p>
            <a:pPr>
              <a:lnSpc>
                <a:spcPct val="80000"/>
              </a:lnSpc>
            </a:pPr>
            <a:r>
              <a:rPr lang="en-US" sz="900" dirty="0" smtClean="0"/>
              <a:t>-- If a physician is present, what will be the responsibilities of the athletic trainer(s) and EMS?</a:t>
            </a:r>
          </a:p>
          <a:p>
            <a:pPr>
              <a:lnSpc>
                <a:spcPct val="80000"/>
              </a:lnSpc>
            </a:pPr>
            <a:r>
              <a:rPr lang="en-US" sz="900" dirty="0" smtClean="0"/>
              <a:t>-- If a physician is not present and the athletic trainer is evaluating the situation, what are the responsibilities of the EMS?</a:t>
            </a:r>
          </a:p>
          <a:p>
            <a:pPr>
              <a:lnSpc>
                <a:spcPct val="80000"/>
              </a:lnSpc>
            </a:pPr>
            <a:r>
              <a:rPr lang="en-US" sz="900" dirty="0" smtClean="0"/>
              <a:t>-- Who will bring supplies or equipment on-site as requested by the athletic trainer or team physician?</a:t>
            </a:r>
          </a:p>
          <a:p>
            <a:pPr>
              <a:lnSpc>
                <a:spcPct val="80000"/>
              </a:lnSpc>
            </a:pPr>
            <a:r>
              <a:rPr lang="en-US" sz="900" dirty="0" smtClean="0"/>
              <a:t>-- If it becomes necessary to stabilize and transport the individual to a medical facility, who will direct the stabilization, and what protocol will be followed for the removal of protective equipment?</a:t>
            </a:r>
          </a:p>
          <a:p>
            <a:pPr>
              <a:lnSpc>
                <a:spcPct val="80000"/>
              </a:lnSpc>
            </a:pPr>
            <a:endParaRPr lang="en-US" sz="900" dirty="0" smtClean="0"/>
          </a:p>
          <a:p>
            <a:pPr>
              <a:lnSpc>
                <a:spcPct val="80000"/>
              </a:lnSpc>
            </a:pPr>
            <a:r>
              <a:rPr lang="en-US" sz="900" dirty="0" smtClean="0"/>
              <a:t>When an emergency occurs inside a facility with multiple activity areas, several additional questions need to answered prior to rendering care: </a:t>
            </a:r>
          </a:p>
          <a:p>
            <a:pPr>
              <a:lnSpc>
                <a:spcPct val="80000"/>
              </a:lnSpc>
            </a:pPr>
            <a:r>
              <a:rPr lang="en-US" sz="900" dirty="0" smtClean="0"/>
              <a:t>-- Who will render emergency care and control the situation?</a:t>
            </a:r>
          </a:p>
          <a:p>
            <a:pPr>
              <a:lnSpc>
                <a:spcPct val="80000"/>
              </a:lnSpc>
            </a:pPr>
            <a:r>
              <a:rPr lang="en-US" sz="900" dirty="0" smtClean="0"/>
              <a:t>-- What type of immediate care will this individual initiate while EMS is en route to the facility?</a:t>
            </a:r>
          </a:p>
          <a:p>
            <a:pPr>
              <a:lnSpc>
                <a:spcPct val="80000"/>
              </a:lnSpc>
            </a:pPr>
            <a:r>
              <a:rPr lang="en-US" sz="900" dirty="0" smtClean="0"/>
              <a:t>-- Who will supervise the other participants if the athletic trainer is assessing and providing care to the injured individual?</a:t>
            </a:r>
          </a:p>
          <a:p>
            <a:pPr>
              <a:lnSpc>
                <a:spcPct val="80000"/>
              </a:lnSpc>
            </a:pPr>
            <a:r>
              <a:rPr lang="en-US" sz="900" dirty="0" smtClean="0"/>
              <a:t>-- Who will be responsible for the proper disposal of items and equipment exposed to blood or other bodily fluids?</a:t>
            </a:r>
            <a:br>
              <a:rPr lang="en-US" sz="900" dirty="0" smtClean="0"/>
            </a:br>
            <a:endParaRPr lang="en-US" sz="900" b="1" dirty="0" smtClean="0"/>
          </a:p>
          <a:p>
            <a:pPr>
              <a:lnSpc>
                <a:spcPct val="80000"/>
              </a:lnSpc>
            </a:pPr>
            <a:r>
              <a:rPr lang="en-US" sz="900" b="1" dirty="0" smtClean="0"/>
              <a:t>Team physician</a:t>
            </a:r>
            <a:endParaRPr lang="en-US" sz="900" dirty="0" smtClean="0"/>
          </a:p>
          <a:p>
            <a:pPr>
              <a:lnSpc>
                <a:spcPct val="80000"/>
              </a:lnSpc>
            </a:pPr>
            <a:r>
              <a:rPr lang="en-US" sz="900" dirty="0" smtClean="0"/>
              <a:t>-- must be clearly understood what events the team physician will attend, their role in the assessment of injuries, and what, if any, responsibilities in providing emergency medical services to bystanders and spectators</a:t>
            </a:r>
          </a:p>
          <a:p>
            <a:pPr>
              <a:lnSpc>
                <a:spcPct val="80000"/>
              </a:lnSpc>
            </a:pPr>
            <a:r>
              <a:rPr lang="en-US" sz="900" dirty="0" smtClean="0"/>
              <a:t>-- not always the “first responder,” but once on the field, team physician should: </a:t>
            </a:r>
          </a:p>
          <a:p>
            <a:pPr>
              <a:lnSpc>
                <a:spcPct val="80000"/>
              </a:lnSpc>
            </a:pPr>
            <a:r>
              <a:rPr lang="en-US" sz="900" dirty="0" smtClean="0"/>
              <a:t>	-- evaluate any serious injury (e.g., head, neck, or spinal injuries, cardiac emergencies, joint injuries) and determine the level of severity</a:t>
            </a:r>
          </a:p>
          <a:p>
            <a:pPr>
              <a:lnSpc>
                <a:spcPct val="80000"/>
              </a:lnSpc>
            </a:pPr>
            <a:r>
              <a:rPr lang="en-US" sz="900" dirty="0" smtClean="0"/>
              <a:t>	-- summon additional supplies or assistance and direct the athletic trainer to assist as needed</a:t>
            </a:r>
          </a:p>
          <a:p>
            <a:pPr>
              <a:lnSpc>
                <a:spcPct val="80000"/>
              </a:lnSpc>
            </a:pPr>
            <a:r>
              <a:rPr lang="en-US" sz="900" dirty="0" smtClean="0"/>
              <a:t>	-- direct the stabilization and immobilization in preparation for transportation </a:t>
            </a:r>
          </a:p>
          <a:p>
            <a:pPr>
              <a:lnSpc>
                <a:spcPct val="80000"/>
              </a:lnSpc>
            </a:pPr>
            <a:r>
              <a:rPr lang="en-US" sz="900" dirty="0" smtClean="0"/>
              <a:t>	-- decide whether to return the individual to competition</a:t>
            </a:r>
            <a:br>
              <a:rPr lang="en-US" sz="900" dirty="0" smtClean="0"/>
            </a:br>
            <a:endParaRPr lang="en-US" sz="900" b="1" dirty="0" smtClean="0"/>
          </a:p>
          <a:p>
            <a:pPr>
              <a:lnSpc>
                <a:spcPct val="80000"/>
              </a:lnSpc>
            </a:pPr>
            <a:r>
              <a:rPr lang="en-US" sz="900" b="1" dirty="0" smtClean="0"/>
              <a:t>AT responsibilities</a:t>
            </a:r>
            <a:endParaRPr lang="en-US" sz="900" dirty="0" smtClean="0"/>
          </a:p>
          <a:p>
            <a:pPr>
              <a:lnSpc>
                <a:spcPct val="80000"/>
              </a:lnSpc>
            </a:pPr>
            <a:r>
              <a:rPr lang="en-US" sz="900" dirty="0" smtClean="0"/>
              <a:t>-- set up event area with appropriate equipment and supplies for the medical kit and emergency “crash” kit </a:t>
            </a:r>
          </a:p>
          <a:p>
            <a:pPr>
              <a:lnSpc>
                <a:spcPct val="80000"/>
              </a:lnSpc>
            </a:pPr>
            <a:r>
              <a:rPr lang="en-US" sz="900" dirty="0" smtClean="0"/>
              <a:t>-- provide a method of communication (e.g., telephone, two-way radio, or cellular phone)</a:t>
            </a:r>
          </a:p>
          <a:p>
            <a:pPr>
              <a:lnSpc>
                <a:spcPct val="80000"/>
              </a:lnSpc>
            </a:pPr>
            <a:r>
              <a:rPr lang="en-US" sz="900" dirty="0" smtClean="0"/>
              <a:t>-- home events: contact the visiting team’s athletic trainer regarding available services and supplies; away event: be informed of what services will be provided by home team</a:t>
            </a:r>
          </a:p>
          <a:p>
            <a:pPr>
              <a:lnSpc>
                <a:spcPct val="80000"/>
              </a:lnSpc>
            </a:pPr>
            <a:r>
              <a:rPr lang="en-US" sz="900" dirty="0" smtClean="0"/>
              <a:t>-- if physician is present: assist as needed; if the team physician is not present, direct the on-site management of all injuries (i.e.,</a:t>
            </a:r>
            <a:r>
              <a:rPr lang="en-US" sz="900" b="1" dirty="0" smtClean="0"/>
              <a:t> </a:t>
            </a:r>
            <a:r>
              <a:rPr lang="en-US" sz="900" dirty="0" smtClean="0"/>
              <a:t>stabilize and calm the athlete, assess severity of all injuries, summon additional resources or equipment, manage the injury, direct the stabilization and immobilization of the athlete in preparation for transport, and determine return) </a:t>
            </a:r>
          </a:p>
          <a:p>
            <a:pPr>
              <a:lnSpc>
                <a:spcPct val="80000"/>
              </a:lnSpc>
            </a:pPr>
            <a:endParaRPr lang="en-US" sz="900"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defRPr>
            </a:lvl1pPr>
            <a:lvl2pPr marL="742950" indent="-285750" defTabSz="931863" eaLnBrk="0" hangingPunct="0">
              <a:defRPr sz="2400">
                <a:solidFill>
                  <a:schemeClr val="tx1"/>
                </a:solidFill>
                <a:latin typeface="Arial" charset="0"/>
              </a:defRPr>
            </a:lvl2pPr>
            <a:lvl3pPr marL="1143000" indent="-228600" defTabSz="931863" eaLnBrk="0" hangingPunct="0">
              <a:defRPr sz="2400">
                <a:solidFill>
                  <a:schemeClr val="tx1"/>
                </a:solidFill>
                <a:latin typeface="Arial" charset="0"/>
              </a:defRPr>
            </a:lvl3pPr>
            <a:lvl4pPr marL="1600200" indent="-228600" defTabSz="931863" eaLnBrk="0" hangingPunct="0">
              <a:defRPr sz="2400">
                <a:solidFill>
                  <a:schemeClr val="tx1"/>
                </a:solidFill>
                <a:latin typeface="Arial" charset="0"/>
              </a:defRPr>
            </a:lvl4pPr>
            <a:lvl5pPr marL="2057400" indent="-228600" defTabSz="931863" eaLnBrk="0" hangingPunct="0">
              <a:defRPr sz="2400">
                <a:solidFill>
                  <a:schemeClr val="tx1"/>
                </a:solidFill>
                <a:latin typeface="Arial" charset="0"/>
              </a:defRPr>
            </a:lvl5pPr>
            <a:lvl6pPr marL="2514600" indent="-228600" algn="ctr" defTabSz="931863" eaLnBrk="0" fontAlgn="base" hangingPunct="0">
              <a:spcBef>
                <a:spcPct val="0"/>
              </a:spcBef>
              <a:spcAft>
                <a:spcPct val="0"/>
              </a:spcAft>
              <a:defRPr sz="2400">
                <a:solidFill>
                  <a:schemeClr val="tx1"/>
                </a:solidFill>
                <a:latin typeface="Arial" charset="0"/>
              </a:defRPr>
            </a:lvl6pPr>
            <a:lvl7pPr marL="2971800" indent="-228600" algn="ctr" defTabSz="931863" eaLnBrk="0" fontAlgn="base" hangingPunct="0">
              <a:spcBef>
                <a:spcPct val="0"/>
              </a:spcBef>
              <a:spcAft>
                <a:spcPct val="0"/>
              </a:spcAft>
              <a:defRPr sz="2400">
                <a:solidFill>
                  <a:schemeClr val="tx1"/>
                </a:solidFill>
                <a:latin typeface="Arial" charset="0"/>
              </a:defRPr>
            </a:lvl7pPr>
            <a:lvl8pPr marL="3429000" indent="-228600" algn="ctr" defTabSz="931863" eaLnBrk="0" fontAlgn="base" hangingPunct="0">
              <a:spcBef>
                <a:spcPct val="0"/>
              </a:spcBef>
              <a:spcAft>
                <a:spcPct val="0"/>
              </a:spcAft>
              <a:defRPr sz="2400">
                <a:solidFill>
                  <a:schemeClr val="tx1"/>
                </a:solidFill>
                <a:latin typeface="Arial" charset="0"/>
              </a:defRPr>
            </a:lvl8pPr>
            <a:lvl9pPr marL="3886200" indent="-228600" algn="ctr" defTabSz="931863" eaLnBrk="0" fontAlgn="base" hangingPunct="0">
              <a:spcBef>
                <a:spcPct val="0"/>
              </a:spcBef>
              <a:spcAft>
                <a:spcPct val="0"/>
              </a:spcAft>
              <a:defRPr sz="2400">
                <a:solidFill>
                  <a:schemeClr val="tx1"/>
                </a:solidFill>
                <a:latin typeface="Arial" charset="0"/>
              </a:defRPr>
            </a:lvl9pPr>
          </a:lstStyle>
          <a:p>
            <a:fld id="{8F62D40B-CB83-420C-AD26-9E7721607ACF}" type="slidenum">
              <a:rPr lang="en-US" sz="1200">
                <a:latin typeface="Times New Roman" charset="0"/>
              </a:rPr>
              <a:pPr/>
              <a:t>27</a:t>
            </a:fld>
            <a:endParaRPr lang="en-US" sz="1200" dirty="0">
              <a:latin typeface="Times New Roman" charset="0"/>
            </a:endParaRPr>
          </a:p>
        </p:txBody>
      </p:sp>
      <p:sp>
        <p:nvSpPr>
          <p:cNvPr id="68611" name="Rectangle 2"/>
          <p:cNvSpPr>
            <a:spLocks noGrp="1" noRot="1" noChangeAspect="1" noChangeArrowheads="1" noTextEdit="1"/>
          </p:cNvSpPr>
          <p:nvPr>
            <p:ph type="sldImg"/>
          </p:nvPr>
        </p:nvSpPr>
        <p:spPr>
          <a:xfrm>
            <a:off x="1130300" y="690563"/>
            <a:ext cx="4597400" cy="3448050"/>
          </a:xfrm>
          <a:ln/>
        </p:spPr>
      </p:sp>
      <p:sp>
        <p:nvSpPr>
          <p:cNvPr id="68612" name="Rectangle 3"/>
          <p:cNvSpPr>
            <a:spLocks noGrp="1" noChangeArrowheads="1"/>
          </p:cNvSpPr>
          <p:nvPr>
            <p:ph type="body" idx="1"/>
          </p:nvPr>
        </p:nvSpPr>
        <p:spPr>
          <a:xfrm>
            <a:off x="685800" y="4370388"/>
            <a:ext cx="5486400" cy="4138612"/>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nSpc>
                <a:spcPct val="80000"/>
              </a:lnSpc>
            </a:pPr>
            <a:r>
              <a:rPr lang="en-US" sz="900" b="1" dirty="0" smtClean="0"/>
              <a:t>Emergency:</a:t>
            </a:r>
            <a:r>
              <a:rPr lang="en-US" sz="900" dirty="0" smtClean="0"/>
              <a:t> injuries or conditions that impair, or have the potential to impair, vital function of the CNS and cardiorespiratory system </a:t>
            </a:r>
            <a:br>
              <a:rPr lang="en-US" sz="900" dirty="0" smtClean="0"/>
            </a:br>
            <a:endParaRPr lang="en-US" sz="900" b="1" dirty="0" smtClean="0"/>
          </a:p>
          <a:p>
            <a:pPr>
              <a:lnSpc>
                <a:spcPct val="80000"/>
              </a:lnSpc>
            </a:pPr>
            <a:r>
              <a:rPr lang="en-US" sz="900" b="1" dirty="0" smtClean="0"/>
              <a:t>Charge person:</a:t>
            </a:r>
            <a:r>
              <a:rPr lang="en-US" sz="900" dirty="0" smtClean="0"/>
              <a:t> ATC responsible for the team; controls the scene in part by not allowing the athlete to be moved until some type of assessment is completed</a:t>
            </a:r>
            <a:endParaRPr lang="en-US" sz="900" b="1" dirty="0" smtClean="0"/>
          </a:p>
          <a:p>
            <a:pPr>
              <a:lnSpc>
                <a:spcPct val="80000"/>
              </a:lnSpc>
            </a:pPr>
            <a:r>
              <a:rPr lang="en-US" sz="900" b="1" dirty="0" smtClean="0"/>
              <a:t>Call person:</a:t>
            </a:r>
            <a:r>
              <a:rPr lang="en-US" sz="900" dirty="0" smtClean="0"/>
              <a:t> responsible for providing assistance, relaying messages to the sideline, and obtaining additional help if necessary </a:t>
            </a:r>
            <a:br>
              <a:rPr lang="en-US" sz="900" dirty="0" smtClean="0"/>
            </a:br>
            <a:endParaRPr lang="en-US" sz="900" dirty="0" smtClean="0"/>
          </a:p>
          <a:p>
            <a:pPr>
              <a:lnSpc>
                <a:spcPct val="80000"/>
              </a:lnSpc>
            </a:pPr>
            <a:r>
              <a:rPr lang="en-US" sz="900" dirty="0" smtClean="0"/>
              <a:t>If at anytime during the assessment </a:t>
            </a:r>
            <a:r>
              <a:rPr lang="en-US" sz="900" b="1" dirty="0" smtClean="0"/>
              <a:t>“red flags”</a:t>
            </a:r>
            <a:r>
              <a:rPr lang="en-US" sz="900" dirty="0" smtClean="0"/>
              <a:t> are noted, the assessment process should be terminated and EMS activated.</a:t>
            </a:r>
          </a:p>
          <a:p>
            <a:pPr>
              <a:lnSpc>
                <a:spcPct val="80000"/>
              </a:lnSpc>
            </a:pPr>
            <a:r>
              <a:rPr lang="en-US" sz="900" b="1" dirty="0" smtClean="0"/>
              <a:t>“red flags” </a:t>
            </a:r>
            <a:r>
              <a:rPr lang="en-US" sz="900" dirty="0" smtClean="0"/>
              <a:t>(Box 5.2) include:</a:t>
            </a:r>
          </a:p>
          <a:p>
            <a:pPr>
              <a:lnSpc>
                <a:spcPct val="80000"/>
              </a:lnSpc>
            </a:pPr>
            <a:r>
              <a:rPr lang="en-US" sz="900" dirty="0" smtClean="0"/>
              <a:t>-- airway obstruction</a:t>
            </a:r>
          </a:p>
          <a:p>
            <a:pPr>
              <a:lnSpc>
                <a:spcPct val="80000"/>
              </a:lnSpc>
            </a:pPr>
            <a:r>
              <a:rPr lang="en-US" sz="900" dirty="0" smtClean="0"/>
              <a:t>-- respiratory failure</a:t>
            </a:r>
          </a:p>
          <a:p>
            <a:pPr>
              <a:lnSpc>
                <a:spcPct val="80000"/>
              </a:lnSpc>
            </a:pPr>
            <a:r>
              <a:rPr lang="en-US" sz="900" dirty="0" smtClean="0"/>
              <a:t>-- severe shock</a:t>
            </a:r>
          </a:p>
          <a:p>
            <a:pPr>
              <a:lnSpc>
                <a:spcPct val="80000"/>
              </a:lnSpc>
            </a:pPr>
            <a:r>
              <a:rPr lang="en-US" sz="900" dirty="0" smtClean="0"/>
              <a:t>-- severe chest or abdominal pains</a:t>
            </a:r>
          </a:p>
          <a:p>
            <a:pPr>
              <a:lnSpc>
                <a:spcPct val="80000"/>
              </a:lnSpc>
            </a:pPr>
            <a:r>
              <a:rPr lang="en-US" sz="900" dirty="0" smtClean="0"/>
              <a:t>-- excessive bleeding</a:t>
            </a:r>
          </a:p>
          <a:p>
            <a:pPr>
              <a:lnSpc>
                <a:spcPct val="80000"/>
              </a:lnSpc>
            </a:pPr>
            <a:r>
              <a:rPr lang="en-US" sz="900" dirty="0" smtClean="0"/>
              <a:t>-- suspected spinal injury</a:t>
            </a:r>
          </a:p>
          <a:p>
            <a:pPr>
              <a:lnSpc>
                <a:spcPct val="80000"/>
              </a:lnSpc>
            </a:pPr>
            <a:r>
              <a:rPr lang="en-US" sz="900" dirty="0" smtClean="0"/>
              <a:t>-- head injury with loss of consciousness</a:t>
            </a:r>
          </a:p>
          <a:p>
            <a:pPr>
              <a:lnSpc>
                <a:spcPct val="80000"/>
              </a:lnSpc>
            </a:pPr>
            <a:r>
              <a:rPr lang="en-US" sz="900" dirty="0" smtClean="0"/>
              <a:t>-- severe heat illness</a:t>
            </a:r>
          </a:p>
          <a:p>
            <a:pPr>
              <a:lnSpc>
                <a:spcPct val="80000"/>
              </a:lnSpc>
            </a:pPr>
            <a:r>
              <a:rPr lang="en-US" sz="900" dirty="0" smtClean="0"/>
              <a:t>-- fractures involving several ribs, the femur, or pelvis</a:t>
            </a:r>
            <a:br>
              <a:rPr lang="en-US" sz="900" dirty="0" smtClean="0"/>
            </a:br>
            <a:endParaRPr lang="en-US" sz="900" dirty="0" smtClean="0"/>
          </a:p>
          <a:p>
            <a:pPr>
              <a:lnSpc>
                <a:spcPct val="80000"/>
              </a:lnSpc>
            </a:pPr>
            <a:r>
              <a:rPr lang="en-US" sz="900" dirty="0" smtClean="0"/>
              <a:t>The </a:t>
            </a:r>
            <a:r>
              <a:rPr lang="en-US" sz="900" b="1" dirty="0" smtClean="0"/>
              <a:t>on-site evaluation</a:t>
            </a:r>
            <a:r>
              <a:rPr lang="en-US" sz="900" dirty="0" smtClean="0"/>
              <a:t> should address: </a:t>
            </a:r>
          </a:p>
          <a:p>
            <a:pPr>
              <a:lnSpc>
                <a:spcPct val="80000"/>
              </a:lnSpc>
            </a:pPr>
            <a:r>
              <a:rPr lang="en-US" sz="900" dirty="0" smtClean="0"/>
              <a:t>-- inhibition of the cardiovascular and respiratory systems</a:t>
            </a:r>
          </a:p>
          <a:p>
            <a:pPr>
              <a:lnSpc>
                <a:spcPct val="80000"/>
              </a:lnSpc>
            </a:pPr>
            <a:r>
              <a:rPr lang="en-US" sz="900" dirty="0" smtClean="0"/>
              <a:t>-- life-threatening trauma to the head or spinal column</a:t>
            </a:r>
          </a:p>
          <a:p>
            <a:pPr>
              <a:lnSpc>
                <a:spcPct val="80000"/>
              </a:lnSpc>
            </a:pPr>
            <a:r>
              <a:rPr lang="en-US" sz="900" dirty="0" smtClean="0"/>
              <a:t>-- massive hemorrhage</a:t>
            </a:r>
          </a:p>
          <a:p>
            <a:pPr>
              <a:lnSpc>
                <a:spcPct val="80000"/>
              </a:lnSpc>
            </a:pPr>
            <a:r>
              <a:rPr lang="en-US" sz="900" dirty="0" smtClean="0"/>
              <a:t>-- fractures with gross deformity</a:t>
            </a:r>
          </a:p>
          <a:p>
            <a:pPr>
              <a:lnSpc>
                <a:spcPct val="80000"/>
              </a:lnSpc>
            </a:pPr>
            <a:r>
              <a:rPr lang="en-US" sz="900" dirty="0" smtClean="0"/>
              <a:t>-- joint dislocations</a:t>
            </a:r>
          </a:p>
          <a:p>
            <a:pPr>
              <a:lnSpc>
                <a:spcPct val="80000"/>
              </a:lnSpc>
            </a:pPr>
            <a:r>
              <a:rPr lang="en-US" sz="900" dirty="0" smtClean="0"/>
              <a:t>-- peripheral nerve injury </a:t>
            </a:r>
          </a:p>
          <a:p>
            <a:pPr>
              <a:lnSpc>
                <a:spcPct val="80000"/>
              </a:lnSpc>
            </a:pPr>
            <a:r>
              <a:rPr lang="en-US" sz="900" dirty="0" smtClean="0"/>
              <a:t>-- other soft tissue trauma</a:t>
            </a:r>
            <a:br>
              <a:rPr lang="en-US" sz="900" dirty="0" smtClean="0"/>
            </a:br>
            <a:endParaRPr lang="en-US" sz="900" dirty="0" smtClean="0"/>
          </a:p>
          <a:p>
            <a:pPr>
              <a:lnSpc>
                <a:spcPct val="80000"/>
              </a:lnSpc>
            </a:pPr>
            <a:r>
              <a:rPr lang="en-US" sz="900" dirty="0" smtClean="0"/>
              <a:t>It is essential to determine the immediate </a:t>
            </a:r>
            <a:r>
              <a:rPr lang="en-US" sz="900" b="1" dirty="0" smtClean="0"/>
              <a:t>disposition</a:t>
            </a:r>
            <a:r>
              <a:rPr lang="en-US" sz="900" dirty="0" smtClean="0"/>
              <a:t> of the condition; includes the on-field management of the injury (e.g., controlling bleeding or immobilizing a possible fracture or dislocation), the safest transportation from the field (e.g., manual conveyance, stretcher, spine board), and the need for rapid referral of the individual for further medical care</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defRPr>
            </a:lvl1pPr>
            <a:lvl2pPr marL="742950" indent="-285750" defTabSz="931863" eaLnBrk="0" hangingPunct="0">
              <a:defRPr sz="2400">
                <a:solidFill>
                  <a:schemeClr val="tx1"/>
                </a:solidFill>
                <a:latin typeface="Arial" charset="0"/>
              </a:defRPr>
            </a:lvl2pPr>
            <a:lvl3pPr marL="1143000" indent="-228600" defTabSz="931863" eaLnBrk="0" hangingPunct="0">
              <a:defRPr sz="2400">
                <a:solidFill>
                  <a:schemeClr val="tx1"/>
                </a:solidFill>
                <a:latin typeface="Arial" charset="0"/>
              </a:defRPr>
            </a:lvl3pPr>
            <a:lvl4pPr marL="1600200" indent="-228600" defTabSz="931863" eaLnBrk="0" hangingPunct="0">
              <a:defRPr sz="2400">
                <a:solidFill>
                  <a:schemeClr val="tx1"/>
                </a:solidFill>
                <a:latin typeface="Arial" charset="0"/>
              </a:defRPr>
            </a:lvl4pPr>
            <a:lvl5pPr marL="2057400" indent="-228600" defTabSz="931863" eaLnBrk="0" hangingPunct="0">
              <a:defRPr sz="2400">
                <a:solidFill>
                  <a:schemeClr val="tx1"/>
                </a:solidFill>
                <a:latin typeface="Arial" charset="0"/>
              </a:defRPr>
            </a:lvl5pPr>
            <a:lvl6pPr marL="2514600" indent="-228600" algn="ctr" defTabSz="931863" eaLnBrk="0" fontAlgn="base" hangingPunct="0">
              <a:spcBef>
                <a:spcPct val="0"/>
              </a:spcBef>
              <a:spcAft>
                <a:spcPct val="0"/>
              </a:spcAft>
              <a:defRPr sz="2400">
                <a:solidFill>
                  <a:schemeClr val="tx1"/>
                </a:solidFill>
                <a:latin typeface="Arial" charset="0"/>
              </a:defRPr>
            </a:lvl6pPr>
            <a:lvl7pPr marL="2971800" indent="-228600" algn="ctr" defTabSz="931863" eaLnBrk="0" fontAlgn="base" hangingPunct="0">
              <a:spcBef>
                <a:spcPct val="0"/>
              </a:spcBef>
              <a:spcAft>
                <a:spcPct val="0"/>
              </a:spcAft>
              <a:defRPr sz="2400">
                <a:solidFill>
                  <a:schemeClr val="tx1"/>
                </a:solidFill>
                <a:latin typeface="Arial" charset="0"/>
              </a:defRPr>
            </a:lvl7pPr>
            <a:lvl8pPr marL="3429000" indent="-228600" algn="ctr" defTabSz="931863" eaLnBrk="0" fontAlgn="base" hangingPunct="0">
              <a:spcBef>
                <a:spcPct val="0"/>
              </a:spcBef>
              <a:spcAft>
                <a:spcPct val="0"/>
              </a:spcAft>
              <a:defRPr sz="2400">
                <a:solidFill>
                  <a:schemeClr val="tx1"/>
                </a:solidFill>
                <a:latin typeface="Arial" charset="0"/>
              </a:defRPr>
            </a:lvl8pPr>
            <a:lvl9pPr marL="3886200" indent="-228600" algn="ctr" defTabSz="931863" eaLnBrk="0" fontAlgn="base" hangingPunct="0">
              <a:spcBef>
                <a:spcPct val="0"/>
              </a:spcBef>
              <a:spcAft>
                <a:spcPct val="0"/>
              </a:spcAft>
              <a:defRPr sz="2400">
                <a:solidFill>
                  <a:schemeClr val="tx1"/>
                </a:solidFill>
                <a:latin typeface="Arial" charset="0"/>
              </a:defRPr>
            </a:lvl9pPr>
          </a:lstStyle>
          <a:p>
            <a:fld id="{638AC07D-39E0-4D79-9296-8ADDA4969781}" type="slidenum">
              <a:rPr lang="en-US" sz="1200">
                <a:latin typeface="Times New Roman" charset="0"/>
              </a:rPr>
              <a:pPr/>
              <a:t>28</a:t>
            </a:fld>
            <a:endParaRPr lang="en-US" sz="1200" dirty="0">
              <a:latin typeface="Times New Roman" charset="0"/>
            </a:endParaRPr>
          </a:p>
        </p:txBody>
      </p:sp>
      <p:sp>
        <p:nvSpPr>
          <p:cNvPr id="69635" name="Rectangle 2"/>
          <p:cNvSpPr>
            <a:spLocks noGrp="1" noRot="1" noChangeAspect="1" noChangeArrowheads="1" noTextEdit="1"/>
          </p:cNvSpPr>
          <p:nvPr>
            <p:ph type="sldImg"/>
          </p:nvPr>
        </p:nvSpPr>
        <p:spPr>
          <a:xfrm>
            <a:off x="1130300" y="690563"/>
            <a:ext cx="4597400" cy="3448050"/>
          </a:xfrm>
          <a:ln/>
        </p:spPr>
      </p:sp>
      <p:sp>
        <p:nvSpPr>
          <p:cNvPr id="69636" name="Rectangle 3"/>
          <p:cNvSpPr>
            <a:spLocks noGrp="1" noChangeArrowheads="1"/>
          </p:cNvSpPr>
          <p:nvPr>
            <p:ph type="body" idx="1"/>
          </p:nvPr>
        </p:nvSpPr>
        <p:spPr>
          <a:xfrm>
            <a:off x="685800" y="4370388"/>
            <a:ext cx="5486400" cy="4138612"/>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b="1" dirty="0" smtClean="0"/>
              <a:t>On-field history:</a:t>
            </a:r>
            <a:r>
              <a:rPr lang="en-US" dirty="0" smtClean="0"/>
              <a:t> protocols should contain the same basic components that are relevant, accurate, and measurable. </a:t>
            </a:r>
          </a:p>
          <a:p>
            <a:r>
              <a:rPr lang="en-US" dirty="0" smtClean="0"/>
              <a:t>ATC should place one hand on the forehead to stabilize the head and neck to prevent any unnecessary movement.</a:t>
            </a:r>
            <a:br>
              <a:rPr lang="en-US" dirty="0" smtClean="0"/>
            </a:br>
            <a:endParaRPr lang="en-US" b="1" dirty="0" smtClean="0"/>
          </a:p>
          <a:p>
            <a:r>
              <a:rPr lang="en-US" b="1" dirty="0" smtClean="0"/>
              <a:t>History critical areas:</a:t>
            </a:r>
          </a:p>
          <a:p>
            <a:r>
              <a:rPr lang="en-US" b="1" dirty="0" smtClean="0"/>
              <a:t>location of pain </a:t>
            </a:r>
            <a:r>
              <a:rPr lang="en-US" dirty="0" smtClean="0"/>
              <a:t>- identify the site of the injury; be aware that other areas may also be injured</a:t>
            </a:r>
            <a:endParaRPr lang="en-US" b="1" dirty="0" smtClean="0"/>
          </a:p>
          <a:p>
            <a:r>
              <a:rPr lang="en-US" b="1" dirty="0" smtClean="0"/>
              <a:t>presence of abnormal neurologic signs -</a:t>
            </a:r>
            <a:r>
              <a:rPr lang="en-US" dirty="0" smtClean="0"/>
              <a:t> identify any tingling, numbness, or loss of sensation</a:t>
            </a:r>
            <a:endParaRPr lang="en-US" b="1" dirty="0" smtClean="0"/>
          </a:p>
          <a:p>
            <a:r>
              <a:rPr lang="en-US" b="1" dirty="0" smtClean="0"/>
              <a:t>mechanism of injury - </a:t>
            </a:r>
            <a:r>
              <a:rPr lang="en-US" dirty="0" smtClean="0"/>
              <a:t>identify the position of the injured body part at the point of impact and the direction of force</a:t>
            </a:r>
            <a:endParaRPr lang="en-US" b="1" dirty="0" smtClean="0"/>
          </a:p>
          <a:p>
            <a:r>
              <a:rPr lang="en-US" b="1" dirty="0" smtClean="0"/>
              <a:t>associated sounds - </a:t>
            </a:r>
            <a:r>
              <a:rPr lang="en-US" dirty="0" smtClean="0"/>
              <a:t>“snap” or “pop” may indicate a fracture or rupture of a ligament or tendon</a:t>
            </a:r>
            <a:endParaRPr lang="en-US" b="1" dirty="0" smtClean="0"/>
          </a:p>
          <a:p>
            <a:r>
              <a:rPr lang="en-US" b="1" dirty="0" smtClean="0"/>
              <a:t>history of the injury - </a:t>
            </a:r>
            <a:r>
              <a:rPr lang="en-US" dirty="0" smtClean="0"/>
              <a:t>identify if any pre-existing condition or injury may have exacerbated the current injury or may complicate the assessment of this injury </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defRPr>
            </a:lvl1pPr>
            <a:lvl2pPr marL="742950" indent="-285750" defTabSz="931863" eaLnBrk="0" hangingPunct="0">
              <a:defRPr sz="2400">
                <a:solidFill>
                  <a:schemeClr val="tx1"/>
                </a:solidFill>
                <a:latin typeface="Arial" charset="0"/>
              </a:defRPr>
            </a:lvl2pPr>
            <a:lvl3pPr marL="1143000" indent="-228600" defTabSz="931863" eaLnBrk="0" hangingPunct="0">
              <a:defRPr sz="2400">
                <a:solidFill>
                  <a:schemeClr val="tx1"/>
                </a:solidFill>
                <a:latin typeface="Arial" charset="0"/>
              </a:defRPr>
            </a:lvl3pPr>
            <a:lvl4pPr marL="1600200" indent="-228600" defTabSz="931863" eaLnBrk="0" hangingPunct="0">
              <a:defRPr sz="2400">
                <a:solidFill>
                  <a:schemeClr val="tx1"/>
                </a:solidFill>
                <a:latin typeface="Arial" charset="0"/>
              </a:defRPr>
            </a:lvl4pPr>
            <a:lvl5pPr marL="2057400" indent="-228600" defTabSz="931863" eaLnBrk="0" hangingPunct="0">
              <a:defRPr sz="2400">
                <a:solidFill>
                  <a:schemeClr val="tx1"/>
                </a:solidFill>
                <a:latin typeface="Arial" charset="0"/>
              </a:defRPr>
            </a:lvl5pPr>
            <a:lvl6pPr marL="2514600" indent="-228600" algn="ctr" defTabSz="931863" eaLnBrk="0" fontAlgn="base" hangingPunct="0">
              <a:spcBef>
                <a:spcPct val="0"/>
              </a:spcBef>
              <a:spcAft>
                <a:spcPct val="0"/>
              </a:spcAft>
              <a:defRPr sz="2400">
                <a:solidFill>
                  <a:schemeClr val="tx1"/>
                </a:solidFill>
                <a:latin typeface="Arial" charset="0"/>
              </a:defRPr>
            </a:lvl6pPr>
            <a:lvl7pPr marL="2971800" indent="-228600" algn="ctr" defTabSz="931863" eaLnBrk="0" fontAlgn="base" hangingPunct="0">
              <a:spcBef>
                <a:spcPct val="0"/>
              </a:spcBef>
              <a:spcAft>
                <a:spcPct val="0"/>
              </a:spcAft>
              <a:defRPr sz="2400">
                <a:solidFill>
                  <a:schemeClr val="tx1"/>
                </a:solidFill>
                <a:latin typeface="Arial" charset="0"/>
              </a:defRPr>
            </a:lvl7pPr>
            <a:lvl8pPr marL="3429000" indent="-228600" algn="ctr" defTabSz="931863" eaLnBrk="0" fontAlgn="base" hangingPunct="0">
              <a:spcBef>
                <a:spcPct val="0"/>
              </a:spcBef>
              <a:spcAft>
                <a:spcPct val="0"/>
              </a:spcAft>
              <a:defRPr sz="2400">
                <a:solidFill>
                  <a:schemeClr val="tx1"/>
                </a:solidFill>
                <a:latin typeface="Arial" charset="0"/>
              </a:defRPr>
            </a:lvl8pPr>
            <a:lvl9pPr marL="3886200" indent="-228600" algn="ctr" defTabSz="931863" eaLnBrk="0" fontAlgn="base" hangingPunct="0">
              <a:spcBef>
                <a:spcPct val="0"/>
              </a:spcBef>
              <a:spcAft>
                <a:spcPct val="0"/>
              </a:spcAft>
              <a:defRPr sz="2400">
                <a:solidFill>
                  <a:schemeClr val="tx1"/>
                </a:solidFill>
                <a:latin typeface="Arial" charset="0"/>
              </a:defRPr>
            </a:lvl9pPr>
          </a:lstStyle>
          <a:p>
            <a:fld id="{77C62CB9-BA0E-46A6-82DD-C1707FAE0221}" type="slidenum">
              <a:rPr lang="en-US" sz="1200">
                <a:latin typeface="Times New Roman" charset="0"/>
              </a:rPr>
              <a:pPr/>
              <a:t>29</a:t>
            </a:fld>
            <a:endParaRPr lang="en-US" sz="1200" dirty="0">
              <a:latin typeface="Times New Roman" charset="0"/>
            </a:endParaRPr>
          </a:p>
        </p:txBody>
      </p:sp>
      <p:sp>
        <p:nvSpPr>
          <p:cNvPr id="70659" name="Rectangle 2"/>
          <p:cNvSpPr>
            <a:spLocks noGrp="1" noRot="1" noChangeAspect="1" noChangeArrowheads="1" noTextEdit="1"/>
          </p:cNvSpPr>
          <p:nvPr>
            <p:ph type="sldImg"/>
          </p:nvPr>
        </p:nvSpPr>
        <p:spPr>
          <a:xfrm>
            <a:off x="1130300" y="690563"/>
            <a:ext cx="4597400" cy="3448050"/>
          </a:xfrm>
          <a:ln/>
        </p:spPr>
      </p:sp>
      <p:sp>
        <p:nvSpPr>
          <p:cNvPr id="70660" name="Rectangle 3"/>
          <p:cNvSpPr>
            <a:spLocks noGrp="1" noChangeArrowheads="1"/>
          </p:cNvSpPr>
          <p:nvPr>
            <p:ph type="body" idx="1"/>
          </p:nvPr>
        </p:nvSpPr>
        <p:spPr>
          <a:xfrm>
            <a:off x="685800" y="4370388"/>
            <a:ext cx="5486400" cy="4138612"/>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nSpc>
                <a:spcPct val="90000"/>
              </a:lnSpc>
            </a:pPr>
            <a:r>
              <a:rPr lang="en-US" b="1" dirty="0" smtClean="0"/>
              <a:t>Observation/inspection of critical areas</a:t>
            </a:r>
          </a:p>
          <a:p>
            <a:pPr>
              <a:lnSpc>
                <a:spcPct val="90000"/>
              </a:lnSpc>
            </a:pPr>
            <a:r>
              <a:rPr lang="en-US" b="1" dirty="0" smtClean="0"/>
              <a:t>surrounding area</a:t>
            </a:r>
            <a:r>
              <a:rPr lang="en-US" dirty="0" smtClean="0"/>
              <a:t> - determine if any equipment or apparatus contributed to the injury</a:t>
            </a:r>
            <a:endParaRPr lang="en-US" b="1" dirty="0" smtClean="0"/>
          </a:p>
          <a:p>
            <a:pPr>
              <a:lnSpc>
                <a:spcPct val="90000"/>
              </a:lnSpc>
            </a:pPr>
            <a:r>
              <a:rPr lang="en-US" b="1" dirty="0" smtClean="0"/>
              <a:t>body position - </a:t>
            </a:r>
            <a:r>
              <a:rPr lang="en-US" dirty="0" smtClean="0"/>
              <a:t>athlete prone, supine, or side-lying? gross deformity in one of the limbs? severe brain injuries: a neurologic sign - “posturing” of the extremities; </a:t>
            </a:r>
            <a:r>
              <a:rPr lang="en-US" b="1" dirty="0" smtClean="0"/>
              <a:t>decerebrate rigidity</a:t>
            </a:r>
            <a:r>
              <a:rPr lang="en-US" dirty="0" smtClean="0"/>
              <a:t> - extension in all four extremities; </a:t>
            </a:r>
            <a:r>
              <a:rPr lang="en-US" b="1" dirty="0" smtClean="0"/>
              <a:t>decorticate rigidity</a:t>
            </a:r>
            <a:r>
              <a:rPr lang="en-US" dirty="0" smtClean="0"/>
              <a:t> - extension of the legs and marked flexion in the elbows, wrists, and fingers</a:t>
            </a:r>
            <a:endParaRPr lang="en-US" b="1" dirty="0" smtClean="0"/>
          </a:p>
          <a:p>
            <a:pPr>
              <a:lnSpc>
                <a:spcPct val="90000"/>
              </a:lnSpc>
            </a:pPr>
            <a:r>
              <a:rPr lang="en-US" b="1" dirty="0" smtClean="0"/>
              <a:t>movement of the athlete - </a:t>
            </a:r>
            <a:r>
              <a:rPr lang="en-US" dirty="0" smtClean="0"/>
              <a:t>athlete holding the injured body part and in pain? - indicates the athlete is conscious and CNS and cardiovascular system are intact and, if athlete is not moving or is having a seizure, suspect possible systemic, psychological, or neurologic dysfunction</a:t>
            </a:r>
            <a:endParaRPr lang="en-US" b="1" dirty="0" smtClean="0"/>
          </a:p>
          <a:p>
            <a:pPr>
              <a:lnSpc>
                <a:spcPct val="90000"/>
              </a:lnSpc>
            </a:pPr>
            <a:r>
              <a:rPr lang="en-US" b="1" dirty="0" smtClean="0"/>
              <a:t>level of responsiveness - </a:t>
            </a:r>
            <a:r>
              <a:rPr lang="en-US" dirty="0" smtClean="0"/>
              <a:t>aka “shake and shout” stage, ATC tries to arouse the unconscious athlete by gently shaking (without moving the head or neck) and shouting into each ear; is person alert, restless, lethargic, or nonresponsive? moan, groan, or mumble?</a:t>
            </a:r>
            <a:endParaRPr lang="en-US" b="1" dirty="0" smtClean="0"/>
          </a:p>
          <a:p>
            <a:pPr>
              <a:lnSpc>
                <a:spcPct val="90000"/>
              </a:lnSpc>
            </a:pPr>
            <a:r>
              <a:rPr lang="en-US" b="1" dirty="0" smtClean="0"/>
              <a:t>primary survey - </a:t>
            </a:r>
            <a:r>
              <a:rPr lang="en-US" dirty="0" smtClean="0"/>
              <a:t>ABC technique to ensure an open </a:t>
            </a:r>
            <a:r>
              <a:rPr lang="en-US" b="1" dirty="0" smtClean="0"/>
              <a:t>a</a:t>
            </a:r>
            <a:r>
              <a:rPr lang="en-US" dirty="0" smtClean="0"/>
              <a:t>irway, adequate </a:t>
            </a:r>
            <a:r>
              <a:rPr lang="en-US" b="1" dirty="0" smtClean="0"/>
              <a:t>b</a:t>
            </a:r>
            <a:r>
              <a:rPr lang="en-US" dirty="0" smtClean="0"/>
              <a:t>reathing, and </a:t>
            </a:r>
            <a:r>
              <a:rPr lang="en-US" b="1" dirty="0" smtClean="0"/>
              <a:t>c</a:t>
            </a:r>
            <a:r>
              <a:rPr lang="en-US" dirty="0" smtClean="0"/>
              <a:t>irculation</a:t>
            </a:r>
            <a:endParaRPr lang="en-US" b="1" dirty="0" smtClean="0"/>
          </a:p>
          <a:p>
            <a:pPr>
              <a:lnSpc>
                <a:spcPct val="90000"/>
              </a:lnSpc>
            </a:pPr>
            <a:r>
              <a:rPr lang="en-US" b="1" dirty="0" smtClean="0"/>
              <a:t>inspection for head trauma</a:t>
            </a:r>
            <a:r>
              <a:rPr lang="en-US" dirty="0" smtClean="0"/>
              <a:t> - pupils normal or dilated? redness, bruising, or discoloration in the facial area or behind the ears? clear fluid or bloody discharge from the ears or nose? </a:t>
            </a:r>
          </a:p>
          <a:p>
            <a:pPr>
              <a:lnSpc>
                <a:spcPct val="90000"/>
              </a:lnSpc>
            </a:pPr>
            <a:r>
              <a:rPr lang="en-US" b="1" dirty="0" smtClean="0"/>
              <a:t>inspection of injured body part -</a:t>
            </a:r>
            <a:r>
              <a:rPr lang="en-US" dirty="0" smtClean="0"/>
              <a:t> check for joint alignment, redness, swelling, bruising, or cuts</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defRPr>
            </a:lvl1pPr>
            <a:lvl2pPr marL="742950" indent="-285750" defTabSz="931863" eaLnBrk="0" hangingPunct="0">
              <a:defRPr sz="2400">
                <a:solidFill>
                  <a:schemeClr val="tx1"/>
                </a:solidFill>
                <a:latin typeface="Arial" charset="0"/>
              </a:defRPr>
            </a:lvl2pPr>
            <a:lvl3pPr marL="1143000" indent="-228600" defTabSz="931863" eaLnBrk="0" hangingPunct="0">
              <a:defRPr sz="2400">
                <a:solidFill>
                  <a:schemeClr val="tx1"/>
                </a:solidFill>
                <a:latin typeface="Arial" charset="0"/>
              </a:defRPr>
            </a:lvl3pPr>
            <a:lvl4pPr marL="1600200" indent="-228600" defTabSz="931863" eaLnBrk="0" hangingPunct="0">
              <a:defRPr sz="2400">
                <a:solidFill>
                  <a:schemeClr val="tx1"/>
                </a:solidFill>
                <a:latin typeface="Arial" charset="0"/>
              </a:defRPr>
            </a:lvl4pPr>
            <a:lvl5pPr marL="2057400" indent="-228600" defTabSz="931863" eaLnBrk="0" hangingPunct="0">
              <a:defRPr sz="2400">
                <a:solidFill>
                  <a:schemeClr val="tx1"/>
                </a:solidFill>
                <a:latin typeface="Arial" charset="0"/>
              </a:defRPr>
            </a:lvl5pPr>
            <a:lvl6pPr marL="2514600" indent="-228600" algn="ctr" defTabSz="931863" eaLnBrk="0" fontAlgn="base" hangingPunct="0">
              <a:spcBef>
                <a:spcPct val="0"/>
              </a:spcBef>
              <a:spcAft>
                <a:spcPct val="0"/>
              </a:spcAft>
              <a:defRPr sz="2400">
                <a:solidFill>
                  <a:schemeClr val="tx1"/>
                </a:solidFill>
                <a:latin typeface="Arial" charset="0"/>
              </a:defRPr>
            </a:lvl6pPr>
            <a:lvl7pPr marL="2971800" indent="-228600" algn="ctr" defTabSz="931863" eaLnBrk="0" fontAlgn="base" hangingPunct="0">
              <a:spcBef>
                <a:spcPct val="0"/>
              </a:spcBef>
              <a:spcAft>
                <a:spcPct val="0"/>
              </a:spcAft>
              <a:defRPr sz="2400">
                <a:solidFill>
                  <a:schemeClr val="tx1"/>
                </a:solidFill>
                <a:latin typeface="Arial" charset="0"/>
              </a:defRPr>
            </a:lvl7pPr>
            <a:lvl8pPr marL="3429000" indent="-228600" algn="ctr" defTabSz="931863" eaLnBrk="0" fontAlgn="base" hangingPunct="0">
              <a:spcBef>
                <a:spcPct val="0"/>
              </a:spcBef>
              <a:spcAft>
                <a:spcPct val="0"/>
              </a:spcAft>
              <a:defRPr sz="2400">
                <a:solidFill>
                  <a:schemeClr val="tx1"/>
                </a:solidFill>
                <a:latin typeface="Arial" charset="0"/>
              </a:defRPr>
            </a:lvl8pPr>
            <a:lvl9pPr marL="3886200" indent="-228600" algn="ctr" defTabSz="931863" eaLnBrk="0" fontAlgn="base" hangingPunct="0">
              <a:spcBef>
                <a:spcPct val="0"/>
              </a:spcBef>
              <a:spcAft>
                <a:spcPct val="0"/>
              </a:spcAft>
              <a:defRPr sz="2400">
                <a:solidFill>
                  <a:schemeClr val="tx1"/>
                </a:solidFill>
                <a:latin typeface="Arial" charset="0"/>
              </a:defRPr>
            </a:lvl9pPr>
          </a:lstStyle>
          <a:p>
            <a:fld id="{99F55C94-98FE-485B-B4FB-FFD27F6F8715}" type="slidenum">
              <a:rPr lang="en-US" sz="1200">
                <a:latin typeface="Times New Roman" charset="0"/>
              </a:rPr>
              <a:pPr/>
              <a:t>30</a:t>
            </a:fld>
            <a:endParaRPr lang="en-US" sz="1200" dirty="0">
              <a:latin typeface="Times New Roman" charset="0"/>
            </a:endParaRPr>
          </a:p>
        </p:txBody>
      </p:sp>
      <p:sp>
        <p:nvSpPr>
          <p:cNvPr id="71683" name="Rectangle 2"/>
          <p:cNvSpPr>
            <a:spLocks noGrp="1" noRot="1" noChangeAspect="1" noChangeArrowheads="1" noTextEdit="1"/>
          </p:cNvSpPr>
          <p:nvPr>
            <p:ph type="sldImg"/>
          </p:nvPr>
        </p:nvSpPr>
        <p:spPr>
          <a:xfrm>
            <a:off x="1130300" y="690563"/>
            <a:ext cx="4597400" cy="3448050"/>
          </a:xfrm>
          <a:ln/>
        </p:spPr>
      </p:sp>
      <p:sp>
        <p:nvSpPr>
          <p:cNvPr id="71684" name="Rectangle 3"/>
          <p:cNvSpPr>
            <a:spLocks noGrp="1" noChangeArrowheads="1"/>
          </p:cNvSpPr>
          <p:nvPr>
            <p:ph type="body" idx="1"/>
          </p:nvPr>
        </p:nvSpPr>
        <p:spPr>
          <a:xfrm>
            <a:off x="685800" y="4370388"/>
            <a:ext cx="5486400" cy="4138612"/>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b="1" dirty="0" smtClean="0"/>
              <a:t>body position - </a:t>
            </a:r>
            <a:r>
              <a:rPr lang="en-US" dirty="0" smtClean="0"/>
              <a:t>athlete prone, supine, or side-lying? gross deformity in one of the limbs? severe brain injuries: a neurologic sign - “posturing” of the extremities; </a:t>
            </a:r>
            <a:r>
              <a:rPr lang="en-US" b="1" dirty="0" smtClean="0"/>
              <a:t>decerebrate rigidity</a:t>
            </a:r>
            <a:r>
              <a:rPr lang="en-US" dirty="0" smtClean="0"/>
              <a:t> - extension in all four extremities; </a:t>
            </a:r>
            <a:r>
              <a:rPr lang="en-US" b="1" dirty="0" smtClean="0"/>
              <a:t>decorticate rigidity</a:t>
            </a:r>
            <a:r>
              <a:rPr lang="en-US" dirty="0" smtClean="0"/>
              <a:t> - extension of the legs and marked flexion in the elbows, wrists, and fingers</a:t>
            </a:r>
            <a:endParaRPr lang="en-US" b="1"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defRPr>
            </a:lvl1pPr>
            <a:lvl2pPr marL="742950" indent="-285750" defTabSz="931863" eaLnBrk="0" hangingPunct="0">
              <a:defRPr sz="2400">
                <a:solidFill>
                  <a:schemeClr val="tx1"/>
                </a:solidFill>
                <a:latin typeface="Arial" charset="0"/>
              </a:defRPr>
            </a:lvl2pPr>
            <a:lvl3pPr marL="1143000" indent="-228600" defTabSz="931863" eaLnBrk="0" hangingPunct="0">
              <a:defRPr sz="2400">
                <a:solidFill>
                  <a:schemeClr val="tx1"/>
                </a:solidFill>
                <a:latin typeface="Arial" charset="0"/>
              </a:defRPr>
            </a:lvl3pPr>
            <a:lvl4pPr marL="1600200" indent="-228600" defTabSz="931863" eaLnBrk="0" hangingPunct="0">
              <a:defRPr sz="2400">
                <a:solidFill>
                  <a:schemeClr val="tx1"/>
                </a:solidFill>
                <a:latin typeface="Arial" charset="0"/>
              </a:defRPr>
            </a:lvl4pPr>
            <a:lvl5pPr marL="2057400" indent="-228600" defTabSz="931863" eaLnBrk="0" hangingPunct="0">
              <a:defRPr sz="2400">
                <a:solidFill>
                  <a:schemeClr val="tx1"/>
                </a:solidFill>
                <a:latin typeface="Arial" charset="0"/>
              </a:defRPr>
            </a:lvl5pPr>
            <a:lvl6pPr marL="2514600" indent="-228600" algn="ctr" defTabSz="931863" eaLnBrk="0" fontAlgn="base" hangingPunct="0">
              <a:spcBef>
                <a:spcPct val="0"/>
              </a:spcBef>
              <a:spcAft>
                <a:spcPct val="0"/>
              </a:spcAft>
              <a:defRPr sz="2400">
                <a:solidFill>
                  <a:schemeClr val="tx1"/>
                </a:solidFill>
                <a:latin typeface="Arial" charset="0"/>
              </a:defRPr>
            </a:lvl6pPr>
            <a:lvl7pPr marL="2971800" indent="-228600" algn="ctr" defTabSz="931863" eaLnBrk="0" fontAlgn="base" hangingPunct="0">
              <a:spcBef>
                <a:spcPct val="0"/>
              </a:spcBef>
              <a:spcAft>
                <a:spcPct val="0"/>
              </a:spcAft>
              <a:defRPr sz="2400">
                <a:solidFill>
                  <a:schemeClr val="tx1"/>
                </a:solidFill>
                <a:latin typeface="Arial" charset="0"/>
              </a:defRPr>
            </a:lvl7pPr>
            <a:lvl8pPr marL="3429000" indent="-228600" algn="ctr" defTabSz="931863" eaLnBrk="0" fontAlgn="base" hangingPunct="0">
              <a:spcBef>
                <a:spcPct val="0"/>
              </a:spcBef>
              <a:spcAft>
                <a:spcPct val="0"/>
              </a:spcAft>
              <a:defRPr sz="2400">
                <a:solidFill>
                  <a:schemeClr val="tx1"/>
                </a:solidFill>
                <a:latin typeface="Arial" charset="0"/>
              </a:defRPr>
            </a:lvl8pPr>
            <a:lvl9pPr marL="3886200" indent="-228600" algn="ctr" defTabSz="931863" eaLnBrk="0" fontAlgn="base" hangingPunct="0">
              <a:spcBef>
                <a:spcPct val="0"/>
              </a:spcBef>
              <a:spcAft>
                <a:spcPct val="0"/>
              </a:spcAft>
              <a:defRPr sz="2400">
                <a:solidFill>
                  <a:schemeClr val="tx1"/>
                </a:solidFill>
                <a:latin typeface="Arial" charset="0"/>
              </a:defRPr>
            </a:lvl9pPr>
          </a:lstStyle>
          <a:p>
            <a:fld id="{73494B4B-D155-456C-8015-57119B6FC1B2}" type="slidenum">
              <a:rPr lang="en-US" sz="1200">
                <a:latin typeface="Times New Roman" charset="0"/>
              </a:rPr>
              <a:pPr/>
              <a:t>3</a:t>
            </a:fld>
            <a:endParaRPr lang="en-US" sz="1200" dirty="0">
              <a:latin typeface="Times New Roman" charset="0"/>
            </a:endParaRPr>
          </a:p>
        </p:txBody>
      </p:sp>
      <p:sp>
        <p:nvSpPr>
          <p:cNvPr id="47107" name="Rectangle 2"/>
          <p:cNvSpPr>
            <a:spLocks noGrp="1" noRot="1" noChangeAspect="1" noChangeArrowheads="1" noTextEdit="1"/>
          </p:cNvSpPr>
          <p:nvPr>
            <p:ph type="sldImg"/>
          </p:nvPr>
        </p:nvSpPr>
        <p:spPr>
          <a:xfrm>
            <a:off x="1130300" y="690563"/>
            <a:ext cx="4597400" cy="3448050"/>
          </a:xfrm>
          <a:ln/>
        </p:spPr>
      </p:sp>
      <p:sp>
        <p:nvSpPr>
          <p:cNvPr id="47108" name="Rectangle 3"/>
          <p:cNvSpPr>
            <a:spLocks noGrp="1" noChangeArrowheads="1"/>
          </p:cNvSpPr>
          <p:nvPr>
            <p:ph type="body" idx="1"/>
          </p:nvPr>
        </p:nvSpPr>
        <p:spPr>
          <a:xfrm>
            <a:off x="685800" y="4370388"/>
            <a:ext cx="5486400" cy="4138612"/>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smtClean="0"/>
              <a:t>Prior to assessing any injury, the noninjured body part should be assessed </a:t>
            </a:r>
          </a:p>
          <a:p>
            <a:r>
              <a:rPr lang="en-US" dirty="0" smtClean="0"/>
              <a:t>-- serves to establish a reference point to help determine the relative dysfunction of the injured body part</a:t>
            </a:r>
          </a:p>
          <a:p>
            <a:r>
              <a:rPr lang="en-US" dirty="0" smtClean="0"/>
              <a:t>-- can also be used as a reference point to determine extent of injury rehabilitation </a:t>
            </a:r>
          </a:p>
          <a:p>
            <a:r>
              <a:rPr lang="en-US" dirty="0" smtClean="0"/>
              <a:t>Typically, assessment of a noninjured part should precede assessment of the injured part; but, in some acute injuries (e.g., fractures or dislocations), assessment of the noninjured part isn’t necessary</a:t>
            </a:r>
          </a:p>
          <a:p>
            <a:r>
              <a:rPr lang="en-US" dirty="0" smtClean="0"/>
              <a:t>Injury evaluation process must include several key components: </a:t>
            </a:r>
          </a:p>
          <a:p>
            <a:r>
              <a:rPr lang="en-US" dirty="0" smtClean="0"/>
              <a:t>-- taking a history of the current condition</a:t>
            </a:r>
          </a:p>
          <a:p>
            <a:r>
              <a:rPr lang="en-US" dirty="0" smtClean="0"/>
              <a:t>-- visually inspecting the area for noticeable abnormalities</a:t>
            </a:r>
          </a:p>
          <a:p>
            <a:r>
              <a:rPr lang="en-US" dirty="0" smtClean="0"/>
              <a:t>-- physically palpating the region for abnormalities </a:t>
            </a:r>
          </a:p>
          <a:p>
            <a:r>
              <a:rPr lang="en-US" dirty="0" smtClean="0"/>
              <a:t>-- completing functional and stress tests </a:t>
            </a:r>
          </a:p>
          <a:p>
            <a:r>
              <a:rPr lang="en-US" dirty="0" smtClean="0"/>
              <a:t>Popular methods: HOPS format and SOAP note format</a:t>
            </a:r>
          </a:p>
          <a:p>
            <a:r>
              <a:rPr lang="en-US" dirty="0" smtClean="0"/>
              <a:t>-- each has its advantages, but the SOAP note format is much more inclusive of the entire injury management process</a:t>
            </a:r>
          </a:p>
          <a:p>
            <a:endParaRPr 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defRPr>
            </a:lvl1pPr>
            <a:lvl2pPr marL="742950" indent="-285750" defTabSz="931863" eaLnBrk="0" hangingPunct="0">
              <a:defRPr sz="2400">
                <a:solidFill>
                  <a:schemeClr val="tx1"/>
                </a:solidFill>
                <a:latin typeface="Arial" charset="0"/>
              </a:defRPr>
            </a:lvl2pPr>
            <a:lvl3pPr marL="1143000" indent="-228600" defTabSz="931863" eaLnBrk="0" hangingPunct="0">
              <a:defRPr sz="2400">
                <a:solidFill>
                  <a:schemeClr val="tx1"/>
                </a:solidFill>
                <a:latin typeface="Arial" charset="0"/>
              </a:defRPr>
            </a:lvl3pPr>
            <a:lvl4pPr marL="1600200" indent="-228600" defTabSz="931863" eaLnBrk="0" hangingPunct="0">
              <a:defRPr sz="2400">
                <a:solidFill>
                  <a:schemeClr val="tx1"/>
                </a:solidFill>
                <a:latin typeface="Arial" charset="0"/>
              </a:defRPr>
            </a:lvl4pPr>
            <a:lvl5pPr marL="2057400" indent="-228600" defTabSz="931863" eaLnBrk="0" hangingPunct="0">
              <a:defRPr sz="2400">
                <a:solidFill>
                  <a:schemeClr val="tx1"/>
                </a:solidFill>
                <a:latin typeface="Arial" charset="0"/>
              </a:defRPr>
            </a:lvl5pPr>
            <a:lvl6pPr marL="2514600" indent="-228600" algn="ctr" defTabSz="931863" eaLnBrk="0" fontAlgn="base" hangingPunct="0">
              <a:spcBef>
                <a:spcPct val="0"/>
              </a:spcBef>
              <a:spcAft>
                <a:spcPct val="0"/>
              </a:spcAft>
              <a:defRPr sz="2400">
                <a:solidFill>
                  <a:schemeClr val="tx1"/>
                </a:solidFill>
                <a:latin typeface="Arial" charset="0"/>
              </a:defRPr>
            </a:lvl6pPr>
            <a:lvl7pPr marL="2971800" indent="-228600" algn="ctr" defTabSz="931863" eaLnBrk="0" fontAlgn="base" hangingPunct="0">
              <a:spcBef>
                <a:spcPct val="0"/>
              </a:spcBef>
              <a:spcAft>
                <a:spcPct val="0"/>
              </a:spcAft>
              <a:defRPr sz="2400">
                <a:solidFill>
                  <a:schemeClr val="tx1"/>
                </a:solidFill>
                <a:latin typeface="Arial" charset="0"/>
              </a:defRPr>
            </a:lvl7pPr>
            <a:lvl8pPr marL="3429000" indent="-228600" algn="ctr" defTabSz="931863" eaLnBrk="0" fontAlgn="base" hangingPunct="0">
              <a:spcBef>
                <a:spcPct val="0"/>
              </a:spcBef>
              <a:spcAft>
                <a:spcPct val="0"/>
              </a:spcAft>
              <a:defRPr sz="2400">
                <a:solidFill>
                  <a:schemeClr val="tx1"/>
                </a:solidFill>
                <a:latin typeface="Arial" charset="0"/>
              </a:defRPr>
            </a:lvl8pPr>
            <a:lvl9pPr marL="3886200" indent="-228600" algn="ctr" defTabSz="931863" eaLnBrk="0" fontAlgn="base" hangingPunct="0">
              <a:spcBef>
                <a:spcPct val="0"/>
              </a:spcBef>
              <a:spcAft>
                <a:spcPct val="0"/>
              </a:spcAft>
              <a:defRPr sz="2400">
                <a:solidFill>
                  <a:schemeClr val="tx1"/>
                </a:solidFill>
                <a:latin typeface="Arial" charset="0"/>
              </a:defRPr>
            </a:lvl9pPr>
          </a:lstStyle>
          <a:p>
            <a:fld id="{75AAC889-6D8C-4F31-90F9-5BA340FBABF5}" type="slidenum">
              <a:rPr lang="en-US" sz="1200">
                <a:latin typeface="Times New Roman" charset="0"/>
              </a:rPr>
              <a:pPr/>
              <a:t>31</a:t>
            </a:fld>
            <a:endParaRPr lang="en-US" sz="1200" dirty="0">
              <a:latin typeface="Times New Roman" charset="0"/>
            </a:endParaRPr>
          </a:p>
        </p:txBody>
      </p:sp>
      <p:sp>
        <p:nvSpPr>
          <p:cNvPr id="72707" name="Rectangle 2"/>
          <p:cNvSpPr>
            <a:spLocks noGrp="1" noRot="1" noChangeAspect="1" noChangeArrowheads="1" noTextEdit="1"/>
          </p:cNvSpPr>
          <p:nvPr>
            <p:ph type="sldImg"/>
          </p:nvPr>
        </p:nvSpPr>
        <p:spPr>
          <a:xfrm>
            <a:off x="1130300" y="690563"/>
            <a:ext cx="4597400" cy="3448050"/>
          </a:xfrm>
          <a:ln/>
        </p:spPr>
      </p:sp>
      <p:sp>
        <p:nvSpPr>
          <p:cNvPr id="72708" name="Rectangle 3"/>
          <p:cNvSpPr>
            <a:spLocks noGrp="1" noChangeArrowheads="1"/>
          </p:cNvSpPr>
          <p:nvPr>
            <p:ph type="body" idx="1"/>
          </p:nvPr>
        </p:nvSpPr>
        <p:spPr>
          <a:xfrm>
            <a:off x="685800" y="4370388"/>
            <a:ext cx="5486400" cy="4138612"/>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b="1" dirty="0" smtClean="0"/>
              <a:t>On-site palpation</a:t>
            </a:r>
          </a:p>
          <a:p>
            <a:r>
              <a:rPr lang="en-US" b="1" dirty="0" smtClean="0"/>
              <a:t>abnormal joint angulation - </a:t>
            </a:r>
            <a:r>
              <a:rPr lang="en-US" dirty="0" smtClean="0"/>
              <a:t>identifies possible joint dislocation or fracture</a:t>
            </a:r>
            <a:br>
              <a:rPr lang="en-US" dirty="0" smtClean="0"/>
            </a:br>
            <a:endParaRPr lang="en-US" b="1" dirty="0" smtClean="0"/>
          </a:p>
          <a:p>
            <a:r>
              <a:rPr lang="en-US" b="1" dirty="0" smtClean="0"/>
              <a:t>bony palpation</a:t>
            </a:r>
            <a:r>
              <a:rPr lang="en-US" dirty="0" smtClean="0"/>
              <a:t> - possible fractures can be detected with palpation, percussion, vibration, compression, and distraction; crepitus - associated with fracture, swelling, or inflammation</a:t>
            </a:r>
            <a:br>
              <a:rPr lang="en-US" dirty="0" smtClean="0"/>
            </a:br>
            <a:endParaRPr lang="en-US" b="1" dirty="0" smtClean="0"/>
          </a:p>
          <a:p>
            <a:r>
              <a:rPr lang="en-US" b="1" dirty="0" smtClean="0"/>
              <a:t>soft tissue palpation</a:t>
            </a:r>
            <a:r>
              <a:rPr lang="en-US" dirty="0" smtClean="0"/>
              <a:t> - swelling may indicate diffuse hemorrhage or inflammation in a muscle, ligament, bursa, or joint capsule; deformity (e.g., an indentation) may indicate a rupture in a musculotendinous unit; protruding firm bulge may indicate a joint dislocation, ruptured bursa, muscle spasm, or hematoma</a:t>
            </a:r>
            <a:br>
              <a:rPr lang="en-US" dirty="0" smtClean="0"/>
            </a:br>
            <a:endParaRPr lang="en-US" b="1" dirty="0" smtClean="0"/>
          </a:p>
          <a:p>
            <a:r>
              <a:rPr lang="en-US" b="1" dirty="0" smtClean="0"/>
              <a:t>skin temperature</a:t>
            </a:r>
            <a:r>
              <a:rPr lang="en-US" dirty="0" smtClean="0"/>
              <a:t> - normally skin is dry, but certain conditions (e.g., cold, shock, or fever) can alter surface blood vessels; skin temperature is assessed by placing the back of the hand against the individual’s forehead or by palpating appendages bilaterally</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defRPr>
            </a:lvl1pPr>
            <a:lvl2pPr marL="742950" indent="-285750" defTabSz="931863" eaLnBrk="0" hangingPunct="0">
              <a:defRPr sz="2400">
                <a:solidFill>
                  <a:schemeClr val="tx1"/>
                </a:solidFill>
                <a:latin typeface="Arial" charset="0"/>
              </a:defRPr>
            </a:lvl2pPr>
            <a:lvl3pPr marL="1143000" indent="-228600" defTabSz="931863" eaLnBrk="0" hangingPunct="0">
              <a:defRPr sz="2400">
                <a:solidFill>
                  <a:schemeClr val="tx1"/>
                </a:solidFill>
                <a:latin typeface="Arial" charset="0"/>
              </a:defRPr>
            </a:lvl3pPr>
            <a:lvl4pPr marL="1600200" indent="-228600" defTabSz="931863" eaLnBrk="0" hangingPunct="0">
              <a:defRPr sz="2400">
                <a:solidFill>
                  <a:schemeClr val="tx1"/>
                </a:solidFill>
                <a:latin typeface="Arial" charset="0"/>
              </a:defRPr>
            </a:lvl4pPr>
            <a:lvl5pPr marL="2057400" indent="-228600" defTabSz="931863" eaLnBrk="0" hangingPunct="0">
              <a:defRPr sz="2400">
                <a:solidFill>
                  <a:schemeClr val="tx1"/>
                </a:solidFill>
                <a:latin typeface="Arial" charset="0"/>
              </a:defRPr>
            </a:lvl5pPr>
            <a:lvl6pPr marL="2514600" indent="-228600" algn="ctr" defTabSz="931863" eaLnBrk="0" fontAlgn="base" hangingPunct="0">
              <a:spcBef>
                <a:spcPct val="0"/>
              </a:spcBef>
              <a:spcAft>
                <a:spcPct val="0"/>
              </a:spcAft>
              <a:defRPr sz="2400">
                <a:solidFill>
                  <a:schemeClr val="tx1"/>
                </a:solidFill>
                <a:latin typeface="Arial" charset="0"/>
              </a:defRPr>
            </a:lvl6pPr>
            <a:lvl7pPr marL="2971800" indent="-228600" algn="ctr" defTabSz="931863" eaLnBrk="0" fontAlgn="base" hangingPunct="0">
              <a:spcBef>
                <a:spcPct val="0"/>
              </a:spcBef>
              <a:spcAft>
                <a:spcPct val="0"/>
              </a:spcAft>
              <a:defRPr sz="2400">
                <a:solidFill>
                  <a:schemeClr val="tx1"/>
                </a:solidFill>
                <a:latin typeface="Arial" charset="0"/>
              </a:defRPr>
            </a:lvl7pPr>
            <a:lvl8pPr marL="3429000" indent="-228600" algn="ctr" defTabSz="931863" eaLnBrk="0" fontAlgn="base" hangingPunct="0">
              <a:spcBef>
                <a:spcPct val="0"/>
              </a:spcBef>
              <a:spcAft>
                <a:spcPct val="0"/>
              </a:spcAft>
              <a:defRPr sz="2400">
                <a:solidFill>
                  <a:schemeClr val="tx1"/>
                </a:solidFill>
                <a:latin typeface="Arial" charset="0"/>
              </a:defRPr>
            </a:lvl8pPr>
            <a:lvl9pPr marL="3886200" indent="-228600" algn="ctr" defTabSz="931863" eaLnBrk="0" fontAlgn="base" hangingPunct="0">
              <a:spcBef>
                <a:spcPct val="0"/>
              </a:spcBef>
              <a:spcAft>
                <a:spcPct val="0"/>
              </a:spcAft>
              <a:defRPr sz="2400">
                <a:solidFill>
                  <a:schemeClr val="tx1"/>
                </a:solidFill>
                <a:latin typeface="Arial" charset="0"/>
              </a:defRPr>
            </a:lvl9pPr>
          </a:lstStyle>
          <a:p>
            <a:fld id="{CB109F9E-28BE-45E7-8023-3CDD380CE5C0}" type="slidenum">
              <a:rPr lang="en-US" sz="1200">
                <a:latin typeface="Times New Roman" charset="0"/>
              </a:rPr>
              <a:pPr/>
              <a:t>32</a:t>
            </a:fld>
            <a:endParaRPr lang="en-US" sz="1200" dirty="0">
              <a:latin typeface="Times New Roman" charset="0"/>
            </a:endParaRPr>
          </a:p>
        </p:txBody>
      </p:sp>
      <p:sp>
        <p:nvSpPr>
          <p:cNvPr id="73731" name="Rectangle 2"/>
          <p:cNvSpPr>
            <a:spLocks noGrp="1" noRot="1" noChangeAspect="1" noChangeArrowheads="1" noTextEdit="1"/>
          </p:cNvSpPr>
          <p:nvPr>
            <p:ph type="sldImg"/>
          </p:nvPr>
        </p:nvSpPr>
        <p:spPr>
          <a:xfrm>
            <a:off x="1130300" y="690563"/>
            <a:ext cx="4597400" cy="3448050"/>
          </a:xfrm>
          <a:ln/>
        </p:spPr>
      </p:sp>
      <p:sp>
        <p:nvSpPr>
          <p:cNvPr id="73732" name="Rectangle 3"/>
          <p:cNvSpPr>
            <a:spLocks noGrp="1" noChangeArrowheads="1"/>
          </p:cNvSpPr>
          <p:nvPr>
            <p:ph type="body" idx="1"/>
          </p:nvPr>
        </p:nvSpPr>
        <p:spPr>
          <a:xfrm>
            <a:off x="685800" y="4370388"/>
            <a:ext cx="5486400" cy="4138612"/>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b="1" dirty="0" smtClean="0"/>
              <a:t>On-site functional testing</a:t>
            </a:r>
            <a:endParaRPr lang="en-US" dirty="0" smtClean="0"/>
          </a:p>
          <a:p>
            <a:r>
              <a:rPr lang="en-US" dirty="0" smtClean="0"/>
              <a:t>When not contraindicated, the athletic trainer should identify the individual’s willingness to move the injured body part; movements contraindicated in the presence of a possible head or spinal injury, fracture, dislocation, or muscle/tendon rupture.</a:t>
            </a:r>
            <a:br>
              <a:rPr lang="en-US" dirty="0" smtClean="0"/>
            </a:br>
            <a:endParaRPr lang="en-US" b="1" dirty="0" smtClean="0"/>
          </a:p>
          <a:p>
            <a:r>
              <a:rPr lang="en-US" b="1" dirty="0" smtClean="0"/>
              <a:t>AROM, PROM, RROM </a:t>
            </a:r>
            <a:r>
              <a:rPr lang="en-US" dirty="0" smtClean="0"/>
              <a:t>– normal protocol; RROM – use break test</a:t>
            </a:r>
            <a:br>
              <a:rPr lang="en-US" dirty="0" smtClean="0"/>
            </a:br>
            <a:endParaRPr lang="en-US" b="1" dirty="0" smtClean="0"/>
          </a:p>
          <a:p>
            <a:r>
              <a:rPr lang="en-US" b="1" dirty="0" smtClean="0"/>
              <a:t>Weight bearing</a:t>
            </a:r>
            <a:r>
              <a:rPr lang="en-US" dirty="0" smtClean="0"/>
              <a:t> – if the athlete successfully completes AROM, PROM, and RROM, may be permitted to walk off the field; otherwise, should be removed from the field in a non–weight-bearing manner.</a:t>
            </a:r>
            <a:br>
              <a:rPr lang="en-US" dirty="0" smtClean="0"/>
            </a:br>
            <a:endParaRPr lang="en-US" b="1" dirty="0" smtClean="0"/>
          </a:p>
          <a:p>
            <a:r>
              <a:rPr lang="en-US" b="1" dirty="0" smtClean="0"/>
              <a:t>On-site stress testing</a:t>
            </a:r>
            <a:endParaRPr lang="en-US" dirty="0" smtClean="0"/>
          </a:p>
          <a:p>
            <a:r>
              <a:rPr lang="en-US" dirty="0" smtClean="0"/>
              <a:t>Testing for ligamentous integrity is performed prior to any muscle guarding or swelling to prevent obscuring the extent of injury; typically, only single-plane tests are performed and then compared with the noninjured limb</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defRPr>
            </a:lvl1pPr>
            <a:lvl2pPr marL="742950" indent="-285750" defTabSz="931863" eaLnBrk="0" hangingPunct="0">
              <a:defRPr sz="2400">
                <a:solidFill>
                  <a:schemeClr val="tx1"/>
                </a:solidFill>
                <a:latin typeface="Arial" charset="0"/>
              </a:defRPr>
            </a:lvl2pPr>
            <a:lvl3pPr marL="1143000" indent="-228600" defTabSz="931863" eaLnBrk="0" hangingPunct="0">
              <a:defRPr sz="2400">
                <a:solidFill>
                  <a:schemeClr val="tx1"/>
                </a:solidFill>
                <a:latin typeface="Arial" charset="0"/>
              </a:defRPr>
            </a:lvl3pPr>
            <a:lvl4pPr marL="1600200" indent="-228600" defTabSz="931863" eaLnBrk="0" hangingPunct="0">
              <a:defRPr sz="2400">
                <a:solidFill>
                  <a:schemeClr val="tx1"/>
                </a:solidFill>
                <a:latin typeface="Arial" charset="0"/>
              </a:defRPr>
            </a:lvl4pPr>
            <a:lvl5pPr marL="2057400" indent="-228600" defTabSz="931863" eaLnBrk="0" hangingPunct="0">
              <a:defRPr sz="2400">
                <a:solidFill>
                  <a:schemeClr val="tx1"/>
                </a:solidFill>
                <a:latin typeface="Arial" charset="0"/>
              </a:defRPr>
            </a:lvl5pPr>
            <a:lvl6pPr marL="2514600" indent="-228600" algn="ctr" defTabSz="931863" eaLnBrk="0" fontAlgn="base" hangingPunct="0">
              <a:spcBef>
                <a:spcPct val="0"/>
              </a:spcBef>
              <a:spcAft>
                <a:spcPct val="0"/>
              </a:spcAft>
              <a:defRPr sz="2400">
                <a:solidFill>
                  <a:schemeClr val="tx1"/>
                </a:solidFill>
                <a:latin typeface="Arial" charset="0"/>
              </a:defRPr>
            </a:lvl6pPr>
            <a:lvl7pPr marL="2971800" indent="-228600" algn="ctr" defTabSz="931863" eaLnBrk="0" fontAlgn="base" hangingPunct="0">
              <a:spcBef>
                <a:spcPct val="0"/>
              </a:spcBef>
              <a:spcAft>
                <a:spcPct val="0"/>
              </a:spcAft>
              <a:defRPr sz="2400">
                <a:solidFill>
                  <a:schemeClr val="tx1"/>
                </a:solidFill>
                <a:latin typeface="Arial" charset="0"/>
              </a:defRPr>
            </a:lvl7pPr>
            <a:lvl8pPr marL="3429000" indent="-228600" algn="ctr" defTabSz="931863" eaLnBrk="0" fontAlgn="base" hangingPunct="0">
              <a:spcBef>
                <a:spcPct val="0"/>
              </a:spcBef>
              <a:spcAft>
                <a:spcPct val="0"/>
              </a:spcAft>
              <a:defRPr sz="2400">
                <a:solidFill>
                  <a:schemeClr val="tx1"/>
                </a:solidFill>
                <a:latin typeface="Arial" charset="0"/>
              </a:defRPr>
            </a:lvl8pPr>
            <a:lvl9pPr marL="3886200" indent="-228600" algn="ctr" defTabSz="931863" eaLnBrk="0" fontAlgn="base" hangingPunct="0">
              <a:spcBef>
                <a:spcPct val="0"/>
              </a:spcBef>
              <a:spcAft>
                <a:spcPct val="0"/>
              </a:spcAft>
              <a:defRPr sz="2400">
                <a:solidFill>
                  <a:schemeClr val="tx1"/>
                </a:solidFill>
                <a:latin typeface="Arial" charset="0"/>
              </a:defRPr>
            </a:lvl9pPr>
          </a:lstStyle>
          <a:p>
            <a:fld id="{9C16CD78-C785-491B-B308-4F968265AB77}" type="slidenum">
              <a:rPr lang="en-US" sz="1200">
                <a:latin typeface="Times New Roman" charset="0"/>
              </a:rPr>
              <a:pPr/>
              <a:t>33</a:t>
            </a:fld>
            <a:endParaRPr lang="en-US" sz="1200" dirty="0">
              <a:latin typeface="Times New Roman" charset="0"/>
            </a:endParaRPr>
          </a:p>
        </p:txBody>
      </p:sp>
      <p:sp>
        <p:nvSpPr>
          <p:cNvPr id="74755" name="Rectangle 2"/>
          <p:cNvSpPr>
            <a:spLocks noGrp="1" noRot="1" noChangeAspect="1" noChangeArrowheads="1" noTextEdit="1"/>
          </p:cNvSpPr>
          <p:nvPr>
            <p:ph type="sldImg"/>
          </p:nvPr>
        </p:nvSpPr>
        <p:spPr>
          <a:xfrm>
            <a:off x="1130300" y="690563"/>
            <a:ext cx="4597400" cy="3448050"/>
          </a:xfrm>
          <a:ln/>
        </p:spPr>
      </p:sp>
      <p:sp>
        <p:nvSpPr>
          <p:cNvPr id="74756" name="Rectangle 3"/>
          <p:cNvSpPr>
            <a:spLocks noGrp="1" noChangeArrowheads="1"/>
          </p:cNvSpPr>
          <p:nvPr>
            <p:ph type="body" idx="1"/>
          </p:nvPr>
        </p:nvSpPr>
        <p:spPr>
          <a:xfrm>
            <a:off x="685800" y="4370388"/>
            <a:ext cx="5486400" cy="4138612"/>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b="1" dirty="0" smtClean="0"/>
              <a:t>On-site neurologic testing</a:t>
            </a:r>
          </a:p>
          <a:p>
            <a:r>
              <a:rPr lang="en-US" b="1" dirty="0" smtClean="0"/>
              <a:t>Cutaneous sensation</a:t>
            </a:r>
            <a:r>
              <a:rPr lang="en-US" dirty="0" smtClean="0"/>
              <a:t> – normal protocol</a:t>
            </a:r>
            <a:endParaRPr lang="en-US" b="1" dirty="0" smtClean="0"/>
          </a:p>
          <a:p>
            <a:r>
              <a:rPr lang="en-US" b="1" dirty="0" smtClean="0"/>
              <a:t>Motor function</a:t>
            </a:r>
            <a:r>
              <a:rPr lang="en-US" dirty="0" smtClean="0"/>
              <a:t> – complete a cranial nerve assessment or ask the athlete to wiggle the fingers and toes on both hands and feet; compare grip strength in both hands</a:t>
            </a:r>
          </a:p>
          <a:p>
            <a:endParaRPr lang="en-US" dirty="0" smtClean="0"/>
          </a:p>
          <a:p>
            <a:r>
              <a:rPr lang="en-US" b="1" dirty="0" smtClean="0"/>
              <a:t>Vital signs</a:t>
            </a:r>
          </a:p>
          <a:p>
            <a:r>
              <a:rPr lang="en-US" dirty="0" smtClean="0"/>
              <a:t>-- when warranted, assess to establish a baseline of information about the health status of the individual</a:t>
            </a:r>
          </a:p>
          <a:p>
            <a:r>
              <a:rPr lang="en-US" dirty="0" smtClean="0"/>
              <a:t>-- indicate the status of the cardiovascular system and CNS</a:t>
            </a:r>
            <a:endParaRPr lang="en-US" b="1" dirty="0" smtClean="0"/>
          </a:p>
          <a:p>
            <a:r>
              <a:rPr lang="en-US" b="1" dirty="0" smtClean="0"/>
              <a:t>Pulse</a:t>
            </a:r>
          </a:p>
          <a:p>
            <a:r>
              <a:rPr lang="en-US" dirty="0" smtClean="0"/>
              <a:t>-- factors such as age, gender, aerobic physical condition, degree of physical exertion, medications or chemical substances being taken, blood loss, and stress influence pulse </a:t>
            </a:r>
          </a:p>
          <a:p>
            <a:r>
              <a:rPr lang="en-US" dirty="0" smtClean="0"/>
              <a:t>-- usually taken at the carotid artery because a pulse at that site is not normally obstructed by clothing, equipment, or strappings</a:t>
            </a:r>
          </a:p>
          <a:p>
            <a:r>
              <a:rPr lang="en-US" dirty="0" smtClean="0"/>
              <a:t>-- aerobically conditioned athletes may have a pulse rate as low as 40 beats a minute</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defRPr>
            </a:lvl1pPr>
            <a:lvl2pPr marL="742950" indent="-285750" defTabSz="931863" eaLnBrk="0" hangingPunct="0">
              <a:defRPr sz="2400">
                <a:solidFill>
                  <a:schemeClr val="tx1"/>
                </a:solidFill>
                <a:latin typeface="Arial" charset="0"/>
              </a:defRPr>
            </a:lvl2pPr>
            <a:lvl3pPr marL="1143000" indent="-228600" defTabSz="931863" eaLnBrk="0" hangingPunct="0">
              <a:defRPr sz="2400">
                <a:solidFill>
                  <a:schemeClr val="tx1"/>
                </a:solidFill>
                <a:latin typeface="Arial" charset="0"/>
              </a:defRPr>
            </a:lvl3pPr>
            <a:lvl4pPr marL="1600200" indent="-228600" defTabSz="931863" eaLnBrk="0" hangingPunct="0">
              <a:defRPr sz="2400">
                <a:solidFill>
                  <a:schemeClr val="tx1"/>
                </a:solidFill>
                <a:latin typeface="Arial" charset="0"/>
              </a:defRPr>
            </a:lvl4pPr>
            <a:lvl5pPr marL="2057400" indent="-228600" defTabSz="931863" eaLnBrk="0" hangingPunct="0">
              <a:defRPr sz="2400">
                <a:solidFill>
                  <a:schemeClr val="tx1"/>
                </a:solidFill>
                <a:latin typeface="Arial" charset="0"/>
              </a:defRPr>
            </a:lvl5pPr>
            <a:lvl6pPr marL="2514600" indent="-228600" algn="ctr" defTabSz="931863" eaLnBrk="0" fontAlgn="base" hangingPunct="0">
              <a:spcBef>
                <a:spcPct val="0"/>
              </a:spcBef>
              <a:spcAft>
                <a:spcPct val="0"/>
              </a:spcAft>
              <a:defRPr sz="2400">
                <a:solidFill>
                  <a:schemeClr val="tx1"/>
                </a:solidFill>
                <a:latin typeface="Arial" charset="0"/>
              </a:defRPr>
            </a:lvl6pPr>
            <a:lvl7pPr marL="2971800" indent="-228600" algn="ctr" defTabSz="931863" eaLnBrk="0" fontAlgn="base" hangingPunct="0">
              <a:spcBef>
                <a:spcPct val="0"/>
              </a:spcBef>
              <a:spcAft>
                <a:spcPct val="0"/>
              </a:spcAft>
              <a:defRPr sz="2400">
                <a:solidFill>
                  <a:schemeClr val="tx1"/>
                </a:solidFill>
                <a:latin typeface="Arial" charset="0"/>
              </a:defRPr>
            </a:lvl7pPr>
            <a:lvl8pPr marL="3429000" indent="-228600" algn="ctr" defTabSz="931863" eaLnBrk="0" fontAlgn="base" hangingPunct="0">
              <a:spcBef>
                <a:spcPct val="0"/>
              </a:spcBef>
              <a:spcAft>
                <a:spcPct val="0"/>
              </a:spcAft>
              <a:defRPr sz="2400">
                <a:solidFill>
                  <a:schemeClr val="tx1"/>
                </a:solidFill>
                <a:latin typeface="Arial" charset="0"/>
              </a:defRPr>
            </a:lvl8pPr>
            <a:lvl9pPr marL="3886200" indent="-228600" algn="ctr" defTabSz="931863" eaLnBrk="0" fontAlgn="base" hangingPunct="0">
              <a:spcBef>
                <a:spcPct val="0"/>
              </a:spcBef>
              <a:spcAft>
                <a:spcPct val="0"/>
              </a:spcAft>
              <a:defRPr sz="2400">
                <a:solidFill>
                  <a:schemeClr val="tx1"/>
                </a:solidFill>
                <a:latin typeface="Arial" charset="0"/>
              </a:defRPr>
            </a:lvl9pPr>
          </a:lstStyle>
          <a:p>
            <a:fld id="{74B6666B-A7ED-4212-92EF-8C3F02E5805F}" type="slidenum">
              <a:rPr lang="en-US" sz="1200">
                <a:latin typeface="Times New Roman" charset="0"/>
              </a:rPr>
              <a:pPr/>
              <a:t>34</a:t>
            </a:fld>
            <a:endParaRPr lang="en-US" sz="1200" dirty="0">
              <a:latin typeface="Times New Roman" charset="0"/>
            </a:endParaRPr>
          </a:p>
        </p:txBody>
      </p:sp>
      <p:sp>
        <p:nvSpPr>
          <p:cNvPr id="75779" name="Rectangle 2"/>
          <p:cNvSpPr>
            <a:spLocks noGrp="1" noRot="1" noChangeAspect="1" noChangeArrowheads="1" noTextEdit="1"/>
          </p:cNvSpPr>
          <p:nvPr>
            <p:ph type="sldImg"/>
          </p:nvPr>
        </p:nvSpPr>
        <p:spPr>
          <a:xfrm>
            <a:off x="1130300" y="690563"/>
            <a:ext cx="4597400" cy="3448050"/>
          </a:xfrm>
          <a:ln/>
        </p:spPr>
      </p:sp>
      <p:sp>
        <p:nvSpPr>
          <p:cNvPr id="75780" name="Rectangle 3"/>
          <p:cNvSpPr>
            <a:spLocks noGrp="1" noChangeArrowheads="1"/>
          </p:cNvSpPr>
          <p:nvPr>
            <p:ph type="body" idx="1"/>
          </p:nvPr>
        </p:nvSpPr>
        <p:spPr>
          <a:xfrm>
            <a:off x="685800" y="4370388"/>
            <a:ext cx="5486400" cy="4138612"/>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nSpc>
                <a:spcPct val="80000"/>
              </a:lnSpc>
            </a:pPr>
            <a:r>
              <a:rPr lang="en-US" sz="900" b="1" dirty="0" smtClean="0"/>
              <a:t>Blood pressure</a:t>
            </a:r>
            <a:endParaRPr lang="en-US" sz="900" dirty="0" smtClean="0"/>
          </a:p>
          <a:p>
            <a:pPr>
              <a:lnSpc>
                <a:spcPct val="80000"/>
              </a:lnSpc>
            </a:pPr>
            <a:r>
              <a:rPr lang="en-US" sz="900" dirty="0" smtClean="0"/>
              <a:t>-- reflects the effectiveness of the circulatory system</a:t>
            </a:r>
          </a:p>
          <a:p>
            <a:pPr>
              <a:lnSpc>
                <a:spcPct val="80000"/>
              </a:lnSpc>
            </a:pPr>
            <a:r>
              <a:rPr lang="en-US" sz="900" dirty="0" smtClean="0"/>
              <a:t>-- may be affected by gender, weight, race, lifestyle, and diet</a:t>
            </a:r>
          </a:p>
          <a:p>
            <a:pPr>
              <a:lnSpc>
                <a:spcPct val="80000"/>
              </a:lnSpc>
            </a:pPr>
            <a:r>
              <a:rPr lang="en-US" sz="900" dirty="0" smtClean="0"/>
              <a:t>-- measured in the brachial artery with a sphygmomanometer and stethoscope</a:t>
            </a:r>
            <a:endParaRPr lang="en-US" sz="900" b="1" dirty="0" smtClean="0"/>
          </a:p>
          <a:p>
            <a:pPr>
              <a:lnSpc>
                <a:spcPct val="80000"/>
              </a:lnSpc>
            </a:pPr>
            <a:r>
              <a:rPr lang="en-US" sz="900" b="1" dirty="0" smtClean="0"/>
              <a:t>Systolic blood pressure</a:t>
            </a:r>
            <a:r>
              <a:rPr lang="en-US" sz="900" dirty="0" smtClean="0"/>
              <a:t> </a:t>
            </a:r>
          </a:p>
          <a:p>
            <a:pPr>
              <a:lnSpc>
                <a:spcPct val="80000"/>
              </a:lnSpc>
            </a:pPr>
            <a:r>
              <a:rPr lang="en-US" sz="900" dirty="0" smtClean="0"/>
              <a:t>-- measured when the left ventricle contracts and expels blood into the aorta</a:t>
            </a:r>
          </a:p>
          <a:p>
            <a:pPr>
              <a:lnSpc>
                <a:spcPct val="80000"/>
              </a:lnSpc>
            </a:pPr>
            <a:r>
              <a:rPr lang="en-US" sz="900" dirty="0" smtClean="0"/>
              <a:t>-- approximately 120 mm Hg for a healthy adult and 125-140 mm Hg for healthy children aged 10 to 18</a:t>
            </a:r>
            <a:endParaRPr lang="en-US" sz="900" b="1" dirty="0" smtClean="0"/>
          </a:p>
          <a:p>
            <a:pPr>
              <a:lnSpc>
                <a:spcPct val="80000"/>
              </a:lnSpc>
            </a:pPr>
            <a:r>
              <a:rPr lang="en-US" sz="900" b="1" dirty="0" smtClean="0"/>
              <a:t>Diastolic blood pressure</a:t>
            </a:r>
            <a:r>
              <a:rPr lang="en-US" sz="900" dirty="0" smtClean="0"/>
              <a:t> </a:t>
            </a:r>
          </a:p>
          <a:p>
            <a:pPr>
              <a:lnSpc>
                <a:spcPct val="80000"/>
              </a:lnSpc>
            </a:pPr>
            <a:r>
              <a:rPr lang="en-US" sz="900" dirty="0" smtClean="0"/>
              <a:t>-- residual pressure present in the aorta between heart beats </a:t>
            </a:r>
          </a:p>
          <a:p>
            <a:pPr>
              <a:lnSpc>
                <a:spcPct val="80000"/>
              </a:lnSpc>
            </a:pPr>
            <a:r>
              <a:rPr lang="en-US" sz="900" dirty="0" smtClean="0"/>
              <a:t>-- averages 70-80 mm Hg in healthy adults and 80-90 mm Hg in healthy children aged 10 to 18</a:t>
            </a:r>
            <a:br>
              <a:rPr lang="en-US" sz="900" dirty="0" smtClean="0"/>
            </a:br>
            <a:endParaRPr lang="en-US" sz="900" b="1" dirty="0" smtClean="0"/>
          </a:p>
          <a:p>
            <a:pPr>
              <a:lnSpc>
                <a:spcPct val="80000"/>
              </a:lnSpc>
            </a:pPr>
            <a:r>
              <a:rPr lang="en-US" sz="900" b="1" dirty="0" smtClean="0"/>
              <a:t>Temperature</a:t>
            </a:r>
          </a:p>
          <a:p>
            <a:pPr>
              <a:lnSpc>
                <a:spcPct val="80000"/>
              </a:lnSpc>
            </a:pPr>
            <a:r>
              <a:rPr lang="en-US" sz="900" dirty="0" smtClean="0"/>
              <a:t>-- core temperature can be measured by a thermometer placed under the tongue, in the ear, in the armpit, or, in case of unconsciousness, in the rectum</a:t>
            </a:r>
          </a:p>
          <a:p>
            <a:pPr>
              <a:lnSpc>
                <a:spcPct val="80000"/>
              </a:lnSpc>
            </a:pPr>
            <a:r>
              <a:rPr lang="en-US" sz="900" dirty="0" smtClean="0"/>
              <a:t>Average oral temperature: </a:t>
            </a:r>
          </a:p>
          <a:p>
            <a:pPr>
              <a:lnSpc>
                <a:spcPct val="80000"/>
              </a:lnSpc>
            </a:pPr>
            <a:r>
              <a:rPr lang="en-US" sz="900" dirty="0" smtClean="0"/>
              <a:t>-- normal 37°C (98.6°F), but this can fluctuate considerably; early morning hours may fall as low as 35.8°C (96.4°F), and later afternoon or evening may rise as high as 37.3°C (99.1°F)</a:t>
            </a:r>
          </a:p>
          <a:p>
            <a:pPr>
              <a:lnSpc>
                <a:spcPct val="80000"/>
              </a:lnSpc>
            </a:pPr>
            <a:r>
              <a:rPr lang="en-US" sz="900" dirty="0" smtClean="0"/>
              <a:t>Rectal temperatures: </a:t>
            </a:r>
          </a:p>
          <a:p>
            <a:pPr>
              <a:lnSpc>
                <a:spcPct val="80000"/>
              </a:lnSpc>
            </a:pPr>
            <a:r>
              <a:rPr lang="en-US" sz="900" dirty="0" smtClean="0"/>
              <a:t>-- higher than oral temperatures by an average of 0.4 to 0.5°C (0.7 to 0.9°F) </a:t>
            </a:r>
          </a:p>
          <a:p>
            <a:pPr>
              <a:lnSpc>
                <a:spcPct val="80000"/>
              </a:lnSpc>
            </a:pPr>
            <a:r>
              <a:rPr lang="en-US" sz="900" dirty="0" smtClean="0"/>
              <a:t>-- considered to be a more accurate measurement of core temperature</a:t>
            </a:r>
          </a:p>
          <a:p>
            <a:pPr>
              <a:lnSpc>
                <a:spcPct val="80000"/>
              </a:lnSpc>
            </a:pPr>
            <a:r>
              <a:rPr lang="en-US" sz="900" dirty="0" smtClean="0"/>
              <a:t>Axillary temperatures:</a:t>
            </a:r>
          </a:p>
          <a:p>
            <a:pPr>
              <a:lnSpc>
                <a:spcPct val="80000"/>
              </a:lnSpc>
            </a:pPr>
            <a:r>
              <a:rPr lang="en-US" sz="900" dirty="0" smtClean="0"/>
              <a:t>-- lower than oral temperatures by approximately 1 degree</a:t>
            </a:r>
          </a:p>
          <a:p>
            <a:pPr>
              <a:lnSpc>
                <a:spcPct val="80000"/>
              </a:lnSpc>
            </a:pPr>
            <a:r>
              <a:rPr lang="en-US" sz="900" dirty="0" smtClean="0"/>
              <a:t>-- may take 5 to 10 minutes to register </a:t>
            </a:r>
          </a:p>
          <a:p>
            <a:pPr>
              <a:lnSpc>
                <a:spcPct val="80000"/>
              </a:lnSpc>
            </a:pPr>
            <a:r>
              <a:rPr lang="en-US" sz="900" dirty="0" smtClean="0"/>
              <a:t>-- considered less accurate than other measurements </a:t>
            </a:r>
          </a:p>
          <a:p>
            <a:pPr>
              <a:lnSpc>
                <a:spcPct val="80000"/>
              </a:lnSpc>
            </a:pPr>
            <a:r>
              <a:rPr lang="en-US" sz="900" dirty="0" smtClean="0"/>
              <a:t>Infrared tympanic thermometers (ITTs): </a:t>
            </a:r>
          </a:p>
          <a:p>
            <a:pPr>
              <a:lnSpc>
                <a:spcPct val="80000"/>
              </a:lnSpc>
            </a:pPr>
            <a:r>
              <a:rPr lang="en-US" sz="900" dirty="0" smtClean="0"/>
              <a:t>-- measure infrared energy emitted by the tympanic membrane</a:t>
            </a:r>
          </a:p>
          <a:p>
            <a:pPr>
              <a:lnSpc>
                <a:spcPct val="80000"/>
              </a:lnSpc>
            </a:pPr>
            <a:r>
              <a:rPr lang="en-US" sz="900" dirty="0" smtClean="0"/>
              <a:t>-- provide a rapid, efficient, and noninvasive method of measuring body temperature</a:t>
            </a:r>
          </a:p>
          <a:p>
            <a:pPr>
              <a:lnSpc>
                <a:spcPct val="80000"/>
              </a:lnSpc>
            </a:pPr>
            <a:r>
              <a:rPr lang="en-US" sz="900" dirty="0" smtClean="0"/>
              <a:t>-- have failed to detect fever in some patients with aids, neonates, infants, and children</a:t>
            </a:r>
          </a:p>
          <a:p>
            <a:pPr>
              <a:lnSpc>
                <a:spcPct val="80000"/>
              </a:lnSpc>
            </a:pPr>
            <a:r>
              <a:rPr lang="en-US" sz="900" dirty="0" smtClean="0"/>
              <a:t>-- not useful in hypothermic or significantly hyperthermic individuals</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defRPr>
            </a:lvl1pPr>
            <a:lvl2pPr marL="742950" indent="-285750" defTabSz="931863" eaLnBrk="0" hangingPunct="0">
              <a:defRPr sz="2400">
                <a:solidFill>
                  <a:schemeClr val="tx1"/>
                </a:solidFill>
                <a:latin typeface="Arial" charset="0"/>
              </a:defRPr>
            </a:lvl2pPr>
            <a:lvl3pPr marL="1143000" indent="-228600" defTabSz="931863" eaLnBrk="0" hangingPunct="0">
              <a:defRPr sz="2400">
                <a:solidFill>
                  <a:schemeClr val="tx1"/>
                </a:solidFill>
                <a:latin typeface="Arial" charset="0"/>
              </a:defRPr>
            </a:lvl3pPr>
            <a:lvl4pPr marL="1600200" indent="-228600" defTabSz="931863" eaLnBrk="0" hangingPunct="0">
              <a:defRPr sz="2400">
                <a:solidFill>
                  <a:schemeClr val="tx1"/>
                </a:solidFill>
                <a:latin typeface="Arial" charset="0"/>
              </a:defRPr>
            </a:lvl4pPr>
            <a:lvl5pPr marL="2057400" indent="-228600" defTabSz="931863" eaLnBrk="0" hangingPunct="0">
              <a:defRPr sz="2400">
                <a:solidFill>
                  <a:schemeClr val="tx1"/>
                </a:solidFill>
                <a:latin typeface="Arial" charset="0"/>
              </a:defRPr>
            </a:lvl5pPr>
            <a:lvl6pPr marL="2514600" indent="-228600" algn="ctr" defTabSz="931863" eaLnBrk="0" fontAlgn="base" hangingPunct="0">
              <a:spcBef>
                <a:spcPct val="0"/>
              </a:spcBef>
              <a:spcAft>
                <a:spcPct val="0"/>
              </a:spcAft>
              <a:defRPr sz="2400">
                <a:solidFill>
                  <a:schemeClr val="tx1"/>
                </a:solidFill>
                <a:latin typeface="Arial" charset="0"/>
              </a:defRPr>
            </a:lvl6pPr>
            <a:lvl7pPr marL="2971800" indent="-228600" algn="ctr" defTabSz="931863" eaLnBrk="0" fontAlgn="base" hangingPunct="0">
              <a:spcBef>
                <a:spcPct val="0"/>
              </a:spcBef>
              <a:spcAft>
                <a:spcPct val="0"/>
              </a:spcAft>
              <a:defRPr sz="2400">
                <a:solidFill>
                  <a:schemeClr val="tx1"/>
                </a:solidFill>
                <a:latin typeface="Arial" charset="0"/>
              </a:defRPr>
            </a:lvl7pPr>
            <a:lvl8pPr marL="3429000" indent="-228600" algn="ctr" defTabSz="931863" eaLnBrk="0" fontAlgn="base" hangingPunct="0">
              <a:spcBef>
                <a:spcPct val="0"/>
              </a:spcBef>
              <a:spcAft>
                <a:spcPct val="0"/>
              </a:spcAft>
              <a:defRPr sz="2400">
                <a:solidFill>
                  <a:schemeClr val="tx1"/>
                </a:solidFill>
                <a:latin typeface="Arial" charset="0"/>
              </a:defRPr>
            </a:lvl8pPr>
            <a:lvl9pPr marL="3886200" indent="-228600" algn="ctr" defTabSz="931863" eaLnBrk="0" fontAlgn="base" hangingPunct="0">
              <a:spcBef>
                <a:spcPct val="0"/>
              </a:spcBef>
              <a:spcAft>
                <a:spcPct val="0"/>
              </a:spcAft>
              <a:defRPr sz="2400">
                <a:solidFill>
                  <a:schemeClr val="tx1"/>
                </a:solidFill>
                <a:latin typeface="Arial" charset="0"/>
              </a:defRPr>
            </a:lvl9pPr>
          </a:lstStyle>
          <a:p>
            <a:fld id="{D3CAC26E-28E3-4BB7-A720-EC2D1D22B831}" type="slidenum">
              <a:rPr lang="en-US" sz="1200">
                <a:latin typeface="Times New Roman" charset="0"/>
              </a:rPr>
              <a:pPr/>
              <a:t>35</a:t>
            </a:fld>
            <a:endParaRPr lang="en-US" sz="1200" dirty="0">
              <a:latin typeface="Times New Roman" charset="0"/>
            </a:endParaRPr>
          </a:p>
        </p:txBody>
      </p:sp>
      <p:sp>
        <p:nvSpPr>
          <p:cNvPr id="76803" name="Rectangle 2"/>
          <p:cNvSpPr>
            <a:spLocks noGrp="1" noRot="1" noChangeAspect="1" noChangeArrowheads="1" noTextEdit="1"/>
          </p:cNvSpPr>
          <p:nvPr>
            <p:ph type="sldImg"/>
          </p:nvPr>
        </p:nvSpPr>
        <p:spPr>
          <a:xfrm>
            <a:off x="1130300" y="690563"/>
            <a:ext cx="4597400" cy="3448050"/>
          </a:xfrm>
          <a:ln/>
        </p:spPr>
      </p:sp>
      <p:sp>
        <p:nvSpPr>
          <p:cNvPr id="76804" name="Rectangle 3"/>
          <p:cNvSpPr>
            <a:spLocks noGrp="1" noChangeArrowheads="1"/>
          </p:cNvSpPr>
          <p:nvPr>
            <p:ph type="body" idx="1"/>
          </p:nvPr>
        </p:nvSpPr>
        <p:spPr>
          <a:xfrm>
            <a:off x="685800" y="4370388"/>
            <a:ext cx="5486400" cy="4138612"/>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nSpc>
                <a:spcPct val="80000"/>
              </a:lnSpc>
            </a:pPr>
            <a:r>
              <a:rPr lang="en-US" sz="1200" b="1" dirty="0" smtClean="0"/>
              <a:t>Pupils</a:t>
            </a:r>
          </a:p>
          <a:p>
            <a:pPr>
              <a:lnSpc>
                <a:spcPct val="80000"/>
              </a:lnSpc>
            </a:pPr>
            <a:r>
              <a:rPr lang="en-US" sz="1200" b="1" dirty="0" smtClean="0"/>
              <a:t>pupillary light reflex</a:t>
            </a:r>
            <a:r>
              <a:rPr lang="en-US" sz="1200" dirty="0" smtClean="0"/>
              <a:t> </a:t>
            </a:r>
          </a:p>
          <a:p>
            <a:pPr>
              <a:lnSpc>
                <a:spcPct val="80000"/>
              </a:lnSpc>
            </a:pPr>
            <a:r>
              <a:rPr lang="en-US" sz="1200" dirty="0" smtClean="0"/>
              <a:t>-- rapid constriction of pupils when eyes are exposed to intense light </a:t>
            </a:r>
          </a:p>
          <a:p>
            <a:pPr>
              <a:lnSpc>
                <a:spcPct val="80000"/>
              </a:lnSpc>
            </a:pPr>
            <a:r>
              <a:rPr lang="en-US" sz="1200" dirty="0" smtClean="0"/>
              <a:t>-- assessed by holding one hand over one eye and then moving the hand away quickly, or shining the light from a penlight into one eye and observing the pupil’s reaction</a:t>
            </a:r>
          </a:p>
          <a:p>
            <a:pPr>
              <a:lnSpc>
                <a:spcPct val="80000"/>
              </a:lnSpc>
            </a:pPr>
            <a:r>
              <a:rPr lang="en-US" sz="1200" dirty="0" smtClean="0"/>
              <a:t>-- normal response - constriction with the light shining in the eye and dilation as light is removed</a:t>
            </a:r>
          </a:p>
          <a:p>
            <a:pPr>
              <a:lnSpc>
                <a:spcPct val="80000"/>
              </a:lnSpc>
            </a:pPr>
            <a:r>
              <a:rPr lang="en-US" sz="1200" dirty="0" smtClean="0"/>
              <a:t>-- reaction is classified as brisk (normal), sluggish, nonreactive, or fixed</a:t>
            </a:r>
          </a:p>
          <a:p>
            <a:pPr>
              <a:lnSpc>
                <a:spcPct val="80000"/>
              </a:lnSpc>
            </a:pPr>
            <a:r>
              <a:rPr lang="en-US" sz="1200" dirty="0" smtClean="0"/>
              <a:t>-- eyes may appear normal, constricted, unequal, or dilated</a:t>
            </a:r>
          </a:p>
          <a:p>
            <a:pPr>
              <a:lnSpc>
                <a:spcPct val="80000"/>
              </a:lnSpc>
            </a:pPr>
            <a:endParaRPr lang="en-US" sz="1200" dirty="0" smtClean="0"/>
          </a:p>
          <a:p>
            <a:pPr>
              <a:lnSpc>
                <a:spcPct val="80000"/>
              </a:lnSpc>
            </a:pPr>
            <a:r>
              <a:rPr lang="en-US" sz="1200" b="1" dirty="0" smtClean="0"/>
              <a:t>Testing eye movement </a:t>
            </a:r>
          </a:p>
          <a:p>
            <a:pPr>
              <a:lnSpc>
                <a:spcPct val="80000"/>
              </a:lnSpc>
            </a:pPr>
            <a:r>
              <a:rPr lang="en-US" sz="1200" dirty="0" smtClean="0"/>
              <a:t>1) Ask the individual to focus on a single object</a:t>
            </a:r>
            <a:endParaRPr lang="en-US" sz="1200" b="1" dirty="0" smtClean="0"/>
          </a:p>
          <a:p>
            <a:pPr>
              <a:lnSpc>
                <a:spcPct val="80000"/>
              </a:lnSpc>
            </a:pPr>
            <a:r>
              <a:rPr lang="en-US" sz="1200" b="1" dirty="0" smtClean="0"/>
              <a:t>diplopia</a:t>
            </a:r>
            <a:r>
              <a:rPr lang="en-US" sz="1200" dirty="0" smtClean="0"/>
              <a:t> - individual sees two images instead of one; double vision; occurs when the external eye muscles fail to work in a coordinated manner</a:t>
            </a:r>
          </a:p>
          <a:p>
            <a:pPr>
              <a:lnSpc>
                <a:spcPct val="80000"/>
              </a:lnSpc>
            </a:pPr>
            <a:r>
              <a:rPr lang="en-US" sz="1200" dirty="0" smtClean="0"/>
              <a:t>2) Ask the individual to watch your fingers move through the six cardinal fields of vision - assesses tracking ability</a:t>
            </a:r>
          </a:p>
          <a:p>
            <a:pPr>
              <a:lnSpc>
                <a:spcPct val="80000"/>
              </a:lnSpc>
            </a:pPr>
            <a:r>
              <a:rPr lang="en-US" sz="1200" dirty="0" smtClean="0"/>
              <a:t>3) Place a finger several inches in front of the individual and ask the person to reach out and touch the finger - assesses depth perception (move the finger to several different locations)</a:t>
            </a:r>
            <a:br>
              <a:rPr lang="en-US" sz="1200" dirty="0" smtClean="0"/>
            </a:br>
            <a:endParaRPr lang="en-US" sz="1200" b="1" dirty="0" smtClean="0"/>
          </a:p>
          <a:p>
            <a:pPr>
              <a:lnSpc>
                <a:spcPct val="80000"/>
              </a:lnSpc>
            </a:pPr>
            <a:r>
              <a:rPr lang="en-US" sz="1200" b="1" dirty="0" smtClean="0"/>
              <a:t>Disposition</a:t>
            </a:r>
            <a:endParaRPr lang="en-US" sz="1200" dirty="0" smtClean="0"/>
          </a:p>
          <a:p>
            <a:pPr>
              <a:lnSpc>
                <a:spcPct val="80000"/>
              </a:lnSpc>
            </a:pPr>
            <a:r>
              <a:rPr lang="en-US" sz="1200" dirty="0" smtClean="0"/>
              <a:t>-- the final decision in any injury assessment is often very difficult; information gathered during the assessment must be analyzed and decisions made based on what is best for the injured individual</a:t>
            </a:r>
          </a:p>
          <a:p>
            <a:pPr>
              <a:lnSpc>
                <a:spcPct val="80000"/>
              </a:lnSpc>
            </a:pPr>
            <a:r>
              <a:rPr lang="en-US" sz="1200" dirty="0" smtClean="0"/>
              <a:t>-- can the situation be handled on-site or should the individual be referred to a physician? </a:t>
            </a:r>
          </a:p>
          <a:p>
            <a:pPr>
              <a:lnSpc>
                <a:spcPct val="80000"/>
              </a:lnSpc>
            </a:pPr>
            <a:r>
              <a:rPr lang="en-US" sz="1200" dirty="0" smtClean="0"/>
              <a:t>General rule: always refer individual to nearest trauma center or emergency clinic if:</a:t>
            </a:r>
          </a:p>
          <a:p>
            <a:pPr>
              <a:lnSpc>
                <a:spcPct val="80000"/>
              </a:lnSpc>
            </a:pPr>
            <a:r>
              <a:rPr lang="en-US" sz="1200" dirty="0" smtClean="0"/>
              <a:t>-- any life-threatening situation is present</a:t>
            </a:r>
          </a:p>
          <a:p>
            <a:pPr>
              <a:lnSpc>
                <a:spcPct val="80000"/>
              </a:lnSpc>
            </a:pPr>
            <a:r>
              <a:rPr lang="en-US" sz="1200" dirty="0" smtClean="0"/>
              <a:t>-- injury results in loss of normal function</a:t>
            </a:r>
          </a:p>
          <a:p>
            <a:pPr>
              <a:lnSpc>
                <a:spcPct val="80000"/>
              </a:lnSpc>
            </a:pPr>
            <a:r>
              <a:rPr lang="en-US" sz="1200" dirty="0" smtClean="0"/>
              <a:t>-- no improvement is seen in an injury’s status after a reasonable amount of time</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defRPr>
            </a:lvl1pPr>
            <a:lvl2pPr marL="742950" indent="-285750" defTabSz="931863" eaLnBrk="0" hangingPunct="0">
              <a:defRPr sz="2400">
                <a:solidFill>
                  <a:schemeClr val="tx1"/>
                </a:solidFill>
                <a:latin typeface="Arial" charset="0"/>
              </a:defRPr>
            </a:lvl2pPr>
            <a:lvl3pPr marL="1143000" indent="-228600" defTabSz="931863" eaLnBrk="0" hangingPunct="0">
              <a:defRPr sz="2400">
                <a:solidFill>
                  <a:schemeClr val="tx1"/>
                </a:solidFill>
                <a:latin typeface="Arial" charset="0"/>
              </a:defRPr>
            </a:lvl3pPr>
            <a:lvl4pPr marL="1600200" indent="-228600" defTabSz="931863" eaLnBrk="0" hangingPunct="0">
              <a:defRPr sz="2400">
                <a:solidFill>
                  <a:schemeClr val="tx1"/>
                </a:solidFill>
                <a:latin typeface="Arial" charset="0"/>
              </a:defRPr>
            </a:lvl4pPr>
            <a:lvl5pPr marL="2057400" indent="-228600" defTabSz="931863" eaLnBrk="0" hangingPunct="0">
              <a:defRPr sz="2400">
                <a:solidFill>
                  <a:schemeClr val="tx1"/>
                </a:solidFill>
                <a:latin typeface="Arial" charset="0"/>
              </a:defRPr>
            </a:lvl5pPr>
            <a:lvl6pPr marL="2514600" indent="-228600" algn="ctr" defTabSz="931863" eaLnBrk="0" fontAlgn="base" hangingPunct="0">
              <a:spcBef>
                <a:spcPct val="0"/>
              </a:spcBef>
              <a:spcAft>
                <a:spcPct val="0"/>
              </a:spcAft>
              <a:defRPr sz="2400">
                <a:solidFill>
                  <a:schemeClr val="tx1"/>
                </a:solidFill>
                <a:latin typeface="Arial" charset="0"/>
              </a:defRPr>
            </a:lvl6pPr>
            <a:lvl7pPr marL="2971800" indent="-228600" algn="ctr" defTabSz="931863" eaLnBrk="0" fontAlgn="base" hangingPunct="0">
              <a:spcBef>
                <a:spcPct val="0"/>
              </a:spcBef>
              <a:spcAft>
                <a:spcPct val="0"/>
              </a:spcAft>
              <a:defRPr sz="2400">
                <a:solidFill>
                  <a:schemeClr val="tx1"/>
                </a:solidFill>
                <a:latin typeface="Arial" charset="0"/>
              </a:defRPr>
            </a:lvl7pPr>
            <a:lvl8pPr marL="3429000" indent="-228600" algn="ctr" defTabSz="931863" eaLnBrk="0" fontAlgn="base" hangingPunct="0">
              <a:spcBef>
                <a:spcPct val="0"/>
              </a:spcBef>
              <a:spcAft>
                <a:spcPct val="0"/>
              </a:spcAft>
              <a:defRPr sz="2400">
                <a:solidFill>
                  <a:schemeClr val="tx1"/>
                </a:solidFill>
                <a:latin typeface="Arial" charset="0"/>
              </a:defRPr>
            </a:lvl8pPr>
            <a:lvl9pPr marL="3886200" indent="-228600" algn="ctr" defTabSz="931863" eaLnBrk="0" fontAlgn="base" hangingPunct="0">
              <a:spcBef>
                <a:spcPct val="0"/>
              </a:spcBef>
              <a:spcAft>
                <a:spcPct val="0"/>
              </a:spcAft>
              <a:defRPr sz="2400">
                <a:solidFill>
                  <a:schemeClr val="tx1"/>
                </a:solidFill>
                <a:latin typeface="Arial" charset="0"/>
              </a:defRPr>
            </a:lvl9pPr>
          </a:lstStyle>
          <a:p>
            <a:fld id="{0965C141-B3E3-46C0-8BEC-F967614B9F70}" type="slidenum">
              <a:rPr lang="en-US" sz="1200">
                <a:latin typeface="Times New Roman" charset="0"/>
              </a:rPr>
              <a:pPr/>
              <a:t>36</a:t>
            </a:fld>
            <a:endParaRPr lang="en-US" sz="1200" dirty="0">
              <a:latin typeface="Times New Roman" charset="0"/>
            </a:endParaRPr>
          </a:p>
        </p:txBody>
      </p:sp>
      <p:sp>
        <p:nvSpPr>
          <p:cNvPr id="77827" name="Rectangle 2"/>
          <p:cNvSpPr>
            <a:spLocks noGrp="1" noRot="1" noChangeAspect="1" noChangeArrowheads="1" noTextEdit="1"/>
          </p:cNvSpPr>
          <p:nvPr>
            <p:ph type="sldImg"/>
          </p:nvPr>
        </p:nvSpPr>
        <p:spPr>
          <a:xfrm>
            <a:off x="1130300" y="690563"/>
            <a:ext cx="4597400" cy="3448050"/>
          </a:xfrm>
          <a:ln/>
        </p:spPr>
      </p:sp>
      <p:sp>
        <p:nvSpPr>
          <p:cNvPr id="77828" name="Rectangle 3"/>
          <p:cNvSpPr>
            <a:spLocks noGrp="1" noChangeArrowheads="1"/>
          </p:cNvSpPr>
          <p:nvPr>
            <p:ph type="body" idx="1"/>
          </p:nvPr>
        </p:nvSpPr>
        <p:spPr>
          <a:xfrm>
            <a:off x="685800" y="4370388"/>
            <a:ext cx="5486400" cy="4138612"/>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nSpc>
                <a:spcPct val="80000"/>
              </a:lnSpc>
            </a:pPr>
            <a:r>
              <a:rPr lang="en-US" sz="900" b="1" dirty="0" smtClean="0">
                <a:solidFill>
                  <a:srgbClr val="FF0000"/>
                </a:solidFill>
              </a:rPr>
              <a:t>Separate PowerPoint available on helmet and shoulder pad removal.</a:t>
            </a:r>
          </a:p>
          <a:p>
            <a:pPr>
              <a:lnSpc>
                <a:spcPct val="80000"/>
              </a:lnSpc>
            </a:pPr>
            <a:endParaRPr lang="en-US" sz="900" b="1" dirty="0" smtClean="0">
              <a:solidFill>
                <a:srgbClr val="FF0000"/>
              </a:solidFill>
            </a:endParaRPr>
          </a:p>
          <a:p>
            <a:pPr>
              <a:lnSpc>
                <a:spcPct val="80000"/>
              </a:lnSpc>
            </a:pPr>
            <a:r>
              <a:rPr lang="en-US" sz="900" dirty="0" smtClean="0"/>
              <a:t>Primary concern during an on-site assessment of an injured athlete is equipment, particularly with regard to removal of the athletic helmet; with a potential cervical spine injury, removal of a helmet may worsen the existing injury or lead to additional ones; </a:t>
            </a:r>
            <a:r>
              <a:rPr lang="en-US" sz="900" b="1" dirty="0" smtClean="0"/>
              <a:t>removal of any athletic helmet should be avoided unless individual circumstances dictate otherwise</a:t>
            </a:r>
          </a:p>
          <a:p>
            <a:pPr>
              <a:lnSpc>
                <a:spcPct val="80000"/>
              </a:lnSpc>
            </a:pPr>
            <a:r>
              <a:rPr lang="en-US" sz="900" b="1" dirty="0" smtClean="0"/>
              <a:t/>
            </a:r>
            <a:br>
              <a:rPr lang="en-US" sz="900" b="1" dirty="0" smtClean="0"/>
            </a:br>
            <a:r>
              <a:rPr lang="en-US" sz="900" b="1" dirty="0" smtClean="0"/>
              <a:t>Considerations</a:t>
            </a:r>
            <a:endParaRPr lang="en-US" sz="900" dirty="0" smtClean="0"/>
          </a:p>
          <a:p>
            <a:pPr>
              <a:lnSpc>
                <a:spcPct val="80000"/>
              </a:lnSpc>
            </a:pPr>
            <a:r>
              <a:rPr lang="en-US" sz="900" dirty="0" smtClean="0"/>
              <a:t>-- removal of the face mask allows full airway access; plastic clips securing the face mask can be cut using special tools, permitting rapid removal</a:t>
            </a:r>
          </a:p>
          <a:p>
            <a:pPr>
              <a:lnSpc>
                <a:spcPct val="80000"/>
              </a:lnSpc>
            </a:pPr>
            <a:r>
              <a:rPr lang="en-US" sz="900" dirty="0" smtClean="0"/>
              <a:t>-- most injuries can be visualized with the helmet in place</a:t>
            </a:r>
          </a:p>
          <a:p>
            <a:pPr>
              <a:lnSpc>
                <a:spcPct val="80000"/>
              </a:lnSpc>
            </a:pPr>
            <a:r>
              <a:rPr lang="en-US" sz="900" dirty="0" smtClean="0"/>
              <a:t>-- neurologic tests can be performed with the helmet in place; eyes may be examined, the nose and ears checked for fluid or blood, and the level of consciousness determined</a:t>
            </a:r>
          </a:p>
          <a:p>
            <a:pPr>
              <a:lnSpc>
                <a:spcPct val="80000"/>
              </a:lnSpc>
            </a:pPr>
            <a:r>
              <a:rPr lang="en-US" sz="900" dirty="0" smtClean="0"/>
              <a:t>-- individual can be immobilized on a spine board with the helmet in place</a:t>
            </a:r>
          </a:p>
          <a:p>
            <a:pPr>
              <a:lnSpc>
                <a:spcPct val="80000"/>
              </a:lnSpc>
            </a:pPr>
            <a:r>
              <a:rPr lang="en-US" sz="900" dirty="0" smtClean="0"/>
              <a:t>-- helmet and shoulder pads elevate the supine athlete; removing the helmet without removing the shoulder pads results in cervical hyperextension</a:t>
            </a:r>
          </a:p>
          <a:p>
            <a:pPr>
              <a:lnSpc>
                <a:spcPct val="80000"/>
              </a:lnSpc>
            </a:pPr>
            <a:r>
              <a:rPr lang="en-US" sz="900" dirty="0" smtClean="0"/>
              <a:t>-- football helmets are radiographic translucent; therefore, a definitive diagnosis can be made prior to removal</a:t>
            </a:r>
          </a:p>
          <a:p>
            <a:pPr>
              <a:lnSpc>
                <a:spcPct val="80000"/>
              </a:lnSpc>
            </a:pPr>
            <a:endParaRPr lang="en-US" sz="900" dirty="0" smtClean="0"/>
          </a:p>
          <a:p>
            <a:pPr>
              <a:lnSpc>
                <a:spcPct val="80000"/>
              </a:lnSpc>
            </a:pPr>
            <a:r>
              <a:rPr lang="en-US" sz="900" dirty="0" smtClean="0"/>
              <a:t>Guidelines for removal of any piece of protective equipment should be jointly made by the athletic trainer, emergency medical technicians, and the team physician prior to the start of the season. </a:t>
            </a:r>
          </a:p>
          <a:p>
            <a:pPr>
              <a:lnSpc>
                <a:spcPct val="80000"/>
              </a:lnSpc>
            </a:pPr>
            <a:r>
              <a:rPr lang="en-US" sz="900" dirty="0" smtClean="0"/>
              <a:t>Situations were helmets may need to be removed might include:</a:t>
            </a:r>
          </a:p>
          <a:p>
            <a:pPr>
              <a:lnSpc>
                <a:spcPct val="80000"/>
              </a:lnSpc>
            </a:pPr>
            <a:r>
              <a:rPr lang="en-US" sz="900" dirty="0" smtClean="0"/>
              <a:t>-- when the helmet and chin strap do not hold the head securely so that immobilization of the helmet does not necessarily immobilize the head</a:t>
            </a:r>
          </a:p>
          <a:p>
            <a:pPr>
              <a:lnSpc>
                <a:spcPct val="80000"/>
              </a:lnSpc>
            </a:pPr>
            <a:r>
              <a:rPr lang="en-US" sz="900" dirty="0" smtClean="0"/>
              <a:t>-- when the design of the helmet and chin strap is such that even after removal of the face mask, the airway cannot be controlled </a:t>
            </a:r>
          </a:p>
          <a:p>
            <a:pPr>
              <a:lnSpc>
                <a:spcPct val="80000"/>
              </a:lnSpc>
            </a:pPr>
            <a:r>
              <a:rPr lang="en-US" sz="900" dirty="0" smtClean="0"/>
              <a:t>-- if the face mask cannot be removed after a reasonable amount of time</a:t>
            </a:r>
          </a:p>
          <a:p>
            <a:pPr>
              <a:lnSpc>
                <a:spcPct val="80000"/>
              </a:lnSpc>
            </a:pPr>
            <a:r>
              <a:rPr lang="en-US" sz="900" dirty="0" smtClean="0"/>
              <a:t>-- if the helmet prevents immobilization for transportation in an appropriate position</a:t>
            </a:r>
          </a:p>
          <a:p>
            <a:pPr>
              <a:lnSpc>
                <a:spcPct val="80000"/>
              </a:lnSpc>
            </a:pPr>
            <a:r>
              <a:rPr lang="en-US" sz="900" dirty="0" smtClean="0"/>
              <a:t>-- in extraordinary cases, such as when an automated external defibrillator (AED) is needed</a:t>
            </a:r>
          </a:p>
          <a:p>
            <a:pPr>
              <a:lnSpc>
                <a:spcPct val="80000"/>
              </a:lnSpc>
            </a:pPr>
            <a:endParaRPr lang="en-US" sz="900" dirty="0" smtClean="0"/>
          </a:p>
          <a:p>
            <a:pPr>
              <a:lnSpc>
                <a:spcPct val="80000"/>
              </a:lnSpc>
            </a:pPr>
            <a:r>
              <a:rPr lang="en-US" sz="900" dirty="0" smtClean="0"/>
              <a:t>AED use:</a:t>
            </a:r>
          </a:p>
          <a:p>
            <a:pPr>
              <a:lnSpc>
                <a:spcPct val="80000"/>
              </a:lnSpc>
            </a:pPr>
            <a:r>
              <a:rPr lang="en-US" sz="900" dirty="0" smtClean="0"/>
              <a:t>-- requires that the individual’s chest be fully exposed and dry</a:t>
            </a:r>
          </a:p>
          <a:p>
            <a:pPr>
              <a:lnSpc>
                <a:spcPct val="80000"/>
              </a:lnSpc>
            </a:pPr>
            <a:r>
              <a:rPr lang="en-US" sz="900" dirty="0" smtClean="0"/>
              <a:t>-- contact points for the defibrillator pads must be placed over the apex of the heart and inferior to the right clavicle</a:t>
            </a:r>
          </a:p>
          <a:p>
            <a:pPr>
              <a:lnSpc>
                <a:spcPct val="80000"/>
              </a:lnSpc>
            </a:pPr>
            <a:r>
              <a:rPr lang="en-US" sz="900" dirty="0" smtClean="0"/>
              <a:t>-- if pads touch wet shoulder pads, the defibrillator’s current could arc, leading to decreased effectiveness of the defibrillator, but more importantly, could defibrillate the operator </a:t>
            </a:r>
          </a:p>
          <a:p>
            <a:pPr>
              <a:lnSpc>
                <a:spcPct val="80000"/>
              </a:lnSpc>
            </a:pPr>
            <a:r>
              <a:rPr lang="en-US" sz="900" dirty="0" smtClean="0"/>
              <a:t> </a:t>
            </a:r>
            <a:endParaRPr lang="en-US" sz="900" b="1" dirty="0" smtClean="0"/>
          </a:p>
          <a:p>
            <a:pPr>
              <a:lnSpc>
                <a:spcPct val="80000"/>
              </a:lnSpc>
            </a:pPr>
            <a:r>
              <a:rPr lang="en-US" sz="900" b="1" dirty="0" smtClean="0"/>
              <a:t>Facemask removal</a:t>
            </a:r>
            <a:endParaRPr lang="en-US" sz="900" dirty="0" smtClean="0"/>
          </a:p>
          <a:p>
            <a:pPr>
              <a:lnSpc>
                <a:spcPct val="80000"/>
              </a:lnSpc>
            </a:pPr>
            <a:r>
              <a:rPr lang="en-US" sz="900" dirty="0" smtClean="0"/>
              <a:t>-- typically attached to the helmet with four plastic clips</a:t>
            </a:r>
          </a:p>
          <a:p>
            <a:pPr>
              <a:lnSpc>
                <a:spcPct val="80000"/>
              </a:lnSpc>
            </a:pPr>
            <a:r>
              <a:rPr lang="en-US" sz="900" dirty="0" smtClean="0"/>
              <a:t>-- all four clips be cut so the facemask can be completely removed </a:t>
            </a:r>
          </a:p>
          <a:p>
            <a:pPr>
              <a:lnSpc>
                <a:spcPct val="80000"/>
              </a:lnSpc>
            </a:pPr>
            <a:r>
              <a:rPr lang="en-US" sz="900" dirty="0" smtClean="0"/>
              <a:t>-- commercial products to cut clips: anvil pruner, FM Extractor, Trainer’s Angel, PVC pipe cutter, X-Acto knife </a:t>
            </a:r>
          </a:p>
          <a:p>
            <a:pPr>
              <a:lnSpc>
                <a:spcPct val="80000"/>
              </a:lnSpc>
            </a:pPr>
            <a:r>
              <a:rPr lang="en-US" sz="900" dirty="0" smtClean="0"/>
              <a:t>-- regardless of how the facemask is removed, it is essential that in-line stabilization of the head and neck be maintained during the entire procedure</a:t>
            </a:r>
            <a:endParaRPr lang="en-US" sz="900" b="1" dirty="0" smtClean="0"/>
          </a:p>
          <a:p>
            <a:pPr>
              <a:lnSpc>
                <a:spcPct val="80000"/>
              </a:lnSpc>
            </a:pPr>
            <a:endParaRPr lang="en-US" sz="900" b="1" dirty="0" smtClean="0"/>
          </a:p>
          <a:p>
            <a:pPr>
              <a:lnSpc>
                <a:spcPct val="80000"/>
              </a:lnSpc>
            </a:pPr>
            <a:r>
              <a:rPr lang="en-US" sz="900" b="1" dirty="0" smtClean="0"/>
              <a:t>Helmet removal</a:t>
            </a:r>
            <a:endParaRPr lang="en-US" sz="900" dirty="0" smtClean="0"/>
          </a:p>
          <a:p>
            <a:pPr>
              <a:lnSpc>
                <a:spcPct val="80000"/>
              </a:lnSpc>
            </a:pPr>
            <a:r>
              <a:rPr lang="en-US" sz="900" dirty="0" smtClean="0"/>
              <a:t>-- requires two trained individuals </a:t>
            </a:r>
          </a:p>
          <a:p>
            <a:pPr>
              <a:lnSpc>
                <a:spcPct val="80000"/>
              </a:lnSpc>
            </a:pPr>
            <a:r>
              <a:rPr lang="en-US" sz="900" dirty="0" smtClean="0"/>
              <a:t>-- individual #1 will maintain in-line stabilization of the head and neck to minimize cervical spine movement</a:t>
            </a:r>
          </a:p>
          <a:p>
            <a:pPr>
              <a:lnSpc>
                <a:spcPct val="80000"/>
              </a:lnSpc>
            </a:pPr>
            <a:r>
              <a:rPr lang="en-US" sz="900" dirty="0" smtClean="0"/>
              <a:t>-- individual #2 begins by cutting the chin strap or straps; both cheek pads should then be removed; a flat object, such as a tongue depressor or the flat edge of tape scissors is slid between the helmet and cheek pad; a slight turn of the object will cause the cheek pad to unsnap from the helmet</a:t>
            </a:r>
          </a:p>
          <a:p>
            <a:pPr>
              <a:lnSpc>
                <a:spcPct val="80000"/>
              </a:lnSpc>
            </a:pPr>
            <a:r>
              <a:rPr lang="en-US" sz="900" dirty="0" smtClean="0"/>
              <a:t>-- individual #1 slips a finger in each ear hole and spread the helmet; next, slowly slips helmet off the head</a:t>
            </a:r>
          </a:p>
          <a:p>
            <a:pPr>
              <a:lnSpc>
                <a:spcPct val="80000"/>
              </a:lnSpc>
            </a:pPr>
            <a:r>
              <a:rPr lang="en-US" sz="900" dirty="0" smtClean="0"/>
              <a:t>-- individual #2 reaches behind the neck and provides firm support to the cervical spine &amp; head </a:t>
            </a:r>
            <a:endParaRPr lang="en-US" sz="900" b="1" dirty="0" smtClean="0"/>
          </a:p>
          <a:p>
            <a:pPr>
              <a:lnSpc>
                <a:spcPct val="80000"/>
              </a:lnSpc>
            </a:pPr>
            <a:endParaRPr lang="en-US" sz="900" b="1" dirty="0" smtClean="0"/>
          </a:p>
          <a:p>
            <a:pPr>
              <a:lnSpc>
                <a:spcPct val="80000"/>
              </a:lnSpc>
            </a:pPr>
            <a:r>
              <a:rPr lang="en-US" sz="900" b="1" dirty="0" smtClean="0"/>
              <a:t>Shoulder pad removal </a:t>
            </a:r>
            <a:endParaRPr lang="en-US" sz="900" dirty="0" smtClean="0"/>
          </a:p>
          <a:p>
            <a:pPr>
              <a:lnSpc>
                <a:spcPct val="80000"/>
              </a:lnSpc>
            </a:pPr>
            <a:r>
              <a:rPr lang="en-US" sz="900" dirty="0" smtClean="0"/>
              <a:t>1) exposing chest without removing pads</a:t>
            </a:r>
          </a:p>
          <a:p>
            <a:pPr>
              <a:lnSpc>
                <a:spcPct val="80000"/>
              </a:lnSpc>
            </a:pPr>
            <a:r>
              <a:rPr lang="en-US" sz="900" dirty="0" smtClean="0"/>
              <a:t>-- shirt is cut to expose the shoulder pads; done by cutting the anterior portion of both sleeves</a:t>
            </a:r>
          </a:p>
          <a:p>
            <a:pPr>
              <a:lnSpc>
                <a:spcPct val="80000"/>
              </a:lnSpc>
            </a:pPr>
            <a:r>
              <a:rPr lang="en-US" sz="900" dirty="0" smtClean="0"/>
              <a:t>-- cut or unfasten the rib straps on the sternal portion of the pads </a:t>
            </a:r>
          </a:p>
          <a:p>
            <a:pPr>
              <a:lnSpc>
                <a:spcPct val="80000"/>
              </a:lnSpc>
            </a:pPr>
            <a:r>
              <a:rPr lang="en-US" sz="900" dirty="0" smtClean="0"/>
              <a:t>-- cut the laces holding together the anterior portions of the pad</a:t>
            </a:r>
          </a:p>
          <a:p>
            <a:pPr>
              <a:lnSpc>
                <a:spcPct val="80000"/>
              </a:lnSpc>
            </a:pPr>
            <a:r>
              <a:rPr lang="en-US" sz="900" dirty="0" smtClean="0"/>
              <a:t>-- the halves are then spread to expose the sternum</a:t>
            </a:r>
          </a:p>
          <a:p>
            <a:pPr>
              <a:lnSpc>
                <a:spcPct val="80000"/>
              </a:lnSpc>
            </a:pPr>
            <a:r>
              <a:rPr lang="en-US" sz="900" dirty="0" smtClean="0"/>
              <a:t>2) total removal</a:t>
            </a:r>
          </a:p>
          <a:p>
            <a:pPr>
              <a:lnSpc>
                <a:spcPct val="80000"/>
              </a:lnSpc>
            </a:pPr>
            <a:r>
              <a:rPr lang="en-US" sz="900" dirty="0" smtClean="0"/>
              <a:t>-- following above, the anterior and axillary shoulder straps are cut</a:t>
            </a:r>
          </a:p>
          <a:p>
            <a:pPr>
              <a:lnSpc>
                <a:spcPct val="80000"/>
              </a:lnSpc>
            </a:pPr>
            <a:r>
              <a:rPr lang="en-US" sz="900" dirty="0" smtClean="0"/>
              <a:t>-- the two halves of the shoulder pads are spread apart</a:t>
            </a:r>
          </a:p>
          <a:p>
            <a:pPr>
              <a:lnSpc>
                <a:spcPct val="80000"/>
              </a:lnSpc>
            </a:pPr>
            <a:r>
              <a:rPr lang="en-US" sz="900" dirty="0" smtClean="0"/>
              <a:t>-- as one individual continues to support the head, the shoulder pads are slid off shoulders over the head</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defRPr>
            </a:lvl1pPr>
            <a:lvl2pPr marL="742950" indent="-285750" defTabSz="931863" eaLnBrk="0" hangingPunct="0">
              <a:defRPr sz="2400">
                <a:solidFill>
                  <a:schemeClr val="tx1"/>
                </a:solidFill>
                <a:latin typeface="Arial" charset="0"/>
              </a:defRPr>
            </a:lvl2pPr>
            <a:lvl3pPr marL="1143000" indent="-228600" defTabSz="931863" eaLnBrk="0" hangingPunct="0">
              <a:defRPr sz="2400">
                <a:solidFill>
                  <a:schemeClr val="tx1"/>
                </a:solidFill>
                <a:latin typeface="Arial" charset="0"/>
              </a:defRPr>
            </a:lvl3pPr>
            <a:lvl4pPr marL="1600200" indent="-228600" defTabSz="931863" eaLnBrk="0" hangingPunct="0">
              <a:defRPr sz="2400">
                <a:solidFill>
                  <a:schemeClr val="tx1"/>
                </a:solidFill>
                <a:latin typeface="Arial" charset="0"/>
              </a:defRPr>
            </a:lvl4pPr>
            <a:lvl5pPr marL="2057400" indent="-228600" defTabSz="931863" eaLnBrk="0" hangingPunct="0">
              <a:defRPr sz="2400">
                <a:solidFill>
                  <a:schemeClr val="tx1"/>
                </a:solidFill>
                <a:latin typeface="Arial" charset="0"/>
              </a:defRPr>
            </a:lvl5pPr>
            <a:lvl6pPr marL="2514600" indent="-228600" algn="ctr" defTabSz="931863" eaLnBrk="0" fontAlgn="base" hangingPunct="0">
              <a:spcBef>
                <a:spcPct val="0"/>
              </a:spcBef>
              <a:spcAft>
                <a:spcPct val="0"/>
              </a:spcAft>
              <a:defRPr sz="2400">
                <a:solidFill>
                  <a:schemeClr val="tx1"/>
                </a:solidFill>
                <a:latin typeface="Arial" charset="0"/>
              </a:defRPr>
            </a:lvl6pPr>
            <a:lvl7pPr marL="2971800" indent="-228600" algn="ctr" defTabSz="931863" eaLnBrk="0" fontAlgn="base" hangingPunct="0">
              <a:spcBef>
                <a:spcPct val="0"/>
              </a:spcBef>
              <a:spcAft>
                <a:spcPct val="0"/>
              </a:spcAft>
              <a:defRPr sz="2400">
                <a:solidFill>
                  <a:schemeClr val="tx1"/>
                </a:solidFill>
                <a:latin typeface="Arial" charset="0"/>
              </a:defRPr>
            </a:lvl7pPr>
            <a:lvl8pPr marL="3429000" indent="-228600" algn="ctr" defTabSz="931863" eaLnBrk="0" fontAlgn="base" hangingPunct="0">
              <a:spcBef>
                <a:spcPct val="0"/>
              </a:spcBef>
              <a:spcAft>
                <a:spcPct val="0"/>
              </a:spcAft>
              <a:defRPr sz="2400">
                <a:solidFill>
                  <a:schemeClr val="tx1"/>
                </a:solidFill>
                <a:latin typeface="Arial" charset="0"/>
              </a:defRPr>
            </a:lvl8pPr>
            <a:lvl9pPr marL="3886200" indent="-228600" algn="ctr" defTabSz="931863" eaLnBrk="0" fontAlgn="base" hangingPunct="0">
              <a:spcBef>
                <a:spcPct val="0"/>
              </a:spcBef>
              <a:spcAft>
                <a:spcPct val="0"/>
              </a:spcAft>
              <a:defRPr sz="2400">
                <a:solidFill>
                  <a:schemeClr val="tx1"/>
                </a:solidFill>
                <a:latin typeface="Arial" charset="0"/>
              </a:defRPr>
            </a:lvl9pPr>
          </a:lstStyle>
          <a:p>
            <a:fld id="{4FDB94C9-EBE1-4694-9483-8E8C4FAA6F1F}" type="slidenum">
              <a:rPr lang="en-US" sz="1200">
                <a:latin typeface="Times New Roman" charset="0"/>
              </a:rPr>
              <a:pPr/>
              <a:t>37</a:t>
            </a:fld>
            <a:endParaRPr lang="en-US" sz="1200" dirty="0">
              <a:latin typeface="Times New Roman" charset="0"/>
            </a:endParaRPr>
          </a:p>
        </p:txBody>
      </p:sp>
      <p:sp>
        <p:nvSpPr>
          <p:cNvPr id="78851" name="Rectangle 2"/>
          <p:cNvSpPr>
            <a:spLocks noGrp="1" noRot="1" noChangeAspect="1" noChangeArrowheads="1" noTextEdit="1"/>
          </p:cNvSpPr>
          <p:nvPr>
            <p:ph type="sldImg"/>
          </p:nvPr>
        </p:nvSpPr>
        <p:spPr>
          <a:xfrm>
            <a:off x="1130300" y="690563"/>
            <a:ext cx="4597400" cy="3448050"/>
          </a:xfrm>
          <a:ln/>
        </p:spPr>
      </p:sp>
      <p:sp>
        <p:nvSpPr>
          <p:cNvPr id="78852" name="Rectangle 3"/>
          <p:cNvSpPr>
            <a:spLocks noGrp="1" noChangeArrowheads="1"/>
          </p:cNvSpPr>
          <p:nvPr>
            <p:ph type="body" idx="1"/>
          </p:nvPr>
        </p:nvSpPr>
        <p:spPr>
          <a:xfrm>
            <a:off x="685800" y="4370388"/>
            <a:ext cx="5486400" cy="4138612"/>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sz="1200" b="1" dirty="0" smtClean="0"/>
              <a:t>Ambulatory assistance</a:t>
            </a:r>
            <a:endParaRPr lang="en-US" sz="1200" dirty="0" smtClean="0"/>
          </a:p>
          <a:p>
            <a:r>
              <a:rPr lang="en-US" sz="1200" dirty="0" smtClean="0"/>
              <a:t>-- implies that the injury is minor, and no further harm will occur if the individual is ambulatory</a:t>
            </a:r>
          </a:p>
          <a:p>
            <a:pPr>
              <a:buFontTx/>
              <a:buChar char="-"/>
            </a:pPr>
            <a:r>
              <a:rPr lang="en-US" sz="1200" dirty="0" smtClean="0"/>
              <a:t>- two individuals of equal or near equal height should support both sides of the individual; individual drapes his/her arms across the shoulders of the assistants while their arms encircle the injured player’s back; assistants then escort the player off the field</a:t>
            </a:r>
          </a:p>
          <a:p>
            <a:endParaRPr lang="en-US" sz="1200" b="1" dirty="0" smtClean="0"/>
          </a:p>
          <a:p>
            <a:r>
              <a:rPr lang="en-US" sz="1200" b="1" dirty="0" smtClean="0"/>
              <a:t>Manual conveyance</a:t>
            </a:r>
            <a:endParaRPr lang="en-US" sz="1200" dirty="0" smtClean="0"/>
          </a:p>
          <a:p>
            <a:pPr>
              <a:buFontTx/>
              <a:buChar char="-"/>
            </a:pPr>
            <a:r>
              <a:rPr lang="en-US" sz="1200" dirty="0" smtClean="0"/>
              <a:t>- individual continues to drape his or her arms across the assistants’ shoulders, while one arm from each assistant is placed behind the individual’s back and the other arm is placed under the individual’s thigh; both assistants lift the legs up, placing the individual in a seated position; individual is then carried off the field</a:t>
            </a:r>
          </a:p>
          <a:p>
            <a:endParaRPr lang="en-US" sz="1200" b="1" dirty="0" smtClean="0"/>
          </a:p>
          <a:p>
            <a:r>
              <a:rPr lang="en-US" sz="1200" b="1" dirty="0" smtClean="0"/>
              <a:t>Transporting by spine board</a:t>
            </a:r>
            <a:endParaRPr lang="en-US" sz="1200" dirty="0" smtClean="0"/>
          </a:p>
          <a:p>
            <a:r>
              <a:rPr lang="en-US" sz="1200" dirty="0" smtClean="0"/>
              <a:t>-- ideally, five trained individuals should roll, lift, and carry an injured person</a:t>
            </a:r>
          </a:p>
          <a:p>
            <a:r>
              <a:rPr lang="en-US" sz="1200" dirty="0" smtClean="0"/>
              <a:t>-- captain will stabilize the head and give commands for each person to slowly lift the injured individual onto the stretcher; individual is then secured onto the stretcher; on command, the stretcher is raised to waist level; individual should be carried feet first so the captain can constantly monitor the individual’s condition</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defRPr>
            </a:lvl1pPr>
            <a:lvl2pPr marL="742950" indent="-285750" defTabSz="931863" eaLnBrk="0" hangingPunct="0">
              <a:defRPr sz="2400">
                <a:solidFill>
                  <a:schemeClr val="tx1"/>
                </a:solidFill>
                <a:latin typeface="Arial" charset="0"/>
              </a:defRPr>
            </a:lvl2pPr>
            <a:lvl3pPr marL="1143000" indent="-228600" defTabSz="931863" eaLnBrk="0" hangingPunct="0">
              <a:defRPr sz="2400">
                <a:solidFill>
                  <a:schemeClr val="tx1"/>
                </a:solidFill>
                <a:latin typeface="Arial" charset="0"/>
              </a:defRPr>
            </a:lvl3pPr>
            <a:lvl4pPr marL="1600200" indent="-228600" defTabSz="931863" eaLnBrk="0" hangingPunct="0">
              <a:defRPr sz="2400">
                <a:solidFill>
                  <a:schemeClr val="tx1"/>
                </a:solidFill>
                <a:latin typeface="Arial" charset="0"/>
              </a:defRPr>
            </a:lvl4pPr>
            <a:lvl5pPr marL="2057400" indent="-228600" defTabSz="931863" eaLnBrk="0" hangingPunct="0">
              <a:defRPr sz="2400">
                <a:solidFill>
                  <a:schemeClr val="tx1"/>
                </a:solidFill>
                <a:latin typeface="Arial" charset="0"/>
              </a:defRPr>
            </a:lvl5pPr>
            <a:lvl6pPr marL="2514600" indent="-228600" algn="ctr" defTabSz="931863" eaLnBrk="0" fontAlgn="base" hangingPunct="0">
              <a:spcBef>
                <a:spcPct val="0"/>
              </a:spcBef>
              <a:spcAft>
                <a:spcPct val="0"/>
              </a:spcAft>
              <a:defRPr sz="2400">
                <a:solidFill>
                  <a:schemeClr val="tx1"/>
                </a:solidFill>
                <a:latin typeface="Arial" charset="0"/>
              </a:defRPr>
            </a:lvl6pPr>
            <a:lvl7pPr marL="2971800" indent="-228600" algn="ctr" defTabSz="931863" eaLnBrk="0" fontAlgn="base" hangingPunct="0">
              <a:spcBef>
                <a:spcPct val="0"/>
              </a:spcBef>
              <a:spcAft>
                <a:spcPct val="0"/>
              </a:spcAft>
              <a:defRPr sz="2400">
                <a:solidFill>
                  <a:schemeClr val="tx1"/>
                </a:solidFill>
                <a:latin typeface="Arial" charset="0"/>
              </a:defRPr>
            </a:lvl7pPr>
            <a:lvl8pPr marL="3429000" indent="-228600" algn="ctr" defTabSz="931863" eaLnBrk="0" fontAlgn="base" hangingPunct="0">
              <a:spcBef>
                <a:spcPct val="0"/>
              </a:spcBef>
              <a:spcAft>
                <a:spcPct val="0"/>
              </a:spcAft>
              <a:defRPr sz="2400">
                <a:solidFill>
                  <a:schemeClr val="tx1"/>
                </a:solidFill>
                <a:latin typeface="Arial" charset="0"/>
              </a:defRPr>
            </a:lvl8pPr>
            <a:lvl9pPr marL="3886200" indent="-228600" algn="ctr" defTabSz="931863" eaLnBrk="0" fontAlgn="base" hangingPunct="0">
              <a:spcBef>
                <a:spcPct val="0"/>
              </a:spcBef>
              <a:spcAft>
                <a:spcPct val="0"/>
              </a:spcAft>
              <a:defRPr sz="2400">
                <a:solidFill>
                  <a:schemeClr val="tx1"/>
                </a:solidFill>
                <a:latin typeface="Arial" charset="0"/>
              </a:defRPr>
            </a:lvl9pPr>
          </a:lstStyle>
          <a:p>
            <a:fld id="{1E1D5089-37C8-48D5-B188-C2F2690A6E58}" type="slidenum">
              <a:rPr lang="en-US" sz="1200">
                <a:latin typeface="Times New Roman" charset="0"/>
              </a:rPr>
              <a:pPr/>
              <a:t>38</a:t>
            </a:fld>
            <a:endParaRPr lang="en-US" sz="1200" dirty="0">
              <a:latin typeface="Times New Roman" charset="0"/>
            </a:endParaRPr>
          </a:p>
        </p:txBody>
      </p:sp>
      <p:sp>
        <p:nvSpPr>
          <p:cNvPr id="79875" name="Rectangle 2"/>
          <p:cNvSpPr>
            <a:spLocks noGrp="1" noRot="1" noChangeAspect="1" noChangeArrowheads="1" noTextEdit="1"/>
          </p:cNvSpPr>
          <p:nvPr>
            <p:ph type="sldImg"/>
          </p:nvPr>
        </p:nvSpPr>
        <p:spPr>
          <a:xfrm>
            <a:off x="1130300" y="690563"/>
            <a:ext cx="4597400" cy="3448050"/>
          </a:xfrm>
          <a:ln/>
        </p:spPr>
      </p:sp>
      <p:sp>
        <p:nvSpPr>
          <p:cNvPr id="79876" name="Rectangle 3"/>
          <p:cNvSpPr>
            <a:spLocks noGrp="1" noChangeArrowheads="1"/>
          </p:cNvSpPr>
          <p:nvPr>
            <p:ph type="body" idx="1"/>
          </p:nvPr>
        </p:nvSpPr>
        <p:spPr>
          <a:xfrm>
            <a:off x="685800" y="4370388"/>
            <a:ext cx="5486400" cy="4138612"/>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smtClean="0"/>
              <a:t>ATCs recognize a possible injury or illness based on their assessment and, as needed, refer the individual for further assessment.</a:t>
            </a:r>
          </a:p>
          <a:p>
            <a:r>
              <a:rPr lang="en-US" dirty="0" smtClean="0"/>
              <a:t>Various forms of laboratory tests and imaging techniques may be used by the physician to assist in making their a diagnosis.</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defRPr>
            </a:lvl1pPr>
            <a:lvl2pPr marL="742950" indent="-285750" defTabSz="931863" eaLnBrk="0" hangingPunct="0">
              <a:defRPr sz="2400">
                <a:solidFill>
                  <a:schemeClr val="tx1"/>
                </a:solidFill>
                <a:latin typeface="Arial" charset="0"/>
              </a:defRPr>
            </a:lvl2pPr>
            <a:lvl3pPr marL="1143000" indent="-228600" defTabSz="931863" eaLnBrk="0" hangingPunct="0">
              <a:defRPr sz="2400">
                <a:solidFill>
                  <a:schemeClr val="tx1"/>
                </a:solidFill>
                <a:latin typeface="Arial" charset="0"/>
              </a:defRPr>
            </a:lvl3pPr>
            <a:lvl4pPr marL="1600200" indent="-228600" defTabSz="931863" eaLnBrk="0" hangingPunct="0">
              <a:defRPr sz="2400">
                <a:solidFill>
                  <a:schemeClr val="tx1"/>
                </a:solidFill>
                <a:latin typeface="Arial" charset="0"/>
              </a:defRPr>
            </a:lvl4pPr>
            <a:lvl5pPr marL="2057400" indent="-228600" defTabSz="931863" eaLnBrk="0" hangingPunct="0">
              <a:defRPr sz="2400">
                <a:solidFill>
                  <a:schemeClr val="tx1"/>
                </a:solidFill>
                <a:latin typeface="Arial" charset="0"/>
              </a:defRPr>
            </a:lvl5pPr>
            <a:lvl6pPr marL="2514600" indent="-228600" algn="ctr" defTabSz="931863" eaLnBrk="0" fontAlgn="base" hangingPunct="0">
              <a:spcBef>
                <a:spcPct val="0"/>
              </a:spcBef>
              <a:spcAft>
                <a:spcPct val="0"/>
              </a:spcAft>
              <a:defRPr sz="2400">
                <a:solidFill>
                  <a:schemeClr val="tx1"/>
                </a:solidFill>
                <a:latin typeface="Arial" charset="0"/>
              </a:defRPr>
            </a:lvl6pPr>
            <a:lvl7pPr marL="2971800" indent="-228600" algn="ctr" defTabSz="931863" eaLnBrk="0" fontAlgn="base" hangingPunct="0">
              <a:spcBef>
                <a:spcPct val="0"/>
              </a:spcBef>
              <a:spcAft>
                <a:spcPct val="0"/>
              </a:spcAft>
              <a:defRPr sz="2400">
                <a:solidFill>
                  <a:schemeClr val="tx1"/>
                </a:solidFill>
                <a:latin typeface="Arial" charset="0"/>
              </a:defRPr>
            </a:lvl7pPr>
            <a:lvl8pPr marL="3429000" indent="-228600" algn="ctr" defTabSz="931863" eaLnBrk="0" fontAlgn="base" hangingPunct="0">
              <a:spcBef>
                <a:spcPct val="0"/>
              </a:spcBef>
              <a:spcAft>
                <a:spcPct val="0"/>
              </a:spcAft>
              <a:defRPr sz="2400">
                <a:solidFill>
                  <a:schemeClr val="tx1"/>
                </a:solidFill>
                <a:latin typeface="Arial" charset="0"/>
              </a:defRPr>
            </a:lvl8pPr>
            <a:lvl9pPr marL="3886200" indent="-228600" algn="ctr" defTabSz="931863" eaLnBrk="0" fontAlgn="base" hangingPunct="0">
              <a:spcBef>
                <a:spcPct val="0"/>
              </a:spcBef>
              <a:spcAft>
                <a:spcPct val="0"/>
              </a:spcAft>
              <a:defRPr sz="2400">
                <a:solidFill>
                  <a:schemeClr val="tx1"/>
                </a:solidFill>
                <a:latin typeface="Arial" charset="0"/>
              </a:defRPr>
            </a:lvl9pPr>
          </a:lstStyle>
          <a:p>
            <a:fld id="{CEEDF9E4-C317-4A47-8568-0142D848194F}" type="slidenum">
              <a:rPr lang="en-US" sz="1200">
                <a:latin typeface="Times New Roman" charset="0"/>
              </a:rPr>
              <a:pPr/>
              <a:t>39</a:t>
            </a:fld>
            <a:endParaRPr lang="en-US" sz="1200" dirty="0">
              <a:latin typeface="Times New Roman" charset="0"/>
            </a:endParaRPr>
          </a:p>
        </p:txBody>
      </p:sp>
      <p:sp>
        <p:nvSpPr>
          <p:cNvPr id="80899" name="Rectangle 2"/>
          <p:cNvSpPr>
            <a:spLocks noGrp="1" noRot="1" noChangeAspect="1" noChangeArrowheads="1" noTextEdit="1"/>
          </p:cNvSpPr>
          <p:nvPr>
            <p:ph type="sldImg"/>
          </p:nvPr>
        </p:nvSpPr>
        <p:spPr>
          <a:xfrm>
            <a:off x="1130300" y="690563"/>
            <a:ext cx="4597400" cy="3448050"/>
          </a:xfrm>
          <a:ln/>
        </p:spPr>
      </p:sp>
      <p:sp>
        <p:nvSpPr>
          <p:cNvPr id="80900" name="Rectangle 3"/>
          <p:cNvSpPr>
            <a:spLocks noGrp="1" noChangeArrowheads="1"/>
          </p:cNvSpPr>
          <p:nvPr>
            <p:ph type="body" idx="1"/>
          </p:nvPr>
        </p:nvSpPr>
        <p:spPr>
          <a:xfrm>
            <a:off x="685800" y="4370388"/>
            <a:ext cx="5486400" cy="4138612"/>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b="1" dirty="0" smtClean="0"/>
              <a:t>Radiographs</a:t>
            </a:r>
            <a:endParaRPr lang="en-US" dirty="0" smtClean="0"/>
          </a:p>
          <a:p>
            <a:pPr>
              <a:buFontTx/>
              <a:buChar char="•"/>
            </a:pPr>
            <a:r>
              <a:rPr lang="en-US" dirty="0" smtClean="0"/>
              <a:t> most common imaging technique is the radiograph or x-ray </a:t>
            </a:r>
            <a:endParaRPr lang="en-US" b="1" dirty="0" smtClean="0"/>
          </a:p>
          <a:p>
            <a:pPr>
              <a:buFontTx/>
              <a:buChar char="-"/>
            </a:pPr>
            <a:r>
              <a:rPr lang="en-US" dirty="0" smtClean="0"/>
              <a:t>- provides an image of certain body structures</a:t>
            </a:r>
            <a:r>
              <a:rPr lang="en-US" b="1" dirty="0" smtClean="0"/>
              <a:t> </a:t>
            </a:r>
          </a:p>
          <a:p>
            <a:endParaRPr lang="en-US" b="1" dirty="0" smtClean="0"/>
          </a:p>
          <a:p>
            <a:r>
              <a:rPr lang="en-US" b="1" dirty="0" smtClean="0"/>
              <a:t>Myelogram</a:t>
            </a:r>
            <a:r>
              <a:rPr lang="en-US" dirty="0" smtClean="0"/>
              <a:t> </a:t>
            </a:r>
          </a:p>
          <a:p>
            <a:pPr>
              <a:buFontTx/>
              <a:buChar char="•"/>
            </a:pPr>
            <a:r>
              <a:rPr lang="en-US" dirty="0" smtClean="0"/>
              <a:t> uses an opaque dye that is introduced into the spinal canal through a lumbar puncture</a:t>
            </a:r>
          </a:p>
          <a:p>
            <a:pPr>
              <a:buFontTx/>
              <a:buChar char="•"/>
            </a:pPr>
            <a:r>
              <a:rPr lang="en-US" dirty="0" smtClean="0"/>
              <a:t> can identify pathologies of the spinal canal (e.g., tumors, nerve root compression, and disc disease)</a:t>
            </a:r>
            <a:endParaRPr lang="en-US" b="1" dirty="0" smtClean="0"/>
          </a:p>
          <a:p>
            <a:endParaRPr lang="en-US" b="1" dirty="0" smtClean="0"/>
          </a:p>
          <a:p>
            <a:r>
              <a:rPr lang="en-US" b="1" dirty="0" smtClean="0"/>
              <a:t>Arthrogram</a:t>
            </a:r>
            <a:endParaRPr lang="en-US" dirty="0" smtClean="0"/>
          </a:p>
          <a:p>
            <a:pPr>
              <a:buFontTx/>
              <a:buChar char="•"/>
            </a:pPr>
            <a:r>
              <a:rPr lang="en-US" dirty="0" smtClean="0"/>
              <a:t> opaque dye, air, or a combination of the two are injected into a joint space</a:t>
            </a:r>
          </a:p>
          <a:p>
            <a:pPr>
              <a:buFontTx/>
              <a:buChar char="•"/>
            </a:pPr>
            <a:r>
              <a:rPr lang="en-US" dirty="0" smtClean="0"/>
              <a:t> can detect capsular tissue tears and articular cartilage lesions</a:t>
            </a:r>
            <a:endParaRPr lang="en-US" b="1" dirty="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defRPr>
            </a:lvl1pPr>
            <a:lvl2pPr marL="742950" indent="-285750" defTabSz="931863" eaLnBrk="0" hangingPunct="0">
              <a:defRPr sz="2400">
                <a:solidFill>
                  <a:schemeClr val="tx1"/>
                </a:solidFill>
                <a:latin typeface="Arial" charset="0"/>
              </a:defRPr>
            </a:lvl2pPr>
            <a:lvl3pPr marL="1143000" indent="-228600" defTabSz="931863" eaLnBrk="0" hangingPunct="0">
              <a:defRPr sz="2400">
                <a:solidFill>
                  <a:schemeClr val="tx1"/>
                </a:solidFill>
                <a:latin typeface="Arial" charset="0"/>
              </a:defRPr>
            </a:lvl3pPr>
            <a:lvl4pPr marL="1600200" indent="-228600" defTabSz="931863" eaLnBrk="0" hangingPunct="0">
              <a:defRPr sz="2400">
                <a:solidFill>
                  <a:schemeClr val="tx1"/>
                </a:solidFill>
                <a:latin typeface="Arial" charset="0"/>
              </a:defRPr>
            </a:lvl4pPr>
            <a:lvl5pPr marL="2057400" indent="-228600" defTabSz="931863" eaLnBrk="0" hangingPunct="0">
              <a:defRPr sz="2400">
                <a:solidFill>
                  <a:schemeClr val="tx1"/>
                </a:solidFill>
                <a:latin typeface="Arial" charset="0"/>
              </a:defRPr>
            </a:lvl5pPr>
            <a:lvl6pPr marL="2514600" indent="-228600" algn="ctr" defTabSz="931863" eaLnBrk="0" fontAlgn="base" hangingPunct="0">
              <a:spcBef>
                <a:spcPct val="0"/>
              </a:spcBef>
              <a:spcAft>
                <a:spcPct val="0"/>
              </a:spcAft>
              <a:defRPr sz="2400">
                <a:solidFill>
                  <a:schemeClr val="tx1"/>
                </a:solidFill>
                <a:latin typeface="Arial" charset="0"/>
              </a:defRPr>
            </a:lvl6pPr>
            <a:lvl7pPr marL="2971800" indent="-228600" algn="ctr" defTabSz="931863" eaLnBrk="0" fontAlgn="base" hangingPunct="0">
              <a:spcBef>
                <a:spcPct val="0"/>
              </a:spcBef>
              <a:spcAft>
                <a:spcPct val="0"/>
              </a:spcAft>
              <a:defRPr sz="2400">
                <a:solidFill>
                  <a:schemeClr val="tx1"/>
                </a:solidFill>
                <a:latin typeface="Arial" charset="0"/>
              </a:defRPr>
            </a:lvl7pPr>
            <a:lvl8pPr marL="3429000" indent="-228600" algn="ctr" defTabSz="931863" eaLnBrk="0" fontAlgn="base" hangingPunct="0">
              <a:spcBef>
                <a:spcPct val="0"/>
              </a:spcBef>
              <a:spcAft>
                <a:spcPct val="0"/>
              </a:spcAft>
              <a:defRPr sz="2400">
                <a:solidFill>
                  <a:schemeClr val="tx1"/>
                </a:solidFill>
                <a:latin typeface="Arial" charset="0"/>
              </a:defRPr>
            </a:lvl8pPr>
            <a:lvl9pPr marL="3886200" indent="-228600" algn="ctr" defTabSz="931863" eaLnBrk="0" fontAlgn="base" hangingPunct="0">
              <a:spcBef>
                <a:spcPct val="0"/>
              </a:spcBef>
              <a:spcAft>
                <a:spcPct val="0"/>
              </a:spcAft>
              <a:defRPr sz="2400">
                <a:solidFill>
                  <a:schemeClr val="tx1"/>
                </a:solidFill>
                <a:latin typeface="Arial" charset="0"/>
              </a:defRPr>
            </a:lvl9pPr>
          </a:lstStyle>
          <a:p>
            <a:fld id="{3002C8BF-EE47-4618-938D-0D2F8AB9268D}" type="slidenum">
              <a:rPr lang="en-US" sz="1200">
                <a:latin typeface="Times New Roman" charset="0"/>
              </a:rPr>
              <a:pPr/>
              <a:t>40</a:t>
            </a:fld>
            <a:endParaRPr lang="en-US" sz="1200" dirty="0">
              <a:latin typeface="Times New Roman" charset="0"/>
            </a:endParaRPr>
          </a:p>
        </p:txBody>
      </p:sp>
      <p:sp>
        <p:nvSpPr>
          <p:cNvPr id="81923" name="Rectangle 2"/>
          <p:cNvSpPr>
            <a:spLocks noGrp="1" noRot="1" noChangeAspect="1" noChangeArrowheads="1" noTextEdit="1"/>
          </p:cNvSpPr>
          <p:nvPr>
            <p:ph type="sldImg"/>
          </p:nvPr>
        </p:nvSpPr>
        <p:spPr>
          <a:xfrm>
            <a:off x="1130300" y="690563"/>
            <a:ext cx="4597400" cy="3448050"/>
          </a:xfrm>
          <a:ln/>
        </p:spPr>
      </p:sp>
      <p:sp>
        <p:nvSpPr>
          <p:cNvPr id="81924" name="Rectangle 3"/>
          <p:cNvSpPr>
            <a:spLocks noGrp="1" noChangeArrowheads="1"/>
          </p:cNvSpPr>
          <p:nvPr>
            <p:ph type="body" idx="1"/>
          </p:nvPr>
        </p:nvSpPr>
        <p:spPr>
          <a:xfrm>
            <a:off x="685800" y="4370388"/>
            <a:ext cx="5486400" cy="4138612"/>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b="1" dirty="0" smtClean="0"/>
              <a:t>CT scan </a:t>
            </a:r>
            <a:endParaRPr lang="en-US" dirty="0" smtClean="0"/>
          </a:p>
          <a:p>
            <a:pPr>
              <a:buFontTx/>
              <a:buChar char="•"/>
            </a:pPr>
            <a:r>
              <a:rPr lang="en-US" dirty="0" smtClean="0"/>
              <a:t> produces a “3-D” cross-sectional picture of a body part</a:t>
            </a:r>
          </a:p>
          <a:p>
            <a:pPr>
              <a:buFontTx/>
              <a:buChar char="•"/>
            </a:pPr>
            <a:r>
              <a:rPr lang="en-US" dirty="0" smtClean="0"/>
              <a:t> relatively safe, since there is little radiation exposure during the procedure, and yields highly detailed results</a:t>
            </a:r>
            <a:endParaRPr lang="en-US" b="1" dirty="0" smtClean="0"/>
          </a:p>
          <a:p>
            <a:endParaRPr lang="en-US" b="1"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kern="1200" dirty="0" smtClean="0">
                <a:solidFill>
                  <a:schemeClr val="tx1"/>
                </a:solidFill>
                <a:effectLst/>
                <a:latin typeface="Arial" charset="0"/>
                <a:ea typeface="+mn-ea"/>
                <a:cs typeface="+mn-cs"/>
              </a:rPr>
              <a:t>Following the objective evaluation, the examiner analyzes and assesses the individual’s status and prognosis. …definitive diagnosis may not be known, the suspected site of injury, involved structures, and severity of injury are documented</a:t>
            </a:r>
          </a:p>
          <a:p>
            <a:endParaRPr lang="en-US" sz="1400" kern="1200" dirty="0" smtClean="0">
              <a:solidFill>
                <a:schemeClr val="tx1"/>
              </a:solidFill>
              <a:effectLst/>
              <a:latin typeface="Arial"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400" kern="1200" dirty="0" smtClean="0">
                <a:solidFill>
                  <a:schemeClr val="tx1"/>
                </a:solidFill>
                <a:effectLst/>
                <a:latin typeface="Arial" charset="0"/>
                <a:ea typeface="+mn-ea"/>
                <a:cs typeface="+mn-cs"/>
              </a:rPr>
              <a:t>Long-term goals </a:t>
            </a:r>
          </a:p>
          <a:p>
            <a:pPr marL="285750" marR="0" indent="-2857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400" kern="1200" dirty="0" smtClean="0">
                <a:solidFill>
                  <a:schemeClr val="tx1"/>
                </a:solidFill>
                <a:effectLst/>
                <a:latin typeface="Arial" charset="0"/>
                <a:ea typeface="+mn-ea"/>
                <a:cs typeface="+mn-cs"/>
              </a:rPr>
              <a:t>reflect the anticipated status of the individual after a period of rehabilitation </a:t>
            </a:r>
          </a:p>
          <a:p>
            <a:pPr marL="285750" marR="0" indent="-2857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400" kern="1200" dirty="0" smtClean="0">
                <a:solidFill>
                  <a:schemeClr val="tx1"/>
                </a:solidFill>
                <a:effectLst/>
                <a:latin typeface="Arial" charset="0"/>
                <a:ea typeface="+mn-ea"/>
                <a:cs typeface="+mn-cs"/>
              </a:rPr>
              <a:t>Possible: pain-free ROM; bilateral strength, power, and muscular endurance; cardiovascular endurance; and return to full functional status</a:t>
            </a:r>
          </a:p>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r>
              <a:rPr lang="en-US" sz="1400" kern="1200" dirty="0" smtClean="0">
                <a:solidFill>
                  <a:schemeClr val="tx1"/>
                </a:solidFill>
                <a:effectLst/>
                <a:latin typeface="Arial" charset="0"/>
                <a:ea typeface="+mn-ea"/>
                <a:cs typeface="+mn-cs"/>
              </a:rPr>
              <a:t>Short-term </a:t>
            </a:r>
          </a:p>
          <a:p>
            <a:pPr marL="285750" marR="0" indent="-2857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400" kern="1200" dirty="0" smtClean="0">
                <a:solidFill>
                  <a:schemeClr val="tx1"/>
                </a:solidFill>
                <a:effectLst/>
                <a:latin typeface="Arial" charset="0"/>
                <a:ea typeface="+mn-ea"/>
                <a:cs typeface="+mn-cs"/>
              </a:rPr>
              <a:t>outline the expected progress within days of the initial injury </a:t>
            </a:r>
          </a:p>
          <a:p>
            <a:pPr marL="285750" marR="0" indent="-2857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400" kern="1200" dirty="0" smtClean="0">
                <a:solidFill>
                  <a:schemeClr val="tx1"/>
                </a:solidFill>
                <a:effectLst/>
                <a:latin typeface="Arial" charset="0"/>
                <a:ea typeface="+mn-ea"/>
                <a:cs typeface="+mn-cs"/>
              </a:rPr>
              <a:t>Possibilities: immediate protection of the injured area and control of inflammation, hemorrhage, muscle spasm, or pain. </a:t>
            </a:r>
          </a:p>
          <a:p>
            <a:pPr marL="285750" marR="0" indent="-2857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400" kern="1200" dirty="0" smtClean="0">
                <a:solidFill>
                  <a:schemeClr val="tx1"/>
                </a:solidFill>
                <a:effectLst/>
                <a:latin typeface="Arial" charset="0"/>
                <a:ea typeface="+mn-ea"/>
                <a:cs typeface="+mn-cs"/>
              </a:rPr>
              <a:t>updated with each progress note…. Progress notes may be written daily, weekly, or biweekly to document progress.</a:t>
            </a:r>
          </a:p>
          <a:p>
            <a:pPr marL="285750" marR="0" indent="-285750" algn="l" defTabSz="914400" rtl="0" eaLnBrk="0" fontAlgn="base" latinLnBrk="0" hangingPunct="0">
              <a:lnSpc>
                <a:spcPct val="100000"/>
              </a:lnSpc>
              <a:spcBef>
                <a:spcPct val="30000"/>
              </a:spcBef>
              <a:spcAft>
                <a:spcPct val="0"/>
              </a:spcAft>
              <a:buClrTx/>
              <a:buSzTx/>
              <a:buFont typeface="Arial" pitchFamily="34" charset="0"/>
              <a:buChar char="•"/>
              <a:tabLst/>
              <a:defRPr/>
            </a:pPr>
            <a:endParaRPr lang="en-US" sz="1400" kern="1200" dirty="0" smtClean="0">
              <a:solidFill>
                <a:schemeClr val="tx1"/>
              </a:solidFill>
              <a:effectLst/>
              <a:latin typeface="Arial" charset="0"/>
              <a:ea typeface="+mn-ea"/>
              <a:cs typeface="+mn-cs"/>
            </a:endParaRPr>
          </a:p>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r>
              <a:rPr lang="en-US" sz="1400" kern="1200" dirty="0" smtClean="0">
                <a:solidFill>
                  <a:schemeClr val="tx1"/>
                </a:solidFill>
                <a:effectLst/>
                <a:latin typeface="Arial" charset="0"/>
                <a:ea typeface="+mn-ea"/>
                <a:cs typeface="+mn-cs"/>
              </a:rPr>
              <a:t>Action plan:</a:t>
            </a:r>
          </a:p>
          <a:p>
            <a:r>
              <a:rPr lang="en-US" sz="1400" kern="1200" dirty="0" smtClean="0">
                <a:solidFill>
                  <a:schemeClr val="tx1"/>
                </a:solidFill>
                <a:effectLst/>
                <a:latin typeface="Arial" charset="0"/>
                <a:ea typeface="+mn-ea"/>
                <a:cs typeface="+mn-cs"/>
              </a:rPr>
              <a:t>The action plan should include the following information:</a:t>
            </a:r>
          </a:p>
          <a:p>
            <a:pPr marL="285750" indent="-285750">
              <a:buFont typeface="Arial" pitchFamily="34" charset="0"/>
              <a:buChar char="•"/>
            </a:pPr>
            <a:r>
              <a:rPr lang="en-US" sz="1400" kern="1200" dirty="0" smtClean="0">
                <a:solidFill>
                  <a:schemeClr val="tx1"/>
                </a:solidFill>
                <a:effectLst/>
                <a:latin typeface="Arial" charset="0"/>
                <a:ea typeface="+mn-ea"/>
                <a:cs typeface="+mn-cs"/>
              </a:rPr>
              <a:t>immediate treatment given to the injured individual</a:t>
            </a:r>
          </a:p>
          <a:p>
            <a:pPr marL="285750" indent="-285750">
              <a:buFont typeface="Arial" pitchFamily="34" charset="0"/>
              <a:buChar char="•"/>
            </a:pPr>
            <a:r>
              <a:rPr lang="en-US" sz="1400" kern="1200" dirty="0" smtClean="0">
                <a:solidFill>
                  <a:schemeClr val="tx1"/>
                </a:solidFill>
                <a:effectLst/>
                <a:latin typeface="Arial" charset="0"/>
                <a:ea typeface="+mn-ea"/>
                <a:cs typeface="+mn-cs"/>
              </a:rPr>
              <a:t>frequency and duration of treatments, therapeutic modalities, and exercises</a:t>
            </a:r>
          </a:p>
          <a:p>
            <a:pPr marL="285750" indent="-285750">
              <a:buFont typeface="Arial" pitchFamily="34" charset="0"/>
              <a:buChar char="•"/>
            </a:pPr>
            <a:r>
              <a:rPr lang="en-US" sz="1400" kern="1200" dirty="0" smtClean="0">
                <a:solidFill>
                  <a:schemeClr val="tx1"/>
                </a:solidFill>
                <a:effectLst/>
                <a:latin typeface="Arial" charset="0"/>
                <a:ea typeface="+mn-ea"/>
                <a:cs typeface="+mn-cs"/>
              </a:rPr>
              <a:t>evaluation standards to determine progress toward the goals</a:t>
            </a:r>
          </a:p>
          <a:p>
            <a:pPr marL="285750" indent="-285750">
              <a:buFont typeface="Arial" pitchFamily="34" charset="0"/>
              <a:buChar char="•"/>
            </a:pPr>
            <a:r>
              <a:rPr lang="en-US" sz="1400" kern="1200" dirty="0" smtClean="0">
                <a:solidFill>
                  <a:schemeClr val="tx1"/>
                </a:solidFill>
                <a:effectLst/>
                <a:latin typeface="Arial" charset="0"/>
                <a:ea typeface="+mn-ea"/>
                <a:cs typeface="+mn-cs"/>
              </a:rPr>
              <a:t>ongoing patient education</a:t>
            </a:r>
          </a:p>
          <a:p>
            <a:pPr marL="285750" indent="-285750">
              <a:buFont typeface="Arial" pitchFamily="34" charset="0"/>
              <a:buChar char="•"/>
            </a:pPr>
            <a:r>
              <a:rPr lang="en-US" sz="1400" kern="1200" dirty="0" smtClean="0">
                <a:solidFill>
                  <a:schemeClr val="tx1"/>
                </a:solidFill>
                <a:effectLst/>
                <a:latin typeface="Arial" charset="0"/>
                <a:ea typeface="+mn-ea"/>
                <a:cs typeface="+mn-cs"/>
              </a:rPr>
              <a:t>criteria for discharge</a:t>
            </a:r>
          </a:p>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endParaRPr lang="en-US" sz="1400" kern="1200" dirty="0" smtClean="0">
              <a:solidFill>
                <a:schemeClr val="tx1"/>
              </a:solidFill>
              <a:effectLst/>
              <a:latin typeface="Arial" charset="0"/>
              <a:ea typeface="+mn-ea"/>
              <a:cs typeface="+mn-cs"/>
            </a:endParaRPr>
          </a:p>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endParaRPr lang="en-US" sz="1400" kern="1200" dirty="0" smtClean="0">
              <a:solidFill>
                <a:schemeClr val="tx1"/>
              </a:solidFill>
              <a:effectLst/>
              <a:latin typeface="Arial"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163C45CD-78F9-4ABE-92D9-954763AA5432}" type="slidenum">
              <a:rPr lang="en-US" smtClean="0"/>
              <a:pPr>
                <a:defRPr/>
              </a:pPr>
              <a:t>4</a:t>
            </a:fld>
            <a:endParaRPr lang="en-US" dirty="0"/>
          </a:p>
        </p:txBody>
      </p:sp>
    </p:spTree>
    <p:extLst>
      <p:ext uri="{BB962C8B-B14F-4D97-AF65-F5344CB8AC3E}">
        <p14:creationId xmlns="" xmlns:p14="http://schemas.microsoft.com/office/powerpoint/2010/main" val="384609525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defRPr>
            </a:lvl1pPr>
            <a:lvl2pPr marL="742950" indent="-285750" defTabSz="931863" eaLnBrk="0" hangingPunct="0">
              <a:defRPr sz="2400">
                <a:solidFill>
                  <a:schemeClr val="tx1"/>
                </a:solidFill>
                <a:latin typeface="Arial" charset="0"/>
              </a:defRPr>
            </a:lvl2pPr>
            <a:lvl3pPr marL="1143000" indent="-228600" defTabSz="931863" eaLnBrk="0" hangingPunct="0">
              <a:defRPr sz="2400">
                <a:solidFill>
                  <a:schemeClr val="tx1"/>
                </a:solidFill>
                <a:latin typeface="Arial" charset="0"/>
              </a:defRPr>
            </a:lvl3pPr>
            <a:lvl4pPr marL="1600200" indent="-228600" defTabSz="931863" eaLnBrk="0" hangingPunct="0">
              <a:defRPr sz="2400">
                <a:solidFill>
                  <a:schemeClr val="tx1"/>
                </a:solidFill>
                <a:latin typeface="Arial" charset="0"/>
              </a:defRPr>
            </a:lvl4pPr>
            <a:lvl5pPr marL="2057400" indent="-228600" defTabSz="931863" eaLnBrk="0" hangingPunct="0">
              <a:defRPr sz="2400">
                <a:solidFill>
                  <a:schemeClr val="tx1"/>
                </a:solidFill>
                <a:latin typeface="Arial" charset="0"/>
              </a:defRPr>
            </a:lvl5pPr>
            <a:lvl6pPr marL="2514600" indent="-228600" algn="ctr" defTabSz="931863" eaLnBrk="0" fontAlgn="base" hangingPunct="0">
              <a:spcBef>
                <a:spcPct val="0"/>
              </a:spcBef>
              <a:spcAft>
                <a:spcPct val="0"/>
              </a:spcAft>
              <a:defRPr sz="2400">
                <a:solidFill>
                  <a:schemeClr val="tx1"/>
                </a:solidFill>
                <a:latin typeface="Arial" charset="0"/>
              </a:defRPr>
            </a:lvl6pPr>
            <a:lvl7pPr marL="2971800" indent="-228600" algn="ctr" defTabSz="931863" eaLnBrk="0" fontAlgn="base" hangingPunct="0">
              <a:spcBef>
                <a:spcPct val="0"/>
              </a:spcBef>
              <a:spcAft>
                <a:spcPct val="0"/>
              </a:spcAft>
              <a:defRPr sz="2400">
                <a:solidFill>
                  <a:schemeClr val="tx1"/>
                </a:solidFill>
                <a:latin typeface="Arial" charset="0"/>
              </a:defRPr>
            </a:lvl7pPr>
            <a:lvl8pPr marL="3429000" indent="-228600" algn="ctr" defTabSz="931863" eaLnBrk="0" fontAlgn="base" hangingPunct="0">
              <a:spcBef>
                <a:spcPct val="0"/>
              </a:spcBef>
              <a:spcAft>
                <a:spcPct val="0"/>
              </a:spcAft>
              <a:defRPr sz="2400">
                <a:solidFill>
                  <a:schemeClr val="tx1"/>
                </a:solidFill>
                <a:latin typeface="Arial" charset="0"/>
              </a:defRPr>
            </a:lvl8pPr>
            <a:lvl9pPr marL="3886200" indent="-228600" algn="ctr" defTabSz="931863" eaLnBrk="0" fontAlgn="base" hangingPunct="0">
              <a:spcBef>
                <a:spcPct val="0"/>
              </a:spcBef>
              <a:spcAft>
                <a:spcPct val="0"/>
              </a:spcAft>
              <a:defRPr sz="2400">
                <a:solidFill>
                  <a:schemeClr val="tx1"/>
                </a:solidFill>
                <a:latin typeface="Arial" charset="0"/>
              </a:defRPr>
            </a:lvl9pPr>
          </a:lstStyle>
          <a:p>
            <a:fld id="{947E7217-90ED-45CC-8013-7FD21BF61DE4}" type="slidenum">
              <a:rPr lang="en-US" sz="1200">
                <a:latin typeface="Times New Roman" charset="0"/>
              </a:rPr>
              <a:pPr/>
              <a:t>41</a:t>
            </a:fld>
            <a:endParaRPr lang="en-US" sz="1200" dirty="0">
              <a:latin typeface="Times New Roman" charset="0"/>
            </a:endParaRPr>
          </a:p>
        </p:txBody>
      </p:sp>
      <p:sp>
        <p:nvSpPr>
          <p:cNvPr id="82947" name="Rectangle 2"/>
          <p:cNvSpPr>
            <a:spLocks noGrp="1" noRot="1" noChangeAspect="1" noChangeArrowheads="1" noTextEdit="1"/>
          </p:cNvSpPr>
          <p:nvPr>
            <p:ph type="sldImg"/>
          </p:nvPr>
        </p:nvSpPr>
        <p:spPr>
          <a:xfrm>
            <a:off x="1130300" y="690563"/>
            <a:ext cx="4597400" cy="3448050"/>
          </a:xfrm>
          <a:ln/>
        </p:spPr>
      </p:sp>
      <p:sp>
        <p:nvSpPr>
          <p:cNvPr id="82948" name="Rectangle 3"/>
          <p:cNvSpPr>
            <a:spLocks noGrp="1" noChangeArrowheads="1"/>
          </p:cNvSpPr>
          <p:nvPr>
            <p:ph type="body" idx="1"/>
          </p:nvPr>
        </p:nvSpPr>
        <p:spPr>
          <a:xfrm>
            <a:off x="685800" y="4370388"/>
            <a:ext cx="5486400" cy="4138612"/>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b="1" dirty="0" smtClean="0"/>
              <a:t>CT scan </a:t>
            </a:r>
            <a:endParaRPr lang="en-US" dirty="0" smtClean="0"/>
          </a:p>
          <a:p>
            <a:pPr>
              <a:buFontTx/>
              <a:buChar char="•"/>
            </a:pPr>
            <a:r>
              <a:rPr lang="en-US" dirty="0" smtClean="0"/>
              <a:t> produces a “3-D” cross-sectional picture of a body part</a:t>
            </a:r>
          </a:p>
          <a:p>
            <a:pPr>
              <a:buFontTx/>
              <a:buChar char="•"/>
            </a:pPr>
            <a:r>
              <a:rPr lang="en-US" dirty="0" smtClean="0"/>
              <a:t> relatively safe, since there is little radiation exposure during the procedure, and yields highly detailed results</a:t>
            </a:r>
            <a:endParaRPr lang="en-US" b="1" dirty="0" smtClean="0"/>
          </a:p>
          <a:p>
            <a:endParaRPr lang="en-US" b="1" dirty="0" smtClean="0"/>
          </a:p>
          <a:p>
            <a:r>
              <a:rPr lang="en-US" b="1" dirty="0" smtClean="0"/>
              <a:t>MRI</a:t>
            </a:r>
            <a:endParaRPr lang="en-US" dirty="0" smtClean="0"/>
          </a:p>
          <a:p>
            <a:pPr>
              <a:buFontTx/>
              <a:buChar char="•"/>
            </a:pPr>
            <a:r>
              <a:rPr lang="en-US" dirty="0" smtClean="0"/>
              <a:t> excellent tool for visualizing the CNS, spine, and musculoskeletal and cardiovascular systems </a:t>
            </a:r>
          </a:p>
          <a:p>
            <a:pPr>
              <a:buFontTx/>
              <a:buChar char="•"/>
            </a:pPr>
            <a:r>
              <a:rPr lang="en-US" dirty="0" smtClean="0"/>
              <a:t> soft tissue differentiation (i.e., ligamentous disruption; e.g., ACL tear)</a:t>
            </a:r>
          </a:p>
          <a:p>
            <a:pPr>
              <a:buFontTx/>
              <a:buChar char="•"/>
            </a:pPr>
            <a:r>
              <a:rPr lang="en-US" dirty="0" smtClean="0"/>
              <a:t> space-occupying lesions in the brain (tumor or hematoma)</a:t>
            </a:r>
          </a:p>
          <a:p>
            <a:pPr>
              <a:buFontTx/>
              <a:buChar char="•"/>
            </a:pPr>
            <a:r>
              <a:rPr lang="en-US" dirty="0" smtClean="0"/>
              <a:t> joint damage (meniscal tears, osteochondral fracture)</a:t>
            </a:r>
          </a:p>
          <a:p>
            <a:pPr>
              <a:buFontTx/>
              <a:buChar char="•"/>
            </a:pPr>
            <a:r>
              <a:rPr lang="en-US" dirty="0" smtClean="0"/>
              <a:t> view blood vessels and blood flow without the use of a contrast medium (e.g., cardiac function)</a:t>
            </a:r>
          </a:p>
          <a:p>
            <a:pPr>
              <a:buFontTx/>
              <a:buChar char="•"/>
            </a:pPr>
            <a:r>
              <a:rPr lang="en-US" dirty="0" smtClean="0"/>
              <a:t> in many cases, the MRI has replaced the myelogram and arthrogram</a:t>
            </a:r>
          </a:p>
          <a:p>
            <a:endParaRPr lang="en-US" dirty="0"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defRPr>
            </a:lvl1pPr>
            <a:lvl2pPr marL="742950" indent="-285750" defTabSz="931863" eaLnBrk="0" hangingPunct="0">
              <a:defRPr sz="2400">
                <a:solidFill>
                  <a:schemeClr val="tx1"/>
                </a:solidFill>
                <a:latin typeface="Arial" charset="0"/>
              </a:defRPr>
            </a:lvl2pPr>
            <a:lvl3pPr marL="1143000" indent="-228600" defTabSz="931863" eaLnBrk="0" hangingPunct="0">
              <a:defRPr sz="2400">
                <a:solidFill>
                  <a:schemeClr val="tx1"/>
                </a:solidFill>
                <a:latin typeface="Arial" charset="0"/>
              </a:defRPr>
            </a:lvl3pPr>
            <a:lvl4pPr marL="1600200" indent="-228600" defTabSz="931863" eaLnBrk="0" hangingPunct="0">
              <a:defRPr sz="2400">
                <a:solidFill>
                  <a:schemeClr val="tx1"/>
                </a:solidFill>
                <a:latin typeface="Arial" charset="0"/>
              </a:defRPr>
            </a:lvl4pPr>
            <a:lvl5pPr marL="2057400" indent="-228600" defTabSz="931863" eaLnBrk="0" hangingPunct="0">
              <a:defRPr sz="2400">
                <a:solidFill>
                  <a:schemeClr val="tx1"/>
                </a:solidFill>
                <a:latin typeface="Arial" charset="0"/>
              </a:defRPr>
            </a:lvl5pPr>
            <a:lvl6pPr marL="2514600" indent="-228600" algn="ctr" defTabSz="931863" eaLnBrk="0" fontAlgn="base" hangingPunct="0">
              <a:spcBef>
                <a:spcPct val="0"/>
              </a:spcBef>
              <a:spcAft>
                <a:spcPct val="0"/>
              </a:spcAft>
              <a:defRPr sz="2400">
                <a:solidFill>
                  <a:schemeClr val="tx1"/>
                </a:solidFill>
                <a:latin typeface="Arial" charset="0"/>
              </a:defRPr>
            </a:lvl6pPr>
            <a:lvl7pPr marL="2971800" indent="-228600" algn="ctr" defTabSz="931863" eaLnBrk="0" fontAlgn="base" hangingPunct="0">
              <a:spcBef>
                <a:spcPct val="0"/>
              </a:spcBef>
              <a:spcAft>
                <a:spcPct val="0"/>
              </a:spcAft>
              <a:defRPr sz="2400">
                <a:solidFill>
                  <a:schemeClr val="tx1"/>
                </a:solidFill>
                <a:latin typeface="Arial" charset="0"/>
              </a:defRPr>
            </a:lvl7pPr>
            <a:lvl8pPr marL="3429000" indent="-228600" algn="ctr" defTabSz="931863" eaLnBrk="0" fontAlgn="base" hangingPunct="0">
              <a:spcBef>
                <a:spcPct val="0"/>
              </a:spcBef>
              <a:spcAft>
                <a:spcPct val="0"/>
              </a:spcAft>
              <a:defRPr sz="2400">
                <a:solidFill>
                  <a:schemeClr val="tx1"/>
                </a:solidFill>
                <a:latin typeface="Arial" charset="0"/>
              </a:defRPr>
            </a:lvl8pPr>
            <a:lvl9pPr marL="3886200" indent="-228600" algn="ctr" defTabSz="931863" eaLnBrk="0" fontAlgn="base" hangingPunct="0">
              <a:spcBef>
                <a:spcPct val="0"/>
              </a:spcBef>
              <a:spcAft>
                <a:spcPct val="0"/>
              </a:spcAft>
              <a:defRPr sz="2400">
                <a:solidFill>
                  <a:schemeClr val="tx1"/>
                </a:solidFill>
                <a:latin typeface="Arial" charset="0"/>
              </a:defRPr>
            </a:lvl9pPr>
          </a:lstStyle>
          <a:p>
            <a:fld id="{0D44FEF5-51A5-4673-B865-E69B70E6B8CA}" type="slidenum">
              <a:rPr lang="en-US" sz="1200">
                <a:latin typeface="Times New Roman" charset="0"/>
              </a:rPr>
              <a:pPr/>
              <a:t>42</a:t>
            </a:fld>
            <a:endParaRPr lang="en-US" sz="1200" dirty="0">
              <a:latin typeface="Times New Roman" charset="0"/>
            </a:endParaRPr>
          </a:p>
        </p:txBody>
      </p:sp>
      <p:sp>
        <p:nvSpPr>
          <p:cNvPr id="83971" name="Rectangle 2"/>
          <p:cNvSpPr>
            <a:spLocks noGrp="1" noRot="1" noChangeAspect="1" noChangeArrowheads="1" noTextEdit="1"/>
          </p:cNvSpPr>
          <p:nvPr>
            <p:ph type="sldImg"/>
          </p:nvPr>
        </p:nvSpPr>
        <p:spPr>
          <a:xfrm>
            <a:off x="1130300" y="690563"/>
            <a:ext cx="4597400" cy="3448050"/>
          </a:xfrm>
          <a:ln/>
        </p:spPr>
      </p:sp>
      <p:sp>
        <p:nvSpPr>
          <p:cNvPr id="83972" name="Rectangle 3"/>
          <p:cNvSpPr>
            <a:spLocks noGrp="1" noChangeArrowheads="1"/>
          </p:cNvSpPr>
          <p:nvPr>
            <p:ph type="body" idx="1"/>
          </p:nvPr>
        </p:nvSpPr>
        <p:spPr>
          <a:xfrm>
            <a:off x="685800" y="4370388"/>
            <a:ext cx="5486400" cy="4138612"/>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b="1" dirty="0" smtClean="0"/>
              <a:t>Bone scans </a:t>
            </a:r>
          </a:p>
          <a:p>
            <a:pPr>
              <a:buFontTx/>
              <a:buChar char="•"/>
            </a:pPr>
            <a:r>
              <a:rPr lang="en-US" dirty="0" smtClean="0"/>
              <a:t> may be clinically correlated to plain x-rays or other diagnostic tests</a:t>
            </a:r>
          </a:p>
          <a:p>
            <a:pPr>
              <a:buFontTx/>
              <a:buChar char="•"/>
            </a:pPr>
            <a:r>
              <a:rPr lang="en-US" dirty="0" smtClean="0"/>
              <a:t> no special preparation is needed prior to the bone scan </a:t>
            </a:r>
          </a:p>
          <a:p>
            <a:pPr>
              <a:buFontTx/>
              <a:buChar char="•"/>
            </a:pPr>
            <a:r>
              <a:rPr lang="en-US" dirty="0" smtClean="0"/>
              <a:t> risk to the patient is minimal</a:t>
            </a:r>
          </a:p>
          <a:p>
            <a:endParaRPr lang="en-US" b="1" dirty="0"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defRPr>
            </a:lvl1pPr>
            <a:lvl2pPr marL="742950" indent="-285750" defTabSz="931863" eaLnBrk="0" hangingPunct="0">
              <a:defRPr sz="2400">
                <a:solidFill>
                  <a:schemeClr val="tx1"/>
                </a:solidFill>
                <a:latin typeface="Arial" charset="0"/>
              </a:defRPr>
            </a:lvl2pPr>
            <a:lvl3pPr marL="1143000" indent="-228600" defTabSz="931863" eaLnBrk="0" hangingPunct="0">
              <a:defRPr sz="2400">
                <a:solidFill>
                  <a:schemeClr val="tx1"/>
                </a:solidFill>
                <a:latin typeface="Arial" charset="0"/>
              </a:defRPr>
            </a:lvl3pPr>
            <a:lvl4pPr marL="1600200" indent="-228600" defTabSz="931863" eaLnBrk="0" hangingPunct="0">
              <a:defRPr sz="2400">
                <a:solidFill>
                  <a:schemeClr val="tx1"/>
                </a:solidFill>
                <a:latin typeface="Arial" charset="0"/>
              </a:defRPr>
            </a:lvl4pPr>
            <a:lvl5pPr marL="2057400" indent="-228600" defTabSz="931863" eaLnBrk="0" hangingPunct="0">
              <a:defRPr sz="2400">
                <a:solidFill>
                  <a:schemeClr val="tx1"/>
                </a:solidFill>
                <a:latin typeface="Arial" charset="0"/>
              </a:defRPr>
            </a:lvl5pPr>
            <a:lvl6pPr marL="2514600" indent="-228600" algn="ctr" defTabSz="931863" eaLnBrk="0" fontAlgn="base" hangingPunct="0">
              <a:spcBef>
                <a:spcPct val="0"/>
              </a:spcBef>
              <a:spcAft>
                <a:spcPct val="0"/>
              </a:spcAft>
              <a:defRPr sz="2400">
                <a:solidFill>
                  <a:schemeClr val="tx1"/>
                </a:solidFill>
                <a:latin typeface="Arial" charset="0"/>
              </a:defRPr>
            </a:lvl6pPr>
            <a:lvl7pPr marL="2971800" indent="-228600" algn="ctr" defTabSz="931863" eaLnBrk="0" fontAlgn="base" hangingPunct="0">
              <a:spcBef>
                <a:spcPct val="0"/>
              </a:spcBef>
              <a:spcAft>
                <a:spcPct val="0"/>
              </a:spcAft>
              <a:defRPr sz="2400">
                <a:solidFill>
                  <a:schemeClr val="tx1"/>
                </a:solidFill>
                <a:latin typeface="Arial" charset="0"/>
              </a:defRPr>
            </a:lvl7pPr>
            <a:lvl8pPr marL="3429000" indent="-228600" algn="ctr" defTabSz="931863" eaLnBrk="0" fontAlgn="base" hangingPunct="0">
              <a:spcBef>
                <a:spcPct val="0"/>
              </a:spcBef>
              <a:spcAft>
                <a:spcPct val="0"/>
              </a:spcAft>
              <a:defRPr sz="2400">
                <a:solidFill>
                  <a:schemeClr val="tx1"/>
                </a:solidFill>
                <a:latin typeface="Arial" charset="0"/>
              </a:defRPr>
            </a:lvl8pPr>
            <a:lvl9pPr marL="3886200" indent="-228600" algn="ctr" defTabSz="931863" eaLnBrk="0" fontAlgn="base" hangingPunct="0">
              <a:spcBef>
                <a:spcPct val="0"/>
              </a:spcBef>
              <a:spcAft>
                <a:spcPct val="0"/>
              </a:spcAft>
              <a:defRPr sz="2400">
                <a:solidFill>
                  <a:schemeClr val="tx1"/>
                </a:solidFill>
                <a:latin typeface="Arial" charset="0"/>
              </a:defRPr>
            </a:lvl9pPr>
          </a:lstStyle>
          <a:p>
            <a:fld id="{C0D7A995-1BB4-4DBD-BEA7-98B17BA1A792}" type="slidenum">
              <a:rPr lang="en-US" sz="1200">
                <a:latin typeface="Times New Roman" charset="0"/>
              </a:rPr>
              <a:pPr/>
              <a:t>43</a:t>
            </a:fld>
            <a:endParaRPr lang="en-US" sz="1200" dirty="0">
              <a:latin typeface="Times New Roman" charset="0"/>
            </a:endParaRPr>
          </a:p>
        </p:txBody>
      </p:sp>
      <p:sp>
        <p:nvSpPr>
          <p:cNvPr id="84995" name="Rectangle 2"/>
          <p:cNvSpPr>
            <a:spLocks noGrp="1" noRot="1" noChangeAspect="1" noChangeArrowheads="1" noTextEdit="1"/>
          </p:cNvSpPr>
          <p:nvPr>
            <p:ph type="sldImg"/>
          </p:nvPr>
        </p:nvSpPr>
        <p:spPr>
          <a:xfrm>
            <a:off x="1130300" y="690563"/>
            <a:ext cx="4597400" cy="3448050"/>
          </a:xfrm>
          <a:ln/>
        </p:spPr>
      </p:sp>
      <p:sp>
        <p:nvSpPr>
          <p:cNvPr id="84996" name="Rectangle 3"/>
          <p:cNvSpPr>
            <a:spLocks noGrp="1" noChangeArrowheads="1"/>
          </p:cNvSpPr>
          <p:nvPr>
            <p:ph type="body" idx="1"/>
          </p:nvPr>
        </p:nvSpPr>
        <p:spPr>
          <a:xfrm>
            <a:off x="685800" y="4370388"/>
            <a:ext cx="5486400" cy="4138612"/>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b="1" dirty="0" smtClean="0"/>
              <a:t>Ultrasonic imaging</a:t>
            </a:r>
            <a:endParaRPr lang="en-US" dirty="0" smtClean="0"/>
          </a:p>
          <a:p>
            <a:pPr>
              <a:buFontTx/>
              <a:buChar char="•"/>
            </a:pPr>
            <a:r>
              <a:rPr lang="en-US" dirty="0" smtClean="0"/>
              <a:t> sometimes called sonography</a:t>
            </a:r>
          </a:p>
          <a:p>
            <a:pPr>
              <a:buFontTx/>
              <a:buChar char="•"/>
            </a:pPr>
            <a:r>
              <a:rPr lang="en-US" dirty="0" smtClean="0"/>
              <a:t> uses sound waves to view the various internal organs and certain soft tissue structures</a:t>
            </a:r>
          </a:p>
          <a:p>
            <a:pPr>
              <a:buFontTx/>
              <a:buChar char="•"/>
            </a:pPr>
            <a:r>
              <a:rPr lang="en-US" dirty="0" smtClean="0"/>
              <a:t> commonly used to monitor development of the fetus during pregnancy</a:t>
            </a:r>
            <a:endParaRPr lang="en-US" b="1" dirty="0" smtClean="0"/>
          </a:p>
          <a:p>
            <a:endParaRPr lang="en-US" b="1" dirty="0" smtClean="0"/>
          </a:p>
          <a:p>
            <a:r>
              <a:rPr lang="en-US" b="1" dirty="0" smtClean="0"/>
              <a:t>Electromyography</a:t>
            </a:r>
            <a:endParaRPr lang="en-US" dirty="0" smtClean="0"/>
          </a:p>
          <a:p>
            <a:pPr>
              <a:buFontTx/>
              <a:buChar char="•"/>
            </a:pPr>
            <a:r>
              <a:rPr lang="en-US" dirty="0" smtClean="0"/>
              <a:t> can detect certain muscular conditions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400" kern="1200" dirty="0" smtClean="0">
                <a:solidFill>
                  <a:schemeClr val="tx1"/>
                </a:solidFill>
                <a:effectLst/>
                <a:latin typeface="Arial" charset="0"/>
                <a:ea typeface="+mn-ea"/>
                <a:cs typeface="+mn-cs"/>
              </a:rPr>
              <a:t>This information verifies specific services rendered and evaluates the progress of the patient as well as the efficacy of the treatment plan.</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400" kern="1200" dirty="0" smtClean="0">
                <a:solidFill>
                  <a:schemeClr val="tx1"/>
                </a:solidFill>
                <a:effectLst/>
                <a:latin typeface="Arial" charset="0"/>
                <a:ea typeface="+mn-ea"/>
                <a:cs typeface="+mn-cs"/>
              </a:rPr>
              <a:t>Insurance companies use this information to determine if services are being appropriately rendered and qualify for reimbursement.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400" kern="1200" dirty="0" smtClean="0">
                <a:solidFill>
                  <a:schemeClr val="tx1"/>
                </a:solidFill>
                <a:effectLst/>
                <a:latin typeface="Arial" charset="0"/>
                <a:ea typeface="+mn-ea"/>
                <a:cs typeface="+mn-cs"/>
              </a:rPr>
              <a:t>More important, this comprehensive record-keeping system can minimize the ever-present threat of malpractice and litigation.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400" kern="1200" dirty="0" smtClean="0">
                <a:solidFill>
                  <a:schemeClr val="tx1"/>
                </a:solidFill>
                <a:effectLst/>
                <a:latin typeface="Arial" charset="0"/>
                <a:ea typeface="+mn-ea"/>
                <a:cs typeface="+mn-cs"/>
              </a:rPr>
              <a:t>In general, the primary error in writing SOAP notes is the error of omission, whereby clinicians fail to adequately document the nature and extent of care provided to the patient. Formal documentation and regular review of records can reduce this threat and minimize the likelihood that inappropriate or inadequate care is being rendered to a patient.</a:t>
            </a:r>
          </a:p>
          <a:p>
            <a:endParaRPr lang="en-US" dirty="0"/>
          </a:p>
        </p:txBody>
      </p:sp>
      <p:sp>
        <p:nvSpPr>
          <p:cNvPr id="4" name="Slide Number Placeholder 3"/>
          <p:cNvSpPr>
            <a:spLocks noGrp="1"/>
          </p:cNvSpPr>
          <p:nvPr>
            <p:ph type="sldNum" sz="quarter" idx="10"/>
          </p:nvPr>
        </p:nvSpPr>
        <p:spPr/>
        <p:txBody>
          <a:bodyPr/>
          <a:lstStyle/>
          <a:p>
            <a:pPr>
              <a:defRPr/>
            </a:pPr>
            <a:fld id="{163C45CD-78F9-4ABE-92D9-954763AA5432}" type="slidenum">
              <a:rPr lang="en-US" smtClean="0"/>
              <a:pPr>
                <a:defRPr/>
              </a:pPr>
              <a:t>5</a:t>
            </a:fld>
            <a:endParaRPr lang="en-US" dirty="0"/>
          </a:p>
        </p:txBody>
      </p:sp>
    </p:spTree>
    <p:extLst>
      <p:ext uri="{BB962C8B-B14F-4D97-AF65-F5344CB8AC3E}">
        <p14:creationId xmlns="" xmlns:p14="http://schemas.microsoft.com/office/powerpoint/2010/main" val="42296922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defRPr>
            </a:lvl1pPr>
            <a:lvl2pPr marL="742950" indent="-285750" defTabSz="931863" eaLnBrk="0" hangingPunct="0">
              <a:defRPr sz="2400">
                <a:solidFill>
                  <a:schemeClr val="tx1"/>
                </a:solidFill>
                <a:latin typeface="Arial" charset="0"/>
              </a:defRPr>
            </a:lvl2pPr>
            <a:lvl3pPr marL="1143000" indent="-228600" defTabSz="931863" eaLnBrk="0" hangingPunct="0">
              <a:defRPr sz="2400">
                <a:solidFill>
                  <a:schemeClr val="tx1"/>
                </a:solidFill>
                <a:latin typeface="Arial" charset="0"/>
              </a:defRPr>
            </a:lvl3pPr>
            <a:lvl4pPr marL="1600200" indent="-228600" defTabSz="931863" eaLnBrk="0" hangingPunct="0">
              <a:defRPr sz="2400">
                <a:solidFill>
                  <a:schemeClr val="tx1"/>
                </a:solidFill>
                <a:latin typeface="Arial" charset="0"/>
              </a:defRPr>
            </a:lvl4pPr>
            <a:lvl5pPr marL="2057400" indent="-228600" defTabSz="931863" eaLnBrk="0" hangingPunct="0">
              <a:defRPr sz="2400">
                <a:solidFill>
                  <a:schemeClr val="tx1"/>
                </a:solidFill>
                <a:latin typeface="Arial" charset="0"/>
              </a:defRPr>
            </a:lvl5pPr>
            <a:lvl6pPr marL="2514600" indent="-228600" algn="ctr" defTabSz="931863" eaLnBrk="0" fontAlgn="base" hangingPunct="0">
              <a:spcBef>
                <a:spcPct val="0"/>
              </a:spcBef>
              <a:spcAft>
                <a:spcPct val="0"/>
              </a:spcAft>
              <a:defRPr sz="2400">
                <a:solidFill>
                  <a:schemeClr val="tx1"/>
                </a:solidFill>
                <a:latin typeface="Arial" charset="0"/>
              </a:defRPr>
            </a:lvl6pPr>
            <a:lvl7pPr marL="2971800" indent="-228600" algn="ctr" defTabSz="931863" eaLnBrk="0" fontAlgn="base" hangingPunct="0">
              <a:spcBef>
                <a:spcPct val="0"/>
              </a:spcBef>
              <a:spcAft>
                <a:spcPct val="0"/>
              </a:spcAft>
              <a:defRPr sz="2400">
                <a:solidFill>
                  <a:schemeClr val="tx1"/>
                </a:solidFill>
                <a:latin typeface="Arial" charset="0"/>
              </a:defRPr>
            </a:lvl7pPr>
            <a:lvl8pPr marL="3429000" indent="-228600" algn="ctr" defTabSz="931863" eaLnBrk="0" fontAlgn="base" hangingPunct="0">
              <a:spcBef>
                <a:spcPct val="0"/>
              </a:spcBef>
              <a:spcAft>
                <a:spcPct val="0"/>
              </a:spcAft>
              <a:defRPr sz="2400">
                <a:solidFill>
                  <a:schemeClr val="tx1"/>
                </a:solidFill>
                <a:latin typeface="Arial" charset="0"/>
              </a:defRPr>
            </a:lvl8pPr>
            <a:lvl9pPr marL="3886200" indent="-228600" algn="ctr" defTabSz="931863" eaLnBrk="0" fontAlgn="base" hangingPunct="0">
              <a:spcBef>
                <a:spcPct val="0"/>
              </a:spcBef>
              <a:spcAft>
                <a:spcPct val="0"/>
              </a:spcAft>
              <a:defRPr sz="2400">
                <a:solidFill>
                  <a:schemeClr val="tx1"/>
                </a:solidFill>
                <a:latin typeface="Arial" charset="0"/>
              </a:defRPr>
            </a:lvl9pPr>
          </a:lstStyle>
          <a:p>
            <a:fld id="{C63BD078-88D1-4CAE-BE03-0B7A1AB50096}" type="slidenum">
              <a:rPr lang="en-US" sz="1200">
                <a:latin typeface="Times New Roman" charset="0"/>
              </a:rPr>
              <a:pPr/>
              <a:t>6</a:t>
            </a:fld>
            <a:endParaRPr lang="en-US" sz="1200" dirty="0">
              <a:latin typeface="Times New Roman" charset="0"/>
            </a:endParaRPr>
          </a:p>
        </p:txBody>
      </p:sp>
      <p:sp>
        <p:nvSpPr>
          <p:cNvPr id="48131" name="Rectangle 2"/>
          <p:cNvSpPr>
            <a:spLocks noGrp="1" noRot="1" noChangeAspect="1" noChangeArrowheads="1" noTextEdit="1"/>
          </p:cNvSpPr>
          <p:nvPr>
            <p:ph type="sldImg"/>
          </p:nvPr>
        </p:nvSpPr>
        <p:spPr>
          <a:xfrm>
            <a:off x="1130300" y="690563"/>
            <a:ext cx="4597400" cy="3448050"/>
          </a:xfrm>
          <a:ln/>
        </p:spPr>
      </p:sp>
      <p:sp>
        <p:nvSpPr>
          <p:cNvPr id="48132" name="Rectangle 3"/>
          <p:cNvSpPr>
            <a:spLocks noGrp="1" noChangeArrowheads="1"/>
          </p:cNvSpPr>
          <p:nvPr>
            <p:ph type="body" idx="1"/>
          </p:nvPr>
        </p:nvSpPr>
        <p:spPr>
          <a:xfrm>
            <a:off x="685800" y="4370388"/>
            <a:ext cx="5486400" cy="4138612"/>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smtClean="0"/>
              <a:t>Identifying the history of the injury can be the most important step in injury assessment</a:t>
            </a:r>
            <a:br>
              <a:rPr lang="en-US" dirty="0" smtClean="0"/>
            </a:br>
            <a:endParaRPr lang="en-US" dirty="0" smtClean="0"/>
          </a:p>
          <a:p>
            <a:r>
              <a:rPr lang="en-US" dirty="0" smtClean="0"/>
              <a:t>History can: </a:t>
            </a:r>
          </a:p>
          <a:p>
            <a:r>
              <a:rPr lang="en-US" dirty="0" smtClean="0"/>
              <a:t>-- provide possible reasons for the symptoms </a:t>
            </a:r>
          </a:p>
          <a:p>
            <a:r>
              <a:rPr lang="en-US" dirty="0" smtClean="0"/>
              <a:t>-- identify possible injured structures prior to initiating the physical examination </a:t>
            </a:r>
          </a:p>
          <a:p>
            <a:r>
              <a:rPr lang="en-US" dirty="0" smtClean="0"/>
              <a:t>Medical history file can be an excellent resource for identifying: </a:t>
            </a:r>
          </a:p>
          <a:p>
            <a:r>
              <a:rPr lang="en-US" dirty="0" smtClean="0"/>
              <a:t>-- past injuries</a:t>
            </a:r>
          </a:p>
          <a:p>
            <a:r>
              <a:rPr lang="en-US" dirty="0" smtClean="0"/>
              <a:t>-- subsequent rehabilitation programs</a:t>
            </a:r>
          </a:p>
          <a:p>
            <a:r>
              <a:rPr lang="en-US" dirty="0" smtClean="0"/>
              <a:t>-- any factors that may predispose the athlete to further injury</a:t>
            </a:r>
          </a:p>
          <a:p>
            <a:r>
              <a:rPr lang="en-US" dirty="0" smtClean="0"/>
              <a:t/>
            </a:r>
            <a:br>
              <a:rPr lang="en-US" dirty="0" smtClean="0"/>
            </a:br>
            <a:r>
              <a:rPr lang="en-US" dirty="0" smtClean="0"/>
              <a:t>History taking involves asking appropriate questions, but also requires establishing a professional and comfortable atmosphere;</a:t>
            </a:r>
          </a:p>
          <a:p>
            <a:r>
              <a:rPr lang="en-US" dirty="0" smtClean="0"/>
              <a:t>-- potential obstacle: sociocultural dynamics between the patient and clinician that can hinder communication; must understand and respect cultural groups’ attitudes, beliefs, and values as related to health and illness</a:t>
            </a:r>
          </a:p>
          <a:p>
            <a:r>
              <a:rPr lang="en-US" dirty="0" smtClean="0"/>
              <a:t/>
            </a:r>
            <a:br>
              <a:rPr lang="en-US" dirty="0" smtClean="0"/>
            </a:br>
            <a:r>
              <a:rPr lang="en-US" dirty="0" smtClean="0"/>
              <a:t>History begins by gathering general information, such as the individual’s name, sex, age, date of birth, occupation, and the activity in which the individual was participating when the injury occurred; notes regarding body size, body type, and general physical condition are also appropriate. </a:t>
            </a:r>
          </a:p>
          <a:p>
            <a:r>
              <a:rPr lang="en-US" dirty="0" smtClean="0"/>
              <a:t/>
            </a:r>
            <a:br>
              <a:rPr lang="en-US" dirty="0" smtClean="0"/>
            </a:br>
            <a:r>
              <a:rPr lang="en-US" dirty="0" smtClean="0"/>
              <a:t>When possible, convert subjective information to quantitative; this can be accomplished by recording a number correlating with the described symptoms.</a:t>
            </a:r>
          </a:p>
          <a:p>
            <a:r>
              <a:rPr lang="en-US" dirty="0" smtClean="0"/>
              <a:t>-- example: when asking about pain, the individual can rate the severity of pain using a scale from 1 to 10, with 10 being the most severe pain. </a:t>
            </a:r>
          </a:p>
          <a:p>
            <a:r>
              <a:rPr lang="en-US" dirty="0" smtClean="0"/>
              <a:t/>
            </a:r>
            <a:br>
              <a:rPr lang="en-US" dirty="0" smtClean="0"/>
            </a:br>
            <a:r>
              <a:rPr lang="en-US" dirty="0" smtClean="0"/>
              <a:t>Although the intent of history is to narrow the possibilities, it should always be taken with an open mind; if too few factors are considered, may reach premature conclusions and fail to adequately address the severity of injury. </a:t>
            </a:r>
          </a:p>
          <a:p>
            <a:r>
              <a:rPr lang="en-US" dirty="0" smtClean="0"/>
              <a:t/>
            </a:r>
            <a:br>
              <a:rPr lang="en-US" dirty="0" smtClean="0"/>
            </a:br>
            <a:r>
              <a:rPr lang="en-US" dirty="0" smtClean="0"/>
              <a:t>Evaluator must realize the individual may not want to carry on a lengthy discussion or may trivialize the extent of pain or disability; must be patient and keep questions simple and open-ended; pay close attention to words and gestures that may provide clues to the quality and intensity of the symptoms</a:t>
            </a:r>
          </a:p>
          <a:p>
            <a:r>
              <a:rPr lang="en-US" dirty="0" smtClean="0"/>
              <a:t/>
            </a:r>
            <a:br>
              <a:rPr lang="en-US" dirty="0" smtClean="0"/>
            </a:br>
            <a:r>
              <a:rPr lang="en-US" dirty="0" smtClean="0"/>
              <a:t>It is essential to document in writing the information obtained during the history!!!</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defRPr>
            </a:lvl1pPr>
            <a:lvl2pPr marL="742950" indent="-285750" defTabSz="931863" eaLnBrk="0" hangingPunct="0">
              <a:defRPr sz="2400">
                <a:solidFill>
                  <a:schemeClr val="tx1"/>
                </a:solidFill>
                <a:latin typeface="Arial" charset="0"/>
              </a:defRPr>
            </a:lvl2pPr>
            <a:lvl3pPr marL="1143000" indent="-228600" defTabSz="931863" eaLnBrk="0" hangingPunct="0">
              <a:defRPr sz="2400">
                <a:solidFill>
                  <a:schemeClr val="tx1"/>
                </a:solidFill>
                <a:latin typeface="Arial" charset="0"/>
              </a:defRPr>
            </a:lvl3pPr>
            <a:lvl4pPr marL="1600200" indent="-228600" defTabSz="931863" eaLnBrk="0" hangingPunct="0">
              <a:defRPr sz="2400">
                <a:solidFill>
                  <a:schemeClr val="tx1"/>
                </a:solidFill>
                <a:latin typeface="Arial" charset="0"/>
              </a:defRPr>
            </a:lvl4pPr>
            <a:lvl5pPr marL="2057400" indent="-228600" defTabSz="931863" eaLnBrk="0" hangingPunct="0">
              <a:defRPr sz="2400">
                <a:solidFill>
                  <a:schemeClr val="tx1"/>
                </a:solidFill>
                <a:latin typeface="Arial" charset="0"/>
              </a:defRPr>
            </a:lvl5pPr>
            <a:lvl6pPr marL="2514600" indent="-228600" algn="ctr" defTabSz="931863" eaLnBrk="0" fontAlgn="base" hangingPunct="0">
              <a:spcBef>
                <a:spcPct val="0"/>
              </a:spcBef>
              <a:spcAft>
                <a:spcPct val="0"/>
              </a:spcAft>
              <a:defRPr sz="2400">
                <a:solidFill>
                  <a:schemeClr val="tx1"/>
                </a:solidFill>
                <a:latin typeface="Arial" charset="0"/>
              </a:defRPr>
            </a:lvl6pPr>
            <a:lvl7pPr marL="2971800" indent="-228600" algn="ctr" defTabSz="931863" eaLnBrk="0" fontAlgn="base" hangingPunct="0">
              <a:spcBef>
                <a:spcPct val="0"/>
              </a:spcBef>
              <a:spcAft>
                <a:spcPct val="0"/>
              </a:spcAft>
              <a:defRPr sz="2400">
                <a:solidFill>
                  <a:schemeClr val="tx1"/>
                </a:solidFill>
                <a:latin typeface="Arial" charset="0"/>
              </a:defRPr>
            </a:lvl7pPr>
            <a:lvl8pPr marL="3429000" indent="-228600" algn="ctr" defTabSz="931863" eaLnBrk="0" fontAlgn="base" hangingPunct="0">
              <a:spcBef>
                <a:spcPct val="0"/>
              </a:spcBef>
              <a:spcAft>
                <a:spcPct val="0"/>
              </a:spcAft>
              <a:defRPr sz="2400">
                <a:solidFill>
                  <a:schemeClr val="tx1"/>
                </a:solidFill>
                <a:latin typeface="Arial" charset="0"/>
              </a:defRPr>
            </a:lvl8pPr>
            <a:lvl9pPr marL="3886200" indent="-228600" algn="ctr" defTabSz="931863" eaLnBrk="0" fontAlgn="base" hangingPunct="0">
              <a:spcBef>
                <a:spcPct val="0"/>
              </a:spcBef>
              <a:spcAft>
                <a:spcPct val="0"/>
              </a:spcAft>
              <a:defRPr sz="2400">
                <a:solidFill>
                  <a:schemeClr val="tx1"/>
                </a:solidFill>
                <a:latin typeface="Arial" charset="0"/>
              </a:defRPr>
            </a:lvl9pPr>
          </a:lstStyle>
          <a:p>
            <a:fld id="{EDEA0FB8-4403-4C40-B4B4-5E65F7CD1CC6}" type="slidenum">
              <a:rPr lang="en-US" sz="1200">
                <a:latin typeface="Times New Roman" charset="0"/>
              </a:rPr>
              <a:pPr/>
              <a:t>7</a:t>
            </a:fld>
            <a:endParaRPr lang="en-US" sz="1200" dirty="0">
              <a:latin typeface="Times New Roman" charset="0"/>
            </a:endParaRPr>
          </a:p>
        </p:txBody>
      </p:sp>
      <p:sp>
        <p:nvSpPr>
          <p:cNvPr id="49155" name="Rectangle 2"/>
          <p:cNvSpPr>
            <a:spLocks noGrp="1" noRot="1" noChangeAspect="1" noChangeArrowheads="1" noTextEdit="1"/>
          </p:cNvSpPr>
          <p:nvPr>
            <p:ph type="sldImg"/>
          </p:nvPr>
        </p:nvSpPr>
        <p:spPr>
          <a:xfrm>
            <a:off x="1130300" y="690563"/>
            <a:ext cx="4597400" cy="3448050"/>
          </a:xfrm>
          <a:ln/>
        </p:spPr>
      </p:sp>
      <p:sp>
        <p:nvSpPr>
          <p:cNvPr id="49156" name="Rectangle 3"/>
          <p:cNvSpPr>
            <a:spLocks noGrp="1" noChangeArrowheads="1"/>
          </p:cNvSpPr>
          <p:nvPr>
            <p:ph type="body" idx="1"/>
          </p:nvPr>
        </p:nvSpPr>
        <p:spPr>
          <a:xfrm>
            <a:off x="685800" y="4370388"/>
            <a:ext cx="5486400" cy="4138612"/>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b="1" dirty="0" smtClean="0"/>
              <a:t>Primary complaint </a:t>
            </a:r>
            <a:endParaRPr lang="en-US" dirty="0" smtClean="0"/>
          </a:p>
          <a:p>
            <a:r>
              <a:rPr lang="en-US" dirty="0" smtClean="0"/>
              <a:t>Questions should be phrased to allow the individual to describe the current nature, location, and onset of the condition</a:t>
            </a:r>
          </a:p>
          <a:p>
            <a:pPr>
              <a:buFontTx/>
              <a:buChar char="•"/>
            </a:pPr>
            <a:r>
              <a:rPr lang="en-US" dirty="0" smtClean="0"/>
              <a:t> Why are you here?</a:t>
            </a:r>
          </a:p>
          <a:p>
            <a:pPr>
              <a:buFontTx/>
              <a:buChar char="•"/>
            </a:pPr>
            <a:r>
              <a:rPr lang="en-US" dirty="0" smtClean="0"/>
              <a:t> What is the problem?</a:t>
            </a:r>
          </a:p>
          <a:p>
            <a:pPr>
              <a:buFontTx/>
              <a:buChar char="•"/>
            </a:pPr>
            <a:r>
              <a:rPr lang="en-US" dirty="0" smtClean="0"/>
              <a:t> Where does it hurt?</a:t>
            </a:r>
          </a:p>
          <a:p>
            <a:pPr>
              <a:buFontTx/>
              <a:buChar char="•"/>
            </a:pPr>
            <a:r>
              <a:rPr lang="en-US" dirty="0" smtClean="0"/>
              <a:t> What activities or motions are weak or painful?</a:t>
            </a:r>
            <a:br>
              <a:rPr lang="en-US" dirty="0" smtClean="0"/>
            </a:br>
            <a:endParaRPr lang="en-US" b="1" dirty="0" smtClean="0"/>
          </a:p>
          <a:p>
            <a:r>
              <a:rPr lang="en-US" b="1" dirty="0" smtClean="0"/>
              <a:t>Mechanism of injury</a:t>
            </a:r>
            <a:endParaRPr lang="en-US" dirty="0" smtClean="0"/>
          </a:p>
          <a:p>
            <a:pPr>
              <a:buFontTx/>
              <a:buChar char="•"/>
            </a:pPr>
            <a:r>
              <a:rPr lang="en-US" dirty="0" smtClean="0"/>
              <a:t> Probably the most important information gained in the history</a:t>
            </a:r>
          </a:p>
          <a:p>
            <a:pPr>
              <a:buFontTx/>
              <a:buChar char="•"/>
            </a:pPr>
            <a:r>
              <a:rPr lang="en-US" dirty="0" smtClean="0"/>
              <a:t> Important to visualize how the injury occurred to identify possible injured structures</a:t>
            </a:r>
          </a:p>
          <a:p>
            <a:pPr>
              <a:buFontTx/>
              <a:buChar char="•"/>
            </a:pPr>
            <a:r>
              <a:rPr lang="en-US" dirty="0" smtClean="0"/>
              <a:t> How did the injury occur?</a:t>
            </a:r>
          </a:p>
          <a:p>
            <a:pPr>
              <a:buFontTx/>
              <a:buChar char="•"/>
            </a:pPr>
            <a:r>
              <a:rPr lang="en-US" dirty="0" smtClean="0"/>
              <a:t> Did you fall? if so, how did you land?</a:t>
            </a:r>
          </a:p>
          <a:p>
            <a:pPr>
              <a:buFontTx/>
              <a:buChar char="•"/>
            </a:pPr>
            <a:r>
              <a:rPr lang="en-US" dirty="0" smtClean="0"/>
              <a:t> Were you struck by an object or another individual? If so, in what position was the involved body part, and what direction was the force?</a:t>
            </a:r>
          </a:p>
          <a:p>
            <a:pPr>
              <a:buFontTx/>
              <a:buChar char="•"/>
            </a:pPr>
            <a:r>
              <a:rPr lang="en-US" dirty="0" smtClean="0"/>
              <a:t> Did you hear or feel anything?	</a:t>
            </a:r>
          </a:p>
          <a:p>
            <a:pPr>
              <a:buFontTx/>
              <a:buChar char="•"/>
            </a:pPr>
            <a:r>
              <a:rPr lang="en-US" dirty="0" smtClean="0"/>
              <a:t> How long has the injury been a problem?</a:t>
            </a:r>
          </a:p>
          <a:p>
            <a:pPr>
              <a:buFontTx/>
              <a:buChar char="•"/>
            </a:pPr>
            <a:r>
              <a:rPr lang="en-US" dirty="0" smtClean="0"/>
              <a:t> Have there been recent changes in running surface, shoes, equipment, techniques, or conditioning modes?</a:t>
            </a:r>
          </a:p>
          <a:p>
            <a:r>
              <a:rPr lang="en-US" dirty="0" smtClean="0"/>
              <a:t/>
            </a:r>
            <a:br>
              <a:rPr lang="en-US" dirty="0" smtClean="0"/>
            </a:br>
            <a:r>
              <a:rPr lang="en-US" dirty="0" smtClean="0"/>
              <a:t>It is important to visualize how the injury occurred to identify possible injured structures; this directs the objective evaluation.</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defRPr>
            </a:lvl1pPr>
            <a:lvl2pPr marL="742950" indent="-285750" defTabSz="931863" eaLnBrk="0" hangingPunct="0">
              <a:defRPr sz="2400">
                <a:solidFill>
                  <a:schemeClr val="tx1"/>
                </a:solidFill>
                <a:latin typeface="Arial" charset="0"/>
              </a:defRPr>
            </a:lvl2pPr>
            <a:lvl3pPr marL="1143000" indent="-228600" defTabSz="931863" eaLnBrk="0" hangingPunct="0">
              <a:defRPr sz="2400">
                <a:solidFill>
                  <a:schemeClr val="tx1"/>
                </a:solidFill>
                <a:latin typeface="Arial" charset="0"/>
              </a:defRPr>
            </a:lvl3pPr>
            <a:lvl4pPr marL="1600200" indent="-228600" defTabSz="931863" eaLnBrk="0" hangingPunct="0">
              <a:defRPr sz="2400">
                <a:solidFill>
                  <a:schemeClr val="tx1"/>
                </a:solidFill>
                <a:latin typeface="Arial" charset="0"/>
              </a:defRPr>
            </a:lvl4pPr>
            <a:lvl5pPr marL="2057400" indent="-228600" defTabSz="931863" eaLnBrk="0" hangingPunct="0">
              <a:defRPr sz="2400">
                <a:solidFill>
                  <a:schemeClr val="tx1"/>
                </a:solidFill>
                <a:latin typeface="Arial" charset="0"/>
              </a:defRPr>
            </a:lvl5pPr>
            <a:lvl6pPr marL="2514600" indent="-228600" algn="ctr" defTabSz="931863" eaLnBrk="0" fontAlgn="base" hangingPunct="0">
              <a:spcBef>
                <a:spcPct val="0"/>
              </a:spcBef>
              <a:spcAft>
                <a:spcPct val="0"/>
              </a:spcAft>
              <a:defRPr sz="2400">
                <a:solidFill>
                  <a:schemeClr val="tx1"/>
                </a:solidFill>
                <a:latin typeface="Arial" charset="0"/>
              </a:defRPr>
            </a:lvl6pPr>
            <a:lvl7pPr marL="2971800" indent="-228600" algn="ctr" defTabSz="931863" eaLnBrk="0" fontAlgn="base" hangingPunct="0">
              <a:spcBef>
                <a:spcPct val="0"/>
              </a:spcBef>
              <a:spcAft>
                <a:spcPct val="0"/>
              </a:spcAft>
              <a:defRPr sz="2400">
                <a:solidFill>
                  <a:schemeClr val="tx1"/>
                </a:solidFill>
                <a:latin typeface="Arial" charset="0"/>
              </a:defRPr>
            </a:lvl7pPr>
            <a:lvl8pPr marL="3429000" indent="-228600" algn="ctr" defTabSz="931863" eaLnBrk="0" fontAlgn="base" hangingPunct="0">
              <a:spcBef>
                <a:spcPct val="0"/>
              </a:spcBef>
              <a:spcAft>
                <a:spcPct val="0"/>
              </a:spcAft>
              <a:defRPr sz="2400">
                <a:solidFill>
                  <a:schemeClr val="tx1"/>
                </a:solidFill>
                <a:latin typeface="Arial" charset="0"/>
              </a:defRPr>
            </a:lvl8pPr>
            <a:lvl9pPr marL="3886200" indent="-228600" algn="ctr" defTabSz="931863" eaLnBrk="0" fontAlgn="base" hangingPunct="0">
              <a:spcBef>
                <a:spcPct val="0"/>
              </a:spcBef>
              <a:spcAft>
                <a:spcPct val="0"/>
              </a:spcAft>
              <a:defRPr sz="2400">
                <a:solidFill>
                  <a:schemeClr val="tx1"/>
                </a:solidFill>
                <a:latin typeface="Arial" charset="0"/>
              </a:defRPr>
            </a:lvl9pPr>
          </a:lstStyle>
          <a:p>
            <a:fld id="{10DE6384-749C-4C72-94B9-6250391DC72B}" type="slidenum">
              <a:rPr lang="en-US" sz="1200">
                <a:latin typeface="Times New Roman" charset="0"/>
              </a:rPr>
              <a:pPr/>
              <a:t>8</a:t>
            </a:fld>
            <a:endParaRPr lang="en-US" sz="1200" dirty="0">
              <a:latin typeface="Times New Roman" charset="0"/>
            </a:endParaRPr>
          </a:p>
        </p:txBody>
      </p:sp>
      <p:sp>
        <p:nvSpPr>
          <p:cNvPr id="50179" name="Rectangle 2"/>
          <p:cNvSpPr>
            <a:spLocks noGrp="1" noRot="1" noChangeAspect="1" noChangeArrowheads="1" noTextEdit="1"/>
          </p:cNvSpPr>
          <p:nvPr>
            <p:ph type="sldImg"/>
          </p:nvPr>
        </p:nvSpPr>
        <p:spPr>
          <a:xfrm>
            <a:off x="1130300" y="690563"/>
            <a:ext cx="4597400" cy="3448050"/>
          </a:xfrm>
          <a:ln/>
        </p:spPr>
      </p:sp>
      <p:sp>
        <p:nvSpPr>
          <p:cNvPr id="50180" name="Rectangle 3"/>
          <p:cNvSpPr>
            <a:spLocks noGrp="1" noChangeArrowheads="1"/>
          </p:cNvSpPr>
          <p:nvPr>
            <p:ph type="body" idx="1"/>
          </p:nvPr>
        </p:nvSpPr>
        <p:spPr>
          <a:xfrm>
            <a:off x="685800" y="4370388"/>
            <a:ext cx="5486400" cy="4138612"/>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smtClean="0"/>
              <a:t>Primary complaint must be explored in detail to discover the evolution of symptoms, including the location, onset, severity, frequency, duration, and limitations due to the pain or disability.</a:t>
            </a:r>
          </a:p>
          <a:p>
            <a:endParaRPr lang="en-US" dirty="0" smtClean="0"/>
          </a:p>
          <a:p>
            <a:r>
              <a:rPr lang="en-US" b="1" dirty="0" smtClean="0"/>
              <a:t>Questions</a:t>
            </a:r>
            <a:r>
              <a:rPr lang="en-US" dirty="0" smtClean="0"/>
              <a:t> </a:t>
            </a:r>
          </a:p>
          <a:p>
            <a:pPr>
              <a:buFontTx/>
              <a:buChar char="•"/>
            </a:pPr>
            <a:r>
              <a:rPr lang="en-US" dirty="0" smtClean="0"/>
              <a:t> about the location, onset, nature, severity, frequency, and duration of the pain</a:t>
            </a:r>
          </a:p>
          <a:p>
            <a:pPr>
              <a:buFontTx/>
              <a:buChar char="•"/>
            </a:pPr>
            <a:r>
              <a:rPr lang="en-US" dirty="0" smtClean="0"/>
              <a:t> Where does it hurt the most?</a:t>
            </a:r>
          </a:p>
          <a:p>
            <a:pPr>
              <a:buFontTx/>
              <a:buChar char="•"/>
            </a:pPr>
            <a:r>
              <a:rPr lang="en-US" dirty="0" smtClean="0"/>
              <a:t> Can you point to a specific spot?</a:t>
            </a:r>
          </a:p>
          <a:p>
            <a:pPr>
              <a:buFontTx/>
              <a:buChar char="•"/>
            </a:pPr>
            <a:r>
              <a:rPr lang="en-US" dirty="0" smtClean="0"/>
              <a:t> Is the pain limited to that area, or does it radiate into other parts of the leg or foot?</a:t>
            </a:r>
          </a:p>
          <a:p>
            <a:pPr>
              <a:buFontTx/>
              <a:buChar char="•"/>
            </a:pPr>
            <a:r>
              <a:rPr lang="en-US" dirty="0" smtClean="0"/>
              <a:t> On a scale from 1 to 10 with 10 being most severe, how bad is the pain?</a:t>
            </a:r>
          </a:p>
          <a:p>
            <a:pPr>
              <a:buFontTx/>
              <a:buChar char="•"/>
            </a:pPr>
            <a:r>
              <a:rPr lang="en-US" dirty="0" smtClean="0"/>
              <a:t> Can you describe the pain (e.g., dull, sharp, aching)?</a:t>
            </a:r>
          </a:p>
          <a:p>
            <a:r>
              <a:rPr lang="en-US" dirty="0" smtClean="0"/>
              <a:t>In chronic conditions, the following questions should be asked:</a:t>
            </a:r>
          </a:p>
          <a:p>
            <a:pPr>
              <a:buFontTx/>
              <a:buChar char="•"/>
            </a:pPr>
            <a:r>
              <a:rPr lang="en-US" dirty="0" smtClean="0"/>
              <a:t> When does the pain begin (when you get out of bed, while sitting, while walking, during exercise, or at night)?</a:t>
            </a:r>
          </a:p>
          <a:p>
            <a:pPr>
              <a:buFontTx/>
              <a:buChar char="•"/>
            </a:pPr>
            <a:r>
              <a:rPr lang="en-US" dirty="0" smtClean="0"/>
              <a:t> How long does the pain last?</a:t>
            </a:r>
          </a:p>
          <a:p>
            <a:pPr>
              <a:buFontTx/>
              <a:buChar char="•"/>
            </a:pPr>
            <a:r>
              <a:rPr lang="en-US" dirty="0" smtClean="0"/>
              <a:t> Is the pain worse before, during, or after activity?</a:t>
            </a:r>
          </a:p>
          <a:p>
            <a:pPr>
              <a:buFontTx/>
              <a:buChar char="•"/>
            </a:pPr>
            <a:r>
              <a:rPr lang="en-US" dirty="0" smtClean="0"/>
              <a:t> What activities aggravate or alleviate the symptoms?</a:t>
            </a:r>
          </a:p>
          <a:p>
            <a:pPr>
              <a:buFontTx/>
              <a:buChar char="•"/>
            </a:pPr>
            <a:r>
              <a:rPr lang="en-US" dirty="0" smtClean="0"/>
              <a:t> Does it wake you up at night?</a:t>
            </a:r>
          </a:p>
          <a:p>
            <a:pPr>
              <a:buFontTx/>
              <a:buChar char="•"/>
            </a:pPr>
            <a:r>
              <a:rPr lang="en-US" dirty="0" smtClean="0"/>
              <a:t> How long has the condition been present?</a:t>
            </a:r>
          </a:p>
          <a:p>
            <a:pPr>
              <a:buFontTx/>
              <a:buChar char="•"/>
            </a:pPr>
            <a:r>
              <a:rPr lang="en-US" dirty="0" smtClean="0"/>
              <a:t> Has the pain changed or stayed the same?</a:t>
            </a:r>
          </a:p>
          <a:p>
            <a:pPr>
              <a:buFontTx/>
              <a:buChar char="•"/>
            </a:pPr>
            <a:r>
              <a:rPr lang="en-US" dirty="0" smtClean="0"/>
              <a:t> In the past, what medications, treatments, or exercise programs have improved the situation?</a:t>
            </a:r>
          </a:p>
          <a:p>
            <a:pPr>
              <a:buFontTx/>
              <a:buChar char="•"/>
            </a:pPr>
            <a:r>
              <a:rPr lang="en-US" dirty="0" smtClean="0"/>
              <a:t> Localized pain: suggests limited bony or soft tissue structures may be involved</a:t>
            </a:r>
          </a:p>
          <a:p>
            <a:pPr>
              <a:buFontTx/>
              <a:buChar char="•"/>
            </a:pPr>
            <a:r>
              <a:rPr lang="en-US" dirty="0" smtClean="0"/>
              <a:t> Diffuse pain around the entire joint: may indicate inflammation of the joint capsule or injury to several structures</a:t>
            </a:r>
          </a:p>
          <a:p>
            <a:pPr>
              <a:buFontTx/>
              <a:buChar char="•"/>
            </a:pPr>
            <a:r>
              <a:rPr lang="en-US" dirty="0" smtClean="0"/>
              <a:t> Pain that radiates into other areas body, may be traveling up or down the length of a nerve </a:t>
            </a:r>
          </a:p>
          <a:p>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defRPr>
            </a:lvl1pPr>
            <a:lvl2pPr marL="742950" indent="-285750" defTabSz="931863" eaLnBrk="0" hangingPunct="0">
              <a:defRPr sz="2400">
                <a:solidFill>
                  <a:schemeClr val="tx1"/>
                </a:solidFill>
                <a:latin typeface="Arial" charset="0"/>
              </a:defRPr>
            </a:lvl2pPr>
            <a:lvl3pPr marL="1143000" indent="-228600" defTabSz="931863" eaLnBrk="0" hangingPunct="0">
              <a:defRPr sz="2400">
                <a:solidFill>
                  <a:schemeClr val="tx1"/>
                </a:solidFill>
                <a:latin typeface="Arial" charset="0"/>
              </a:defRPr>
            </a:lvl3pPr>
            <a:lvl4pPr marL="1600200" indent="-228600" defTabSz="931863" eaLnBrk="0" hangingPunct="0">
              <a:defRPr sz="2400">
                <a:solidFill>
                  <a:schemeClr val="tx1"/>
                </a:solidFill>
                <a:latin typeface="Arial" charset="0"/>
              </a:defRPr>
            </a:lvl4pPr>
            <a:lvl5pPr marL="2057400" indent="-228600" defTabSz="931863" eaLnBrk="0" hangingPunct="0">
              <a:defRPr sz="2400">
                <a:solidFill>
                  <a:schemeClr val="tx1"/>
                </a:solidFill>
                <a:latin typeface="Arial" charset="0"/>
              </a:defRPr>
            </a:lvl5pPr>
            <a:lvl6pPr marL="2514600" indent="-228600" algn="ctr" defTabSz="931863" eaLnBrk="0" fontAlgn="base" hangingPunct="0">
              <a:spcBef>
                <a:spcPct val="0"/>
              </a:spcBef>
              <a:spcAft>
                <a:spcPct val="0"/>
              </a:spcAft>
              <a:defRPr sz="2400">
                <a:solidFill>
                  <a:schemeClr val="tx1"/>
                </a:solidFill>
                <a:latin typeface="Arial" charset="0"/>
              </a:defRPr>
            </a:lvl6pPr>
            <a:lvl7pPr marL="2971800" indent="-228600" algn="ctr" defTabSz="931863" eaLnBrk="0" fontAlgn="base" hangingPunct="0">
              <a:spcBef>
                <a:spcPct val="0"/>
              </a:spcBef>
              <a:spcAft>
                <a:spcPct val="0"/>
              </a:spcAft>
              <a:defRPr sz="2400">
                <a:solidFill>
                  <a:schemeClr val="tx1"/>
                </a:solidFill>
                <a:latin typeface="Arial" charset="0"/>
              </a:defRPr>
            </a:lvl7pPr>
            <a:lvl8pPr marL="3429000" indent="-228600" algn="ctr" defTabSz="931863" eaLnBrk="0" fontAlgn="base" hangingPunct="0">
              <a:spcBef>
                <a:spcPct val="0"/>
              </a:spcBef>
              <a:spcAft>
                <a:spcPct val="0"/>
              </a:spcAft>
              <a:defRPr sz="2400">
                <a:solidFill>
                  <a:schemeClr val="tx1"/>
                </a:solidFill>
                <a:latin typeface="Arial" charset="0"/>
              </a:defRPr>
            </a:lvl8pPr>
            <a:lvl9pPr marL="3886200" indent="-228600" algn="ctr" defTabSz="931863" eaLnBrk="0" fontAlgn="base" hangingPunct="0">
              <a:spcBef>
                <a:spcPct val="0"/>
              </a:spcBef>
              <a:spcAft>
                <a:spcPct val="0"/>
              </a:spcAft>
              <a:defRPr sz="2400">
                <a:solidFill>
                  <a:schemeClr val="tx1"/>
                </a:solidFill>
                <a:latin typeface="Arial" charset="0"/>
              </a:defRPr>
            </a:lvl9pPr>
          </a:lstStyle>
          <a:p>
            <a:fld id="{510EFFC9-EDDF-4C8C-8936-F657AB3B5BC6}" type="slidenum">
              <a:rPr lang="en-US" sz="1200">
                <a:latin typeface="Times New Roman" charset="0"/>
              </a:rPr>
              <a:pPr/>
              <a:t>9</a:t>
            </a:fld>
            <a:endParaRPr lang="en-US" sz="1200" dirty="0">
              <a:latin typeface="Times New Roman" charset="0"/>
            </a:endParaRPr>
          </a:p>
        </p:txBody>
      </p:sp>
      <p:sp>
        <p:nvSpPr>
          <p:cNvPr id="51203" name="Rectangle 2"/>
          <p:cNvSpPr>
            <a:spLocks noGrp="1" noRot="1" noChangeAspect="1" noChangeArrowheads="1" noTextEdit="1"/>
          </p:cNvSpPr>
          <p:nvPr>
            <p:ph type="sldImg"/>
          </p:nvPr>
        </p:nvSpPr>
        <p:spPr>
          <a:xfrm>
            <a:off x="1130300" y="690563"/>
            <a:ext cx="4597400" cy="3448050"/>
          </a:xfrm>
          <a:ln/>
        </p:spPr>
      </p:sp>
      <p:sp>
        <p:nvSpPr>
          <p:cNvPr id="51204" name="Rectangle 3"/>
          <p:cNvSpPr>
            <a:spLocks noGrp="1" noChangeArrowheads="1"/>
          </p:cNvSpPr>
          <p:nvPr>
            <p:ph type="body" idx="1"/>
          </p:nvPr>
        </p:nvSpPr>
        <p:spPr>
          <a:xfrm>
            <a:off x="685800" y="4370388"/>
            <a:ext cx="5486400" cy="4138612"/>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sz="2000" b="1" dirty="0" smtClean="0"/>
              <a:t>Referred pain</a:t>
            </a:r>
            <a:r>
              <a:rPr lang="en-US" sz="2000" dirty="0" smtClean="0"/>
              <a:t> </a:t>
            </a:r>
          </a:p>
          <a:p>
            <a:r>
              <a:rPr lang="en-US" sz="2000" dirty="0" smtClean="0"/>
              <a:t>-- type of visceral pain that travels along the same nerve pathways as somatic pain; perceived by the brain as somatic in origin (i.e., the injury is in one region but the brain considers it in another)</a:t>
            </a:r>
          </a:p>
          <a:p>
            <a:r>
              <a:rPr lang="en-US" sz="2000" dirty="0" smtClean="0"/>
              <a:t>-- examples: when an individual has a heart attack and feels pain in the chest, left arm, and sometimes the neck; an individual who has a low back problem may feel the pain down the gluteal region into the back of the leg</a:t>
            </a:r>
          </a:p>
          <a:p>
            <a:endParaRPr lang="en-US" sz="2000" dirty="0" smtClean="0"/>
          </a:p>
          <a:p>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9"/>
          <p:cNvSpPr>
            <a:spLocks noChangeArrowheads="1"/>
          </p:cNvSpPr>
          <p:nvPr userDrawn="1"/>
        </p:nvSpPr>
        <p:spPr bwMode="auto">
          <a:xfrm>
            <a:off x="1219200" y="2667000"/>
            <a:ext cx="6705600" cy="3505200"/>
          </a:xfrm>
          <a:prstGeom prst="rect">
            <a:avLst/>
          </a:prstGeom>
          <a:noFill/>
          <a:ln w="19050">
            <a:solidFill>
              <a:srgbClr val="1974CF"/>
            </a:solidFill>
            <a:miter lim="800000"/>
            <a:headEnd/>
            <a:tailEnd/>
          </a:ln>
          <a:effectLst/>
        </p:spPr>
        <p:txBody>
          <a:bodyPr wrap="none" anchor="ctr"/>
          <a:lstStyle/>
          <a:p>
            <a:pPr>
              <a:defRPr/>
            </a:pPr>
            <a:endParaRPr lang="en-US" dirty="0"/>
          </a:p>
        </p:txBody>
      </p:sp>
      <p:pic>
        <p:nvPicPr>
          <p:cNvPr id="5" name="Picture 22" descr="Master slide"/>
          <p:cNvPicPr>
            <a:picLocks noChangeAspect="1" noChangeArrowheads="1"/>
          </p:cNvPicPr>
          <p:nvPr userDrawn="1"/>
        </p:nvPicPr>
        <p:blipFill>
          <a:blip r:embed="rId2">
            <a:extLst>
              <a:ext uri="{28A0092B-C50C-407E-A947-70E740481C1C}">
                <a14:useLocalDpi xmlns="" xmlns:a14="http://schemas.microsoft.com/office/drawing/2010/main" val="0"/>
              </a:ext>
            </a:extLst>
          </a:blip>
          <a:srcRect/>
          <a:stretch>
            <a:fillRect/>
          </a:stretch>
        </p:blipFill>
        <p:spPr bwMode="auto">
          <a:xfrm>
            <a:off x="0" y="0"/>
            <a:ext cx="9144000" cy="2000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Text Box 23"/>
          <p:cNvSpPr txBox="1">
            <a:spLocks noChangeArrowheads="1"/>
          </p:cNvSpPr>
          <p:nvPr userDrawn="1"/>
        </p:nvSpPr>
        <p:spPr bwMode="auto">
          <a:xfrm>
            <a:off x="0" y="6588125"/>
            <a:ext cx="9144000" cy="269875"/>
          </a:xfrm>
          <a:prstGeom prst="rect">
            <a:avLst/>
          </a:prstGeom>
          <a:noFill/>
          <a:ln w="9525">
            <a:noFill/>
            <a:miter lim="800000"/>
            <a:headEnd/>
            <a:tailEnd/>
          </a:ln>
          <a:effectLst/>
        </p:spPr>
        <p:txBody>
          <a:bodyPr/>
          <a:lstStyle>
            <a:lvl1pPr eaLnBrk="0" hangingPunct="0">
              <a:tabLst>
                <a:tab pos="7485063" algn="l"/>
              </a:tabLst>
              <a:defRPr sz="2400">
                <a:solidFill>
                  <a:schemeClr val="tx1"/>
                </a:solidFill>
                <a:latin typeface="Arial" charset="0"/>
              </a:defRPr>
            </a:lvl1pPr>
            <a:lvl2pPr marL="742950" indent="-285750" eaLnBrk="0" hangingPunct="0">
              <a:tabLst>
                <a:tab pos="7485063" algn="l"/>
              </a:tabLst>
              <a:defRPr sz="2400">
                <a:solidFill>
                  <a:schemeClr val="tx1"/>
                </a:solidFill>
                <a:latin typeface="Arial" charset="0"/>
              </a:defRPr>
            </a:lvl2pPr>
            <a:lvl3pPr marL="1143000" indent="-228600" eaLnBrk="0" hangingPunct="0">
              <a:tabLst>
                <a:tab pos="7485063" algn="l"/>
              </a:tabLst>
              <a:defRPr sz="2400">
                <a:solidFill>
                  <a:schemeClr val="tx1"/>
                </a:solidFill>
                <a:latin typeface="Arial" charset="0"/>
              </a:defRPr>
            </a:lvl3pPr>
            <a:lvl4pPr marL="1600200" indent="-228600" eaLnBrk="0" hangingPunct="0">
              <a:tabLst>
                <a:tab pos="7485063" algn="l"/>
              </a:tabLst>
              <a:defRPr sz="2400">
                <a:solidFill>
                  <a:schemeClr val="tx1"/>
                </a:solidFill>
                <a:latin typeface="Arial" charset="0"/>
              </a:defRPr>
            </a:lvl4pPr>
            <a:lvl5pPr marL="2057400" indent="-228600" eaLnBrk="0" hangingPunct="0">
              <a:tabLst>
                <a:tab pos="7485063" algn="l"/>
              </a:tabLst>
              <a:defRPr sz="2400">
                <a:solidFill>
                  <a:schemeClr val="tx1"/>
                </a:solidFill>
                <a:latin typeface="Arial" charset="0"/>
              </a:defRPr>
            </a:lvl5pPr>
            <a:lvl6pPr marL="2514600" indent="-228600" algn="ctr" eaLnBrk="0" fontAlgn="base" hangingPunct="0">
              <a:spcBef>
                <a:spcPct val="0"/>
              </a:spcBef>
              <a:spcAft>
                <a:spcPct val="0"/>
              </a:spcAft>
              <a:tabLst>
                <a:tab pos="7485063" algn="l"/>
              </a:tabLst>
              <a:defRPr sz="2400">
                <a:solidFill>
                  <a:schemeClr val="tx1"/>
                </a:solidFill>
                <a:latin typeface="Arial" charset="0"/>
              </a:defRPr>
            </a:lvl6pPr>
            <a:lvl7pPr marL="2971800" indent="-228600" algn="ctr" eaLnBrk="0" fontAlgn="base" hangingPunct="0">
              <a:spcBef>
                <a:spcPct val="0"/>
              </a:spcBef>
              <a:spcAft>
                <a:spcPct val="0"/>
              </a:spcAft>
              <a:tabLst>
                <a:tab pos="7485063" algn="l"/>
              </a:tabLst>
              <a:defRPr sz="2400">
                <a:solidFill>
                  <a:schemeClr val="tx1"/>
                </a:solidFill>
                <a:latin typeface="Arial" charset="0"/>
              </a:defRPr>
            </a:lvl7pPr>
            <a:lvl8pPr marL="3429000" indent="-228600" algn="ctr" eaLnBrk="0" fontAlgn="base" hangingPunct="0">
              <a:spcBef>
                <a:spcPct val="0"/>
              </a:spcBef>
              <a:spcAft>
                <a:spcPct val="0"/>
              </a:spcAft>
              <a:tabLst>
                <a:tab pos="7485063" algn="l"/>
              </a:tabLst>
              <a:defRPr sz="2400">
                <a:solidFill>
                  <a:schemeClr val="tx1"/>
                </a:solidFill>
                <a:latin typeface="Arial" charset="0"/>
              </a:defRPr>
            </a:lvl8pPr>
            <a:lvl9pPr marL="3886200" indent="-228600" algn="ctr" eaLnBrk="0" fontAlgn="base" hangingPunct="0">
              <a:spcBef>
                <a:spcPct val="0"/>
              </a:spcBef>
              <a:spcAft>
                <a:spcPct val="0"/>
              </a:spcAft>
              <a:tabLst>
                <a:tab pos="7485063" algn="l"/>
              </a:tabLst>
              <a:defRPr sz="2400">
                <a:solidFill>
                  <a:schemeClr val="tx1"/>
                </a:solidFill>
                <a:latin typeface="Arial" charset="0"/>
              </a:defRPr>
            </a:lvl9pPr>
          </a:lstStyle>
          <a:p>
            <a:pPr eaLnBrk="1" hangingPunct="1">
              <a:spcBef>
                <a:spcPct val="50000"/>
              </a:spcBef>
            </a:pPr>
            <a:r>
              <a:rPr lang="en-US" sz="1000" dirty="0"/>
              <a:t>Copyright © 2013 Wolters Kluwer Health | Lippincott Williams &amp; Wilkins </a:t>
            </a:r>
          </a:p>
        </p:txBody>
      </p:sp>
      <p:sp>
        <p:nvSpPr>
          <p:cNvPr id="181265" name="Rectangle 17"/>
          <p:cNvSpPr>
            <a:spLocks noGrp="1" noChangeArrowheads="1"/>
          </p:cNvSpPr>
          <p:nvPr>
            <p:ph type="ctrTitle"/>
          </p:nvPr>
        </p:nvSpPr>
        <p:spPr>
          <a:xfrm>
            <a:off x="1223963" y="3724275"/>
            <a:ext cx="6692900" cy="838200"/>
          </a:xfrm>
          <a:effectLst/>
        </p:spPr>
        <p:txBody>
          <a:bodyPr anchorCtr="1"/>
          <a:lstStyle>
            <a:lvl1pPr algn="ctr">
              <a:defRPr/>
            </a:lvl1pPr>
          </a:lstStyle>
          <a:p>
            <a:r>
              <a:rPr lang="en-US"/>
              <a:t>Click to edit Master title style</a:t>
            </a:r>
          </a:p>
        </p:txBody>
      </p:sp>
      <p:sp>
        <p:nvSpPr>
          <p:cNvPr id="181266" name="Rectangle 18"/>
          <p:cNvSpPr>
            <a:spLocks noGrp="1" noChangeArrowheads="1"/>
          </p:cNvSpPr>
          <p:nvPr>
            <p:ph type="subTitle" idx="1"/>
          </p:nvPr>
        </p:nvSpPr>
        <p:spPr>
          <a:xfrm>
            <a:off x="1371600" y="5307013"/>
            <a:ext cx="6400800" cy="533400"/>
          </a:xfrm>
        </p:spPr>
        <p:txBody>
          <a:bodyPr lIns="91440" tIns="45720" rIns="91440" bIns="45720"/>
          <a:lstStyle>
            <a:lvl1pPr marL="0" indent="0" algn="ctr">
              <a:buFontTx/>
              <a:buNone/>
              <a:defRPr sz="1800"/>
            </a:lvl1pPr>
          </a:lstStyle>
          <a:p>
            <a:r>
              <a:rPr lang="en-US"/>
              <a:t>Click to edit Master subtitle style</a:t>
            </a:r>
          </a:p>
        </p:txBody>
      </p:sp>
    </p:spTree>
    <p:extLst>
      <p:ext uri="{BB962C8B-B14F-4D97-AF65-F5344CB8AC3E}">
        <p14:creationId xmlns="" xmlns:p14="http://schemas.microsoft.com/office/powerpoint/2010/main" val="36443082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37973223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99263" y="1671638"/>
            <a:ext cx="2155825" cy="43608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30200" y="1671638"/>
            <a:ext cx="6316663" cy="43608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37290406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30213" y="1671638"/>
            <a:ext cx="8524875" cy="32861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30200" y="2346325"/>
            <a:ext cx="4230688" cy="3686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13288" y="2346325"/>
            <a:ext cx="4230687" cy="3686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6178385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30200" y="1671638"/>
            <a:ext cx="8624888" cy="43608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22228294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16558391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 xmlns:p14="http://schemas.microsoft.com/office/powerpoint/2010/main" val="3668058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30200" y="2346325"/>
            <a:ext cx="4230688" cy="3686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13288" y="2346325"/>
            <a:ext cx="4230687" cy="3686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295875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1773322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 xmlns:p14="http://schemas.microsoft.com/office/powerpoint/2010/main" val="20635338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9924409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 xmlns:p14="http://schemas.microsoft.com/office/powerpoint/2010/main" val="23401870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 xmlns:p14="http://schemas.microsoft.com/office/powerpoint/2010/main" val="17783506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0227" name="Rectangle 3"/>
          <p:cNvSpPr>
            <a:spLocks noGrp="1" noChangeArrowheads="1"/>
          </p:cNvSpPr>
          <p:nvPr>
            <p:ph type="title"/>
          </p:nvPr>
        </p:nvSpPr>
        <p:spPr bwMode="auto">
          <a:xfrm>
            <a:off x="430213" y="1671638"/>
            <a:ext cx="8524875" cy="328612"/>
          </a:xfrm>
          <a:prstGeom prst="rect">
            <a:avLst/>
          </a:prstGeom>
          <a:noFill/>
          <a:ln w="9525">
            <a:noFill/>
            <a:miter lim="800000"/>
            <a:headEnd/>
            <a:tailEnd/>
          </a:ln>
          <a:effectLst>
            <a:outerShdw dist="17961" dir="2700000" algn="ctr" rotWithShape="0">
              <a:schemeClr val="bg2"/>
            </a:outerShdw>
          </a:effectLst>
        </p:spPr>
        <p:txBody>
          <a:bodyPr vert="horz" wrap="square" lIns="0" tIns="0" rIns="0" bIns="0" numCol="1" anchor="b" anchorCtr="0" compatLnSpc="1">
            <a:prstTxWarp prst="textNoShape">
              <a:avLst/>
            </a:prstTxWarp>
            <a:spAutoFit/>
          </a:bodyPr>
          <a:lstStyle/>
          <a:p>
            <a:pPr lvl="0"/>
            <a:r>
              <a:rPr lang="en-US" smtClean="0"/>
              <a:t>Click to edit Master title style</a:t>
            </a:r>
          </a:p>
        </p:txBody>
      </p:sp>
      <p:sp>
        <p:nvSpPr>
          <p:cNvPr id="1027" name="Rectangle 4"/>
          <p:cNvSpPr>
            <a:spLocks noGrp="1" noChangeArrowheads="1"/>
          </p:cNvSpPr>
          <p:nvPr>
            <p:ph type="body" idx="1"/>
          </p:nvPr>
        </p:nvSpPr>
        <p:spPr bwMode="auto">
          <a:xfrm>
            <a:off x="330200" y="2346325"/>
            <a:ext cx="8613775" cy="3686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0232" name="Text Box 8"/>
          <p:cNvSpPr txBox="1">
            <a:spLocks noChangeArrowheads="1"/>
          </p:cNvSpPr>
          <p:nvPr userDrawn="1"/>
        </p:nvSpPr>
        <p:spPr bwMode="auto">
          <a:xfrm>
            <a:off x="6003925" y="6089650"/>
            <a:ext cx="2820988" cy="457200"/>
          </a:xfrm>
          <a:prstGeom prst="rect">
            <a:avLst/>
          </a:prstGeom>
          <a:noFill/>
          <a:ln w="9525">
            <a:noFill/>
            <a:miter lim="800000"/>
            <a:headEnd/>
            <a:tailEnd/>
          </a:ln>
          <a:effectLst/>
        </p:spPr>
        <p:txBody>
          <a:bodyPr>
            <a:spAutoFit/>
          </a:bodyPr>
          <a:lstStyle/>
          <a:p>
            <a:pPr algn="l">
              <a:defRPr/>
            </a:pPr>
            <a:endParaRPr lang="en-US" dirty="0"/>
          </a:p>
        </p:txBody>
      </p:sp>
      <p:pic>
        <p:nvPicPr>
          <p:cNvPr id="1029" name="Picture 10" descr="All Slide"/>
          <p:cNvPicPr>
            <a:picLocks noChangeAspect="1" noChangeArrowheads="1"/>
          </p:cNvPicPr>
          <p:nvPr userDrawn="1"/>
        </p:nvPicPr>
        <p:blipFill>
          <a:blip r:embed="rId15">
            <a:extLst>
              <a:ext uri="{28A0092B-C50C-407E-A947-70E740481C1C}">
                <a14:useLocalDpi xmlns="" xmlns:a14="http://schemas.microsoft.com/office/drawing/2010/main" val="0"/>
              </a:ext>
            </a:extLst>
          </a:blip>
          <a:srcRect/>
          <a:stretch>
            <a:fillRect/>
          </a:stretch>
        </p:blipFill>
        <p:spPr bwMode="auto">
          <a:xfrm>
            <a:off x="0" y="0"/>
            <a:ext cx="9144000" cy="11445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80235" name="Text Box 11"/>
          <p:cNvSpPr txBox="1">
            <a:spLocks noChangeArrowheads="1"/>
          </p:cNvSpPr>
          <p:nvPr userDrawn="1"/>
        </p:nvSpPr>
        <p:spPr bwMode="auto">
          <a:xfrm>
            <a:off x="303213" y="6581775"/>
            <a:ext cx="8840787" cy="269875"/>
          </a:xfrm>
          <a:prstGeom prst="rect">
            <a:avLst/>
          </a:prstGeom>
          <a:noFill/>
          <a:ln w="9525">
            <a:noFill/>
            <a:miter lim="800000"/>
            <a:headEnd/>
            <a:tailEnd/>
          </a:ln>
          <a:effectLst/>
        </p:spPr>
        <p:txBody>
          <a:bodyPr/>
          <a:lstStyle/>
          <a:p>
            <a:pPr algn="r">
              <a:spcBef>
                <a:spcPct val="50000"/>
              </a:spcBef>
              <a:tabLst>
                <a:tab pos="7485063" algn="l"/>
              </a:tabLst>
              <a:defRPr/>
            </a:pPr>
            <a:endParaRPr lang="en-US" sz="1000" dirty="0"/>
          </a:p>
        </p:txBody>
      </p:sp>
      <p:sp>
        <p:nvSpPr>
          <p:cNvPr id="180237" name="Text Box 13"/>
          <p:cNvSpPr txBox="1">
            <a:spLocks noChangeArrowheads="1"/>
          </p:cNvSpPr>
          <p:nvPr userDrawn="1"/>
        </p:nvSpPr>
        <p:spPr bwMode="auto">
          <a:xfrm>
            <a:off x="0" y="6588125"/>
            <a:ext cx="9144000" cy="269875"/>
          </a:xfrm>
          <a:prstGeom prst="rect">
            <a:avLst/>
          </a:prstGeom>
          <a:noFill/>
          <a:ln w="9525">
            <a:noFill/>
            <a:miter lim="800000"/>
            <a:headEnd/>
            <a:tailEnd/>
          </a:ln>
          <a:effectLst/>
        </p:spPr>
        <p:txBody>
          <a:bodyPr/>
          <a:lstStyle>
            <a:lvl1pPr eaLnBrk="0" hangingPunct="0">
              <a:tabLst>
                <a:tab pos="7485063" algn="l"/>
              </a:tabLst>
              <a:defRPr sz="2400">
                <a:solidFill>
                  <a:schemeClr val="tx1"/>
                </a:solidFill>
                <a:latin typeface="Arial" charset="0"/>
              </a:defRPr>
            </a:lvl1pPr>
            <a:lvl2pPr marL="742950" indent="-285750" eaLnBrk="0" hangingPunct="0">
              <a:tabLst>
                <a:tab pos="7485063" algn="l"/>
              </a:tabLst>
              <a:defRPr sz="2400">
                <a:solidFill>
                  <a:schemeClr val="tx1"/>
                </a:solidFill>
                <a:latin typeface="Arial" charset="0"/>
              </a:defRPr>
            </a:lvl2pPr>
            <a:lvl3pPr marL="1143000" indent="-228600" eaLnBrk="0" hangingPunct="0">
              <a:tabLst>
                <a:tab pos="7485063" algn="l"/>
              </a:tabLst>
              <a:defRPr sz="2400">
                <a:solidFill>
                  <a:schemeClr val="tx1"/>
                </a:solidFill>
                <a:latin typeface="Arial" charset="0"/>
              </a:defRPr>
            </a:lvl3pPr>
            <a:lvl4pPr marL="1600200" indent="-228600" eaLnBrk="0" hangingPunct="0">
              <a:tabLst>
                <a:tab pos="7485063" algn="l"/>
              </a:tabLst>
              <a:defRPr sz="2400">
                <a:solidFill>
                  <a:schemeClr val="tx1"/>
                </a:solidFill>
                <a:latin typeface="Arial" charset="0"/>
              </a:defRPr>
            </a:lvl4pPr>
            <a:lvl5pPr marL="2057400" indent="-228600" eaLnBrk="0" hangingPunct="0">
              <a:tabLst>
                <a:tab pos="7485063" algn="l"/>
              </a:tabLst>
              <a:defRPr sz="2400">
                <a:solidFill>
                  <a:schemeClr val="tx1"/>
                </a:solidFill>
                <a:latin typeface="Arial" charset="0"/>
              </a:defRPr>
            </a:lvl5pPr>
            <a:lvl6pPr marL="2514600" indent="-228600" algn="ctr" eaLnBrk="0" fontAlgn="base" hangingPunct="0">
              <a:spcBef>
                <a:spcPct val="0"/>
              </a:spcBef>
              <a:spcAft>
                <a:spcPct val="0"/>
              </a:spcAft>
              <a:tabLst>
                <a:tab pos="7485063" algn="l"/>
              </a:tabLst>
              <a:defRPr sz="2400">
                <a:solidFill>
                  <a:schemeClr val="tx1"/>
                </a:solidFill>
                <a:latin typeface="Arial" charset="0"/>
              </a:defRPr>
            </a:lvl6pPr>
            <a:lvl7pPr marL="2971800" indent="-228600" algn="ctr" eaLnBrk="0" fontAlgn="base" hangingPunct="0">
              <a:spcBef>
                <a:spcPct val="0"/>
              </a:spcBef>
              <a:spcAft>
                <a:spcPct val="0"/>
              </a:spcAft>
              <a:tabLst>
                <a:tab pos="7485063" algn="l"/>
              </a:tabLst>
              <a:defRPr sz="2400">
                <a:solidFill>
                  <a:schemeClr val="tx1"/>
                </a:solidFill>
                <a:latin typeface="Arial" charset="0"/>
              </a:defRPr>
            </a:lvl7pPr>
            <a:lvl8pPr marL="3429000" indent="-228600" algn="ctr" eaLnBrk="0" fontAlgn="base" hangingPunct="0">
              <a:spcBef>
                <a:spcPct val="0"/>
              </a:spcBef>
              <a:spcAft>
                <a:spcPct val="0"/>
              </a:spcAft>
              <a:tabLst>
                <a:tab pos="7485063" algn="l"/>
              </a:tabLst>
              <a:defRPr sz="2400">
                <a:solidFill>
                  <a:schemeClr val="tx1"/>
                </a:solidFill>
                <a:latin typeface="Arial" charset="0"/>
              </a:defRPr>
            </a:lvl8pPr>
            <a:lvl9pPr marL="3886200" indent="-228600" algn="ctr" eaLnBrk="0" fontAlgn="base" hangingPunct="0">
              <a:spcBef>
                <a:spcPct val="0"/>
              </a:spcBef>
              <a:spcAft>
                <a:spcPct val="0"/>
              </a:spcAft>
              <a:tabLst>
                <a:tab pos="7485063" algn="l"/>
              </a:tabLst>
              <a:defRPr sz="2400">
                <a:solidFill>
                  <a:schemeClr val="tx1"/>
                </a:solidFill>
                <a:latin typeface="Arial" charset="0"/>
              </a:defRPr>
            </a:lvl9pPr>
          </a:lstStyle>
          <a:p>
            <a:pPr eaLnBrk="1" hangingPunct="1">
              <a:spcBef>
                <a:spcPct val="50000"/>
              </a:spcBef>
            </a:pPr>
            <a:r>
              <a:rPr lang="en-US" sz="1000" dirty="0"/>
              <a:t>Copyright © 2013 Wolters Kluwer Health | Lippincott Williams &amp; Wilkins </a:t>
            </a:r>
          </a:p>
        </p:txBody>
      </p:sp>
    </p:spTree>
  </p:cSld>
  <p:clrMap bg1="lt1" tx1="dk1" bg2="lt2" tx2="dk2" accent1="accent1" accent2="accent2" accent3="accent3" accent4="accent4" accent5="accent5" accent6="accent6" hlink="hlink" folHlink="folHlink"/>
  <p:sldLayoutIdLst>
    <p:sldLayoutId id="2147483679"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Lst>
  <p:txStyles>
    <p:titleStyle>
      <a:lvl1pPr algn="l" rtl="0" eaLnBrk="0" fontAlgn="base" hangingPunct="0">
        <a:lnSpc>
          <a:spcPct val="90000"/>
        </a:lnSpc>
        <a:spcBef>
          <a:spcPct val="0"/>
        </a:spcBef>
        <a:spcAft>
          <a:spcPct val="0"/>
        </a:spcAft>
        <a:defRPr sz="2400" b="1">
          <a:solidFill>
            <a:srgbClr val="186EC4"/>
          </a:solidFill>
          <a:latin typeface="+mj-lt"/>
          <a:ea typeface="+mj-ea"/>
          <a:cs typeface="+mj-cs"/>
        </a:defRPr>
      </a:lvl1pPr>
      <a:lvl2pPr algn="l" rtl="0" eaLnBrk="0" fontAlgn="base" hangingPunct="0">
        <a:lnSpc>
          <a:spcPct val="90000"/>
        </a:lnSpc>
        <a:spcBef>
          <a:spcPct val="0"/>
        </a:spcBef>
        <a:spcAft>
          <a:spcPct val="0"/>
        </a:spcAft>
        <a:defRPr sz="2400" b="1">
          <a:solidFill>
            <a:srgbClr val="186EC4"/>
          </a:solidFill>
          <a:latin typeface="Verdana" pitchFamily="34" charset="0"/>
        </a:defRPr>
      </a:lvl2pPr>
      <a:lvl3pPr algn="l" rtl="0" eaLnBrk="0" fontAlgn="base" hangingPunct="0">
        <a:lnSpc>
          <a:spcPct val="90000"/>
        </a:lnSpc>
        <a:spcBef>
          <a:spcPct val="0"/>
        </a:spcBef>
        <a:spcAft>
          <a:spcPct val="0"/>
        </a:spcAft>
        <a:defRPr sz="2400" b="1">
          <a:solidFill>
            <a:srgbClr val="186EC4"/>
          </a:solidFill>
          <a:latin typeface="Verdana" pitchFamily="34" charset="0"/>
        </a:defRPr>
      </a:lvl3pPr>
      <a:lvl4pPr algn="l" rtl="0" eaLnBrk="0" fontAlgn="base" hangingPunct="0">
        <a:lnSpc>
          <a:spcPct val="90000"/>
        </a:lnSpc>
        <a:spcBef>
          <a:spcPct val="0"/>
        </a:spcBef>
        <a:spcAft>
          <a:spcPct val="0"/>
        </a:spcAft>
        <a:defRPr sz="2400" b="1">
          <a:solidFill>
            <a:srgbClr val="186EC4"/>
          </a:solidFill>
          <a:latin typeface="Verdana" pitchFamily="34" charset="0"/>
        </a:defRPr>
      </a:lvl4pPr>
      <a:lvl5pPr algn="l" rtl="0" eaLnBrk="0" fontAlgn="base" hangingPunct="0">
        <a:lnSpc>
          <a:spcPct val="90000"/>
        </a:lnSpc>
        <a:spcBef>
          <a:spcPct val="0"/>
        </a:spcBef>
        <a:spcAft>
          <a:spcPct val="0"/>
        </a:spcAft>
        <a:defRPr sz="2400" b="1">
          <a:solidFill>
            <a:srgbClr val="186EC4"/>
          </a:solidFill>
          <a:latin typeface="Verdana" pitchFamily="34" charset="0"/>
        </a:defRPr>
      </a:lvl5pPr>
      <a:lvl6pPr marL="457200" algn="l" rtl="0" fontAlgn="base">
        <a:lnSpc>
          <a:spcPct val="90000"/>
        </a:lnSpc>
        <a:spcBef>
          <a:spcPct val="0"/>
        </a:spcBef>
        <a:spcAft>
          <a:spcPct val="0"/>
        </a:spcAft>
        <a:defRPr sz="2400" b="1">
          <a:solidFill>
            <a:srgbClr val="186EC4"/>
          </a:solidFill>
          <a:latin typeface="Verdana" pitchFamily="34" charset="0"/>
        </a:defRPr>
      </a:lvl6pPr>
      <a:lvl7pPr marL="914400" algn="l" rtl="0" fontAlgn="base">
        <a:lnSpc>
          <a:spcPct val="90000"/>
        </a:lnSpc>
        <a:spcBef>
          <a:spcPct val="0"/>
        </a:spcBef>
        <a:spcAft>
          <a:spcPct val="0"/>
        </a:spcAft>
        <a:defRPr sz="2400" b="1">
          <a:solidFill>
            <a:srgbClr val="186EC4"/>
          </a:solidFill>
          <a:latin typeface="Verdana" pitchFamily="34" charset="0"/>
        </a:defRPr>
      </a:lvl7pPr>
      <a:lvl8pPr marL="1371600" algn="l" rtl="0" fontAlgn="base">
        <a:lnSpc>
          <a:spcPct val="90000"/>
        </a:lnSpc>
        <a:spcBef>
          <a:spcPct val="0"/>
        </a:spcBef>
        <a:spcAft>
          <a:spcPct val="0"/>
        </a:spcAft>
        <a:defRPr sz="2400" b="1">
          <a:solidFill>
            <a:srgbClr val="186EC4"/>
          </a:solidFill>
          <a:latin typeface="Verdana" pitchFamily="34" charset="0"/>
        </a:defRPr>
      </a:lvl8pPr>
      <a:lvl9pPr marL="1828800" algn="l" rtl="0" fontAlgn="base">
        <a:lnSpc>
          <a:spcPct val="90000"/>
        </a:lnSpc>
        <a:spcBef>
          <a:spcPct val="0"/>
        </a:spcBef>
        <a:spcAft>
          <a:spcPct val="0"/>
        </a:spcAft>
        <a:defRPr sz="2400" b="1">
          <a:solidFill>
            <a:srgbClr val="186EC4"/>
          </a:solidFill>
          <a:latin typeface="Verdana" pitchFamily="34" charset="0"/>
        </a:defRPr>
      </a:lvl9pPr>
    </p:titleStyle>
    <p:bodyStyle>
      <a:lvl1pPr marL="280988" indent="-280988" algn="l" rtl="0" eaLnBrk="0" fontAlgn="base" hangingPunct="0">
        <a:lnSpc>
          <a:spcPct val="90000"/>
        </a:lnSpc>
        <a:spcBef>
          <a:spcPct val="60000"/>
        </a:spcBef>
        <a:spcAft>
          <a:spcPct val="0"/>
        </a:spcAft>
        <a:buClr>
          <a:srgbClr val="CC9900"/>
        </a:buClr>
        <a:buChar char="•"/>
        <a:defRPr sz="2200">
          <a:solidFill>
            <a:schemeClr val="tx1"/>
          </a:solidFill>
          <a:latin typeface="+mn-lt"/>
          <a:ea typeface="+mn-ea"/>
          <a:cs typeface="+mn-cs"/>
        </a:defRPr>
      </a:lvl1pPr>
      <a:lvl2pPr marL="862013" indent="-404813" algn="l" rtl="0" eaLnBrk="0" fontAlgn="base" hangingPunct="0">
        <a:lnSpc>
          <a:spcPct val="90000"/>
        </a:lnSpc>
        <a:spcBef>
          <a:spcPct val="60000"/>
        </a:spcBef>
        <a:spcAft>
          <a:spcPct val="0"/>
        </a:spcAft>
        <a:buClr>
          <a:srgbClr val="CC9900"/>
        </a:buClr>
        <a:buChar char="–"/>
        <a:defRPr sz="2200">
          <a:solidFill>
            <a:schemeClr val="tx1"/>
          </a:solidFill>
          <a:latin typeface="+mn-lt"/>
        </a:defRPr>
      </a:lvl2pPr>
      <a:lvl3pPr marL="1204913" indent="-228600" algn="l" rtl="0" eaLnBrk="0" fontAlgn="base" hangingPunct="0">
        <a:lnSpc>
          <a:spcPct val="90000"/>
        </a:lnSpc>
        <a:spcBef>
          <a:spcPct val="60000"/>
        </a:spcBef>
        <a:spcAft>
          <a:spcPct val="0"/>
        </a:spcAft>
        <a:buClr>
          <a:srgbClr val="CC9900"/>
        </a:buClr>
        <a:buChar char="•"/>
        <a:defRPr sz="2200">
          <a:solidFill>
            <a:schemeClr val="tx1"/>
          </a:solidFill>
          <a:latin typeface="+mn-lt"/>
        </a:defRPr>
      </a:lvl3pPr>
      <a:lvl4pPr marL="1600200" indent="-228600" algn="l" rtl="0" eaLnBrk="0" fontAlgn="base" hangingPunct="0">
        <a:lnSpc>
          <a:spcPct val="90000"/>
        </a:lnSpc>
        <a:spcBef>
          <a:spcPct val="60000"/>
        </a:spcBef>
        <a:spcAft>
          <a:spcPct val="0"/>
        </a:spcAft>
        <a:buClr>
          <a:srgbClr val="CC9900"/>
        </a:buClr>
        <a:buChar char="•"/>
        <a:defRPr sz="2200">
          <a:solidFill>
            <a:schemeClr val="tx1"/>
          </a:solidFill>
          <a:latin typeface="+mn-lt"/>
        </a:defRPr>
      </a:lvl4pPr>
      <a:lvl5pPr marL="2057400" indent="-228600" algn="l" rtl="0" eaLnBrk="0" fontAlgn="base" hangingPunct="0">
        <a:lnSpc>
          <a:spcPct val="90000"/>
        </a:lnSpc>
        <a:spcBef>
          <a:spcPct val="60000"/>
        </a:spcBef>
        <a:spcAft>
          <a:spcPct val="0"/>
        </a:spcAft>
        <a:buClr>
          <a:srgbClr val="CC9900"/>
        </a:buClr>
        <a:buChar char="•"/>
        <a:defRPr sz="2200">
          <a:solidFill>
            <a:schemeClr val="tx1"/>
          </a:solidFill>
          <a:latin typeface="+mn-lt"/>
        </a:defRPr>
      </a:lvl5pPr>
      <a:lvl6pPr marL="2514600" indent="-228600" algn="l" rtl="0" fontAlgn="base">
        <a:lnSpc>
          <a:spcPct val="90000"/>
        </a:lnSpc>
        <a:spcBef>
          <a:spcPct val="60000"/>
        </a:spcBef>
        <a:spcAft>
          <a:spcPct val="0"/>
        </a:spcAft>
        <a:buClr>
          <a:srgbClr val="CC9900"/>
        </a:buClr>
        <a:buChar char="•"/>
        <a:defRPr sz="2200">
          <a:solidFill>
            <a:schemeClr val="tx1"/>
          </a:solidFill>
          <a:latin typeface="+mn-lt"/>
        </a:defRPr>
      </a:lvl6pPr>
      <a:lvl7pPr marL="2971800" indent="-228600" algn="l" rtl="0" fontAlgn="base">
        <a:lnSpc>
          <a:spcPct val="90000"/>
        </a:lnSpc>
        <a:spcBef>
          <a:spcPct val="60000"/>
        </a:spcBef>
        <a:spcAft>
          <a:spcPct val="0"/>
        </a:spcAft>
        <a:buClr>
          <a:srgbClr val="CC9900"/>
        </a:buClr>
        <a:buChar char="•"/>
        <a:defRPr sz="2200">
          <a:solidFill>
            <a:schemeClr val="tx1"/>
          </a:solidFill>
          <a:latin typeface="+mn-lt"/>
        </a:defRPr>
      </a:lvl7pPr>
      <a:lvl8pPr marL="3429000" indent="-228600" algn="l" rtl="0" fontAlgn="base">
        <a:lnSpc>
          <a:spcPct val="90000"/>
        </a:lnSpc>
        <a:spcBef>
          <a:spcPct val="60000"/>
        </a:spcBef>
        <a:spcAft>
          <a:spcPct val="0"/>
        </a:spcAft>
        <a:buClr>
          <a:srgbClr val="CC9900"/>
        </a:buClr>
        <a:buChar char="•"/>
        <a:defRPr sz="2200">
          <a:solidFill>
            <a:schemeClr val="tx1"/>
          </a:solidFill>
          <a:latin typeface="+mn-lt"/>
        </a:defRPr>
      </a:lvl8pPr>
      <a:lvl9pPr marL="3886200" indent="-228600" algn="l" rtl="0" fontAlgn="base">
        <a:lnSpc>
          <a:spcPct val="90000"/>
        </a:lnSpc>
        <a:spcBef>
          <a:spcPct val="60000"/>
        </a:spcBef>
        <a:spcAft>
          <a:spcPct val="0"/>
        </a:spcAft>
        <a:buClr>
          <a:srgbClr val="CC9900"/>
        </a:buClr>
        <a:buChar char="•"/>
        <a:defRPr sz="2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ctrTitle"/>
          </p:nvPr>
        </p:nvSpPr>
        <p:spPr>
          <a:xfrm>
            <a:off x="1223963" y="3724275"/>
            <a:ext cx="6692900" cy="387350"/>
          </a:xfrm>
          <a:effectLst>
            <a:outerShdw dist="17961" dir="2700000" algn="ctr" rotWithShape="0">
              <a:schemeClr val="bg2"/>
            </a:outerShdw>
          </a:effectLst>
        </p:spPr>
        <p:txBody>
          <a:bodyPr/>
          <a:lstStyle/>
          <a:p>
            <a:pPr eaLnBrk="1" hangingPunct="1"/>
            <a:r>
              <a:rPr lang="en-US" sz="2800" dirty="0" smtClean="0"/>
              <a:t>Injury Assessment</a:t>
            </a:r>
          </a:p>
        </p:txBody>
      </p:sp>
      <p:sp>
        <p:nvSpPr>
          <p:cNvPr id="3075" name="Rectangle 5"/>
          <p:cNvSpPr>
            <a:spLocks noGrp="1" noChangeArrowheads="1"/>
          </p:cNvSpPr>
          <p:nvPr>
            <p:ph type="subTitle" idx="1"/>
          </p:nvPr>
        </p:nvSpPr>
        <p:spPr/>
        <p:txBody>
          <a:bodyPr/>
          <a:lstStyle/>
          <a:p>
            <a:pPr eaLnBrk="1" hangingPunct="1"/>
            <a:r>
              <a:rPr lang="en-US" b="1" dirty="0" smtClean="0"/>
              <a:t>Chapter 5</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2"/>
          <p:cNvSpPr>
            <a:spLocks noGrp="1" noChangeArrowheads="1"/>
          </p:cNvSpPr>
          <p:nvPr>
            <p:ph type="title"/>
          </p:nvPr>
        </p:nvSpPr>
        <p:spPr>
          <a:xfrm>
            <a:off x="385763" y="1473200"/>
            <a:ext cx="8524875" cy="387350"/>
          </a:xfrm>
        </p:spPr>
        <p:txBody>
          <a:bodyPr/>
          <a:lstStyle/>
          <a:p>
            <a:pPr eaLnBrk="1" hangingPunct="1">
              <a:defRPr/>
            </a:pPr>
            <a:r>
              <a:rPr lang="en-US" sz="2800" dirty="0" smtClean="0"/>
              <a:t>History of Injury (cont.)</a:t>
            </a:r>
          </a:p>
        </p:txBody>
      </p:sp>
      <p:sp>
        <p:nvSpPr>
          <p:cNvPr id="10243" name="Rectangle 3"/>
          <p:cNvSpPr>
            <a:spLocks noGrp="1" noChangeArrowheads="1"/>
          </p:cNvSpPr>
          <p:nvPr>
            <p:ph type="body" idx="1"/>
          </p:nvPr>
        </p:nvSpPr>
        <p:spPr>
          <a:xfrm>
            <a:off x="609600" y="2146300"/>
            <a:ext cx="8305800" cy="3864082"/>
          </a:xfrm>
        </p:spPr>
        <p:txBody>
          <a:bodyPr/>
          <a:lstStyle/>
          <a:p>
            <a:pPr eaLnBrk="1" hangingPunct="1"/>
            <a:r>
              <a:rPr lang="en-US" dirty="0" smtClean="0"/>
              <a:t>Disability resulting from injury</a:t>
            </a:r>
          </a:p>
          <a:p>
            <a:pPr lvl="1" eaLnBrk="1" hangingPunct="1"/>
            <a:r>
              <a:rPr lang="en-US" dirty="0" smtClean="0"/>
              <a:t>Determine limitations due to pain, weakness, or disability</a:t>
            </a:r>
          </a:p>
          <a:p>
            <a:pPr lvl="1" eaLnBrk="1" hangingPunct="1"/>
            <a:r>
              <a:rPr lang="en-US" dirty="0" smtClean="0"/>
              <a:t>Questions</a:t>
            </a:r>
            <a:br>
              <a:rPr lang="en-US" dirty="0" smtClean="0"/>
            </a:br>
            <a:endParaRPr lang="en-US" dirty="0" smtClean="0"/>
          </a:p>
          <a:p>
            <a:pPr eaLnBrk="1" hangingPunct="1"/>
            <a:r>
              <a:rPr lang="en-US" dirty="0" smtClean="0"/>
              <a:t>Related medical history</a:t>
            </a:r>
          </a:p>
          <a:p>
            <a:pPr lvl="1" eaLnBrk="1" hangingPunct="1"/>
            <a:r>
              <a:rPr lang="en-US" dirty="0" smtClean="0"/>
              <a:t>Information regarding other problems/conditions potentially affecting this injury</a:t>
            </a:r>
          </a:p>
          <a:p>
            <a:pPr lvl="1" eaLnBrk="1" hangingPunct="1"/>
            <a:r>
              <a:rPr lang="en-US" dirty="0" smtClean="0"/>
              <a:t>Use of preseason </a:t>
            </a:r>
            <a:r>
              <a:rPr lang="en-US" smtClean="0"/>
              <a:t>physical </a:t>
            </a:r>
            <a:r>
              <a:rPr lang="en-US" smtClean="0"/>
              <a:t>exam</a:t>
            </a:r>
            <a:endParaRPr lang="en-US" dirty="0"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2"/>
          <p:cNvSpPr>
            <a:spLocks noGrp="1" noChangeArrowheads="1"/>
          </p:cNvSpPr>
          <p:nvPr>
            <p:ph type="title"/>
          </p:nvPr>
        </p:nvSpPr>
        <p:spPr>
          <a:xfrm>
            <a:off x="298450" y="1428750"/>
            <a:ext cx="8524875" cy="388938"/>
          </a:xfrm>
        </p:spPr>
        <p:txBody>
          <a:bodyPr/>
          <a:lstStyle/>
          <a:p>
            <a:pPr eaLnBrk="1" hangingPunct="1">
              <a:defRPr/>
            </a:pPr>
            <a:r>
              <a:rPr lang="en-US" sz="2800" dirty="0" smtClean="0"/>
              <a:t>Observation and Inspection</a:t>
            </a:r>
          </a:p>
        </p:txBody>
      </p:sp>
      <p:sp>
        <p:nvSpPr>
          <p:cNvPr id="11267" name="Rectangle 3"/>
          <p:cNvSpPr>
            <a:spLocks noGrp="1" noChangeArrowheads="1"/>
          </p:cNvSpPr>
          <p:nvPr>
            <p:ph type="body" idx="1"/>
          </p:nvPr>
        </p:nvSpPr>
        <p:spPr>
          <a:xfrm>
            <a:off x="838200" y="2044700"/>
            <a:ext cx="7924800" cy="4587875"/>
          </a:xfrm>
        </p:spPr>
        <p:txBody>
          <a:bodyPr/>
          <a:lstStyle/>
          <a:p>
            <a:pPr eaLnBrk="1" hangingPunct="1"/>
            <a:r>
              <a:rPr lang="en-US" sz="2000" dirty="0" smtClean="0"/>
              <a:t>Observation</a:t>
            </a:r>
          </a:p>
          <a:p>
            <a:pPr lvl="1" eaLnBrk="1" hangingPunct="1"/>
            <a:r>
              <a:rPr lang="en-US" sz="2000" dirty="0" smtClean="0"/>
              <a:t>Assess state of consciousness and body language that may indicate pain, disability, or other conditions</a:t>
            </a:r>
          </a:p>
          <a:p>
            <a:pPr lvl="1" eaLnBrk="1" hangingPunct="1"/>
            <a:r>
              <a:rPr lang="en-US" sz="2000" dirty="0" smtClean="0"/>
              <a:t>Note posture, willingness/ability to move, overall attitude</a:t>
            </a:r>
          </a:p>
          <a:p>
            <a:pPr lvl="1" eaLnBrk="1" hangingPunct="1"/>
            <a:r>
              <a:rPr lang="en-US" sz="2000" dirty="0" smtClean="0"/>
              <a:t>Symmetry and appearance</a:t>
            </a:r>
          </a:p>
          <a:p>
            <a:pPr lvl="2" eaLnBrk="1" hangingPunct="1"/>
            <a:r>
              <a:rPr lang="en-US" sz="2000" dirty="0" smtClean="0"/>
              <a:t>Congenital and functional problems</a:t>
            </a:r>
          </a:p>
          <a:p>
            <a:pPr lvl="2" eaLnBrk="1" hangingPunct="1"/>
            <a:r>
              <a:rPr lang="en-US" sz="2000" dirty="0" smtClean="0"/>
              <a:t>Gait</a:t>
            </a:r>
          </a:p>
          <a:p>
            <a:pPr lvl="1" eaLnBrk="1" hangingPunct="1"/>
            <a:r>
              <a:rPr lang="en-US" sz="2000" dirty="0" smtClean="0"/>
              <a:t>Motor function</a:t>
            </a:r>
          </a:p>
          <a:p>
            <a:pPr lvl="2" eaLnBrk="1" hangingPunct="1"/>
            <a:r>
              <a:rPr lang="en-US" sz="2000" dirty="0" smtClean="0"/>
              <a:t>Assess general motor function</a:t>
            </a:r>
          </a:p>
          <a:p>
            <a:pPr lvl="2" eaLnBrk="1" hangingPunct="1"/>
            <a:r>
              <a:rPr lang="en-US" sz="2000" dirty="0" smtClean="0"/>
              <a:t>Rule out injury to other joints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2"/>
          <p:cNvSpPr>
            <a:spLocks noGrp="1" noChangeArrowheads="1"/>
          </p:cNvSpPr>
          <p:nvPr>
            <p:ph type="title"/>
          </p:nvPr>
        </p:nvSpPr>
        <p:spPr>
          <a:xfrm>
            <a:off x="374650" y="1528763"/>
            <a:ext cx="8524875" cy="387350"/>
          </a:xfrm>
        </p:spPr>
        <p:txBody>
          <a:bodyPr/>
          <a:lstStyle/>
          <a:p>
            <a:pPr eaLnBrk="1" hangingPunct="1">
              <a:defRPr/>
            </a:pPr>
            <a:r>
              <a:rPr lang="en-US" sz="2800" dirty="0" smtClean="0"/>
              <a:t>Observation and Inspection (cont.)</a:t>
            </a:r>
          </a:p>
        </p:txBody>
      </p:sp>
      <p:sp>
        <p:nvSpPr>
          <p:cNvPr id="12291" name="Rectangle 3"/>
          <p:cNvSpPr>
            <a:spLocks noGrp="1" noChangeArrowheads="1"/>
          </p:cNvSpPr>
          <p:nvPr>
            <p:ph type="body" idx="1"/>
          </p:nvPr>
        </p:nvSpPr>
        <p:spPr>
          <a:xfrm>
            <a:off x="914400" y="2095500"/>
            <a:ext cx="7848600" cy="4327525"/>
          </a:xfrm>
        </p:spPr>
        <p:txBody>
          <a:bodyPr/>
          <a:lstStyle/>
          <a:p>
            <a:pPr eaLnBrk="1" hangingPunct="1"/>
            <a:r>
              <a:rPr lang="en-US" dirty="0" smtClean="0"/>
              <a:t>Inspection</a:t>
            </a:r>
          </a:p>
          <a:p>
            <a:pPr lvl="1" eaLnBrk="1" hangingPunct="1"/>
            <a:r>
              <a:rPr lang="en-US" dirty="0" smtClean="0"/>
              <a:t>Factors seen at the actual injury site (e.g., deformity, discoloration, swelling, signs of infection, scars)</a:t>
            </a:r>
          </a:p>
          <a:p>
            <a:pPr eaLnBrk="1" hangingPunct="1"/>
            <a:endParaRPr lang="en-US" dirty="0"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2"/>
          <p:cNvSpPr>
            <a:spLocks noGrp="1" noChangeArrowheads="1"/>
          </p:cNvSpPr>
          <p:nvPr>
            <p:ph type="title"/>
          </p:nvPr>
        </p:nvSpPr>
        <p:spPr>
          <a:xfrm>
            <a:off x="352425" y="1285875"/>
            <a:ext cx="8524875" cy="387350"/>
          </a:xfrm>
        </p:spPr>
        <p:txBody>
          <a:bodyPr/>
          <a:lstStyle/>
          <a:p>
            <a:pPr eaLnBrk="1" hangingPunct="1">
              <a:defRPr/>
            </a:pPr>
            <a:r>
              <a:rPr lang="en-US" sz="2800" dirty="0" smtClean="0"/>
              <a:t>Palpation</a:t>
            </a:r>
          </a:p>
        </p:txBody>
      </p:sp>
      <p:sp>
        <p:nvSpPr>
          <p:cNvPr id="13315" name="Rectangle 3"/>
          <p:cNvSpPr>
            <a:spLocks noGrp="1" noChangeArrowheads="1"/>
          </p:cNvSpPr>
          <p:nvPr>
            <p:ph type="body" idx="1"/>
          </p:nvPr>
        </p:nvSpPr>
        <p:spPr>
          <a:xfrm>
            <a:off x="419100" y="1824038"/>
            <a:ext cx="8482013" cy="4697412"/>
          </a:xfrm>
        </p:spPr>
        <p:txBody>
          <a:bodyPr/>
          <a:lstStyle/>
          <a:p>
            <a:pPr eaLnBrk="1" hangingPunct="1">
              <a:lnSpc>
                <a:spcPct val="80000"/>
              </a:lnSpc>
            </a:pPr>
            <a:r>
              <a:rPr lang="en-US" sz="1800" i="1" dirty="0" smtClean="0"/>
              <a:t>Prior to contact, permission must be granted to the AT to touch the patient</a:t>
            </a:r>
          </a:p>
          <a:p>
            <a:pPr eaLnBrk="1" hangingPunct="1">
              <a:lnSpc>
                <a:spcPct val="80000"/>
              </a:lnSpc>
            </a:pPr>
            <a:r>
              <a:rPr lang="en-US" sz="1800" dirty="0" smtClean="0"/>
              <a:t>Bilateral palpation</a:t>
            </a:r>
          </a:p>
          <a:p>
            <a:pPr lvl="1" eaLnBrk="1" hangingPunct="1">
              <a:lnSpc>
                <a:spcPct val="80000"/>
              </a:lnSpc>
            </a:pPr>
            <a:r>
              <a:rPr lang="en-US" sz="1800" dirty="0" smtClean="0"/>
              <a:t>Temperature</a:t>
            </a:r>
          </a:p>
          <a:p>
            <a:pPr lvl="1" eaLnBrk="1" hangingPunct="1">
              <a:lnSpc>
                <a:spcPct val="80000"/>
              </a:lnSpc>
            </a:pPr>
            <a:r>
              <a:rPr lang="en-US" sz="1800" dirty="0" smtClean="0"/>
              <a:t>Swelling</a:t>
            </a:r>
          </a:p>
          <a:p>
            <a:pPr lvl="1" eaLnBrk="1" hangingPunct="1">
              <a:lnSpc>
                <a:spcPct val="80000"/>
              </a:lnSpc>
            </a:pPr>
            <a:r>
              <a:rPr lang="en-US" sz="1800" dirty="0" smtClean="0"/>
              <a:t>Point tenderness</a:t>
            </a:r>
          </a:p>
          <a:p>
            <a:pPr lvl="1" eaLnBrk="1" hangingPunct="1">
              <a:lnSpc>
                <a:spcPct val="80000"/>
              </a:lnSpc>
            </a:pPr>
            <a:r>
              <a:rPr lang="en-US" sz="1800" dirty="0" smtClean="0"/>
              <a:t>Crepitus</a:t>
            </a:r>
          </a:p>
          <a:p>
            <a:pPr lvl="1" eaLnBrk="1" hangingPunct="1">
              <a:lnSpc>
                <a:spcPct val="80000"/>
              </a:lnSpc>
            </a:pPr>
            <a:r>
              <a:rPr lang="en-US" sz="1800" dirty="0" smtClean="0"/>
              <a:t>Deformity</a:t>
            </a:r>
          </a:p>
          <a:p>
            <a:pPr lvl="1" eaLnBrk="1" hangingPunct="1">
              <a:lnSpc>
                <a:spcPct val="80000"/>
              </a:lnSpc>
            </a:pPr>
            <a:r>
              <a:rPr lang="en-US" sz="1800" dirty="0" smtClean="0"/>
              <a:t>Muscle spasm</a:t>
            </a:r>
          </a:p>
          <a:p>
            <a:pPr lvl="1" eaLnBrk="1" hangingPunct="1">
              <a:lnSpc>
                <a:spcPct val="80000"/>
              </a:lnSpc>
            </a:pPr>
            <a:r>
              <a:rPr lang="en-US" sz="1800" dirty="0" smtClean="0"/>
              <a:t>Cutaneous sensation</a:t>
            </a:r>
          </a:p>
          <a:p>
            <a:pPr lvl="1" eaLnBrk="1" hangingPunct="1">
              <a:lnSpc>
                <a:spcPct val="80000"/>
              </a:lnSpc>
            </a:pPr>
            <a:r>
              <a:rPr lang="en-US" sz="1800" dirty="0" smtClean="0"/>
              <a:t>Pulse</a:t>
            </a:r>
          </a:p>
          <a:p>
            <a:pPr eaLnBrk="1" hangingPunct="1">
              <a:lnSpc>
                <a:spcPct val="80000"/>
              </a:lnSpc>
            </a:pPr>
            <a:r>
              <a:rPr lang="en-US" sz="1800" dirty="0" smtClean="0"/>
              <a:t>Gentle, circular pressure followed by gradual, deeper pressure</a:t>
            </a:r>
          </a:p>
          <a:p>
            <a:pPr eaLnBrk="1" hangingPunct="1">
              <a:lnSpc>
                <a:spcPct val="80000"/>
              </a:lnSpc>
            </a:pPr>
            <a:r>
              <a:rPr lang="en-US" sz="1800" dirty="0" smtClean="0"/>
              <a:t>Begin away from injured site and move toward injury</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2"/>
          <p:cNvSpPr>
            <a:spLocks noGrp="1" noChangeArrowheads="1"/>
          </p:cNvSpPr>
          <p:nvPr>
            <p:ph type="title"/>
          </p:nvPr>
        </p:nvSpPr>
        <p:spPr>
          <a:xfrm>
            <a:off x="298450" y="1473200"/>
            <a:ext cx="8524875" cy="387350"/>
          </a:xfrm>
        </p:spPr>
        <p:txBody>
          <a:bodyPr/>
          <a:lstStyle/>
          <a:p>
            <a:pPr eaLnBrk="1" hangingPunct="1">
              <a:defRPr/>
            </a:pPr>
            <a:r>
              <a:rPr lang="en-US" sz="2800" dirty="0" smtClean="0"/>
              <a:t>Palpation (cont.)</a:t>
            </a:r>
          </a:p>
        </p:txBody>
      </p:sp>
      <p:sp>
        <p:nvSpPr>
          <p:cNvPr id="14339" name="Rectangle 3"/>
          <p:cNvSpPr>
            <a:spLocks noGrp="1" noChangeArrowheads="1"/>
          </p:cNvSpPr>
          <p:nvPr>
            <p:ph type="body" sz="half" idx="1"/>
          </p:nvPr>
        </p:nvSpPr>
        <p:spPr>
          <a:xfrm>
            <a:off x="263525" y="2170113"/>
            <a:ext cx="7910513" cy="690562"/>
          </a:xfrm>
        </p:spPr>
        <p:txBody>
          <a:bodyPr/>
          <a:lstStyle/>
          <a:p>
            <a:pPr eaLnBrk="1" hangingPunct="1"/>
            <a:r>
              <a:rPr lang="en-US" sz="2000" dirty="0" smtClean="0"/>
              <a:t>Determining a possible fracture</a:t>
            </a:r>
          </a:p>
        </p:txBody>
      </p:sp>
      <p:pic>
        <p:nvPicPr>
          <p:cNvPr id="14342" name="Picture 6" descr="78445_05_02e"/>
          <p:cNvPicPr>
            <a:picLocks noChangeAspect="1" noChangeArrowheads="1"/>
          </p:cNvPicPr>
          <p:nvPr/>
        </p:nvPicPr>
        <p:blipFill>
          <a:blip r:embed="rId3">
            <a:extLst>
              <a:ext uri="{28A0092B-C50C-407E-A947-70E740481C1C}">
                <a14:useLocalDpi xmlns="" xmlns:a14="http://schemas.microsoft.com/office/drawing/2010/main" val="0"/>
              </a:ext>
            </a:extLst>
          </a:blip>
          <a:srcRect r="39241" b="7535"/>
          <a:stretch>
            <a:fillRect/>
          </a:stretch>
        </p:blipFill>
        <p:spPr bwMode="auto">
          <a:xfrm>
            <a:off x="5926138" y="4238625"/>
            <a:ext cx="2286000" cy="1928813"/>
          </a:xfrm>
          <a:prstGeom prst="rect">
            <a:avLst/>
          </a:prstGeom>
          <a:noFill/>
          <a:extLst>
            <a:ext uri="{909E8E84-426E-40DD-AFC4-6F175D3DCCD1}">
              <a14:hiddenFill xmlns="" xmlns:a14="http://schemas.microsoft.com/office/drawing/2010/main">
                <a:solidFill>
                  <a:srgbClr val="FFFFFF"/>
                </a:solidFill>
              </a14:hiddenFill>
            </a:ext>
          </a:extLst>
        </p:spPr>
      </p:pic>
      <p:pic>
        <p:nvPicPr>
          <p:cNvPr id="14343" name="Picture 7" descr="78445_05_02b"/>
          <p:cNvPicPr>
            <a:picLocks noChangeAspect="1" noChangeArrowheads="1"/>
          </p:cNvPicPr>
          <p:nvPr/>
        </p:nvPicPr>
        <p:blipFill>
          <a:blip r:embed="rId4">
            <a:extLst>
              <a:ext uri="{28A0092B-C50C-407E-A947-70E740481C1C}">
                <a14:useLocalDpi xmlns="" xmlns:a14="http://schemas.microsoft.com/office/drawing/2010/main" val="0"/>
              </a:ext>
            </a:extLst>
          </a:blip>
          <a:srcRect r="39241" b="9386"/>
          <a:stretch>
            <a:fillRect/>
          </a:stretch>
        </p:blipFill>
        <p:spPr bwMode="auto">
          <a:xfrm>
            <a:off x="5245100" y="2392363"/>
            <a:ext cx="2286000" cy="1639887"/>
          </a:xfrm>
          <a:prstGeom prst="rect">
            <a:avLst/>
          </a:prstGeom>
          <a:noFill/>
          <a:extLst>
            <a:ext uri="{909E8E84-426E-40DD-AFC4-6F175D3DCCD1}">
              <a14:hiddenFill xmlns="" xmlns:a14="http://schemas.microsoft.com/office/drawing/2010/main">
                <a:solidFill>
                  <a:srgbClr val="FFFFFF"/>
                </a:solidFill>
              </a14:hiddenFill>
            </a:ext>
          </a:extLst>
        </p:spPr>
      </p:pic>
      <p:pic>
        <p:nvPicPr>
          <p:cNvPr id="14344" name="Picture 8" descr="78445_05_02c"/>
          <p:cNvPicPr>
            <a:picLocks noChangeAspect="1" noChangeArrowheads="1"/>
          </p:cNvPicPr>
          <p:nvPr/>
        </p:nvPicPr>
        <p:blipFill>
          <a:blip r:embed="rId5">
            <a:extLst>
              <a:ext uri="{28A0092B-C50C-407E-A947-70E740481C1C}">
                <a14:useLocalDpi xmlns="" xmlns:a14="http://schemas.microsoft.com/office/drawing/2010/main" val="0"/>
              </a:ext>
            </a:extLst>
          </a:blip>
          <a:srcRect r="25021" b="9978"/>
          <a:stretch>
            <a:fillRect/>
          </a:stretch>
        </p:blipFill>
        <p:spPr bwMode="auto">
          <a:xfrm>
            <a:off x="850900" y="4676775"/>
            <a:ext cx="2820988" cy="1303338"/>
          </a:xfrm>
          <a:prstGeom prst="rect">
            <a:avLst/>
          </a:prstGeom>
          <a:noFill/>
          <a:extLst>
            <a:ext uri="{909E8E84-426E-40DD-AFC4-6F175D3DCCD1}">
              <a14:hiddenFill xmlns="" xmlns:a14="http://schemas.microsoft.com/office/drawing/2010/main">
                <a:solidFill>
                  <a:srgbClr val="FFFFFF"/>
                </a:solidFill>
              </a14:hiddenFill>
            </a:ext>
          </a:extLst>
        </p:spPr>
      </p:pic>
      <p:pic>
        <p:nvPicPr>
          <p:cNvPr id="14345" name="Picture 9" descr="78445_05_02d"/>
          <p:cNvPicPr>
            <a:picLocks noChangeAspect="1" noChangeArrowheads="1"/>
          </p:cNvPicPr>
          <p:nvPr/>
        </p:nvPicPr>
        <p:blipFill>
          <a:blip r:embed="rId6">
            <a:extLst>
              <a:ext uri="{28A0092B-C50C-407E-A947-70E740481C1C}">
                <a14:useLocalDpi xmlns="" xmlns:a14="http://schemas.microsoft.com/office/drawing/2010/main" val="0"/>
              </a:ext>
            </a:extLst>
          </a:blip>
          <a:srcRect r="44093" b="8144"/>
          <a:stretch>
            <a:fillRect/>
          </a:stretch>
        </p:blipFill>
        <p:spPr bwMode="auto">
          <a:xfrm>
            <a:off x="3748088" y="4332288"/>
            <a:ext cx="2103437" cy="1916112"/>
          </a:xfrm>
          <a:prstGeom prst="rect">
            <a:avLst/>
          </a:prstGeom>
          <a:noFill/>
          <a:extLst>
            <a:ext uri="{909E8E84-426E-40DD-AFC4-6F175D3DCCD1}">
              <a14:hiddenFill xmlns="" xmlns:a14="http://schemas.microsoft.com/office/drawing/2010/main">
                <a:solidFill>
                  <a:srgbClr val="FFFFFF"/>
                </a:solidFill>
              </a14:hiddenFill>
            </a:ext>
          </a:extLst>
        </p:spPr>
      </p:pic>
      <p:pic>
        <p:nvPicPr>
          <p:cNvPr id="14346" name="Picture 10" descr="78445_05_02a"/>
          <p:cNvPicPr>
            <a:picLocks noChangeAspect="1" noChangeArrowheads="1"/>
          </p:cNvPicPr>
          <p:nvPr/>
        </p:nvPicPr>
        <p:blipFill>
          <a:blip r:embed="rId7">
            <a:extLst>
              <a:ext uri="{28A0092B-C50C-407E-A947-70E740481C1C}">
                <a14:useLocalDpi xmlns="" xmlns:a14="http://schemas.microsoft.com/office/drawing/2010/main" val="0"/>
              </a:ext>
            </a:extLst>
          </a:blip>
          <a:srcRect r="29156" b="10443"/>
          <a:stretch>
            <a:fillRect/>
          </a:stretch>
        </p:blipFill>
        <p:spPr bwMode="auto">
          <a:xfrm>
            <a:off x="1414463" y="2760663"/>
            <a:ext cx="2665412" cy="1347787"/>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2"/>
          <p:cNvSpPr>
            <a:spLocks noGrp="1" noChangeArrowheads="1"/>
          </p:cNvSpPr>
          <p:nvPr>
            <p:ph type="title"/>
          </p:nvPr>
        </p:nvSpPr>
        <p:spPr>
          <a:xfrm>
            <a:off x="407988" y="1473200"/>
            <a:ext cx="8524875" cy="387350"/>
          </a:xfrm>
        </p:spPr>
        <p:txBody>
          <a:bodyPr/>
          <a:lstStyle/>
          <a:p>
            <a:pPr eaLnBrk="1" hangingPunct="1">
              <a:defRPr/>
            </a:pPr>
            <a:r>
              <a:rPr lang="en-US" sz="2800" dirty="0" smtClean="0"/>
              <a:t>Physical Examination Tests</a:t>
            </a:r>
          </a:p>
        </p:txBody>
      </p:sp>
      <p:sp>
        <p:nvSpPr>
          <p:cNvPr id="15363" name="Rectangle 3"/>
          <p:cNvSpPr>
            <a:spLocks noGrp="1" noChangeArrowheads="1"/>
          </p:cNvSpPr>
          <p:nvPr>
            <p:ph type="body" idx="1"/>
          </p:nvPr>
        </p:nvSpPr>
        <p:spPr>
          <a:xfrm>
            <a:off x="381000" y="2133600"/>
            <a:ext cx="8382000" cy="4318571"/>
          </a:xfrm>
        </p:spPr>
        <p:txBody>
          <a:bodyPr/>
          <a:lstStyle/>
          <a:p>
            <a:pPr eaLnBrk="1" hangingPunct="1"/>
            <a:r>
              <a:rPr lang="en-US" sz="1800" dirty="0" smtClean="0"/>
              <a:t>Functional testing</a:t>
            </a:r>
          </a:p>
          <a:p>
            <a:pPr lvl="1" eaLnBrk="1" hangingPunct="1"/>
            <a:r>
              <a:rPr lang="en-US" sz="1800" dirty="0" smtClean="0"/>
              <a:t>Objectively measure using goniometer</a:t>
            </a:r>
          </a:p>
          <a:p>
            <a:pPr lvl="1" eaLnBrk="1" hangingPunct="1"/>
            <a:r>
              <a:rPr lang="en-US" sz="1800" dirty="0" smtClean="0"/>
              <a:t>Age and gender may influence ROM</a:t>
            </a:r>
          </a:p>
          <a:p>
            <a:pPr lvl="1" eaLnBrk="1" hangingPunct="1"/>
            <a:r>
              <a:rPr lang="en-US" sz="1800" dirty="0" smtClean="0"/>
              <a:t>AROM</a:t>
            </a:r>
          </a:p>
          <a:p>
            <a:pPr lvl="2" eaLnBrk="1" hangingPunct="1"/>
            <a:r>
              <a:rPr lang="en-US" sz="1800" dirty="0" smtClean="0"/>
              <a:t>Joint motion performed voluntarily by the individual through muscular contraction</a:t>
            </a:r>
          </a:p>
          <a:p>
            <a:pPr lvl="2" eaLnBrk="1" hangingPunct="1"/>
            <a:r>
              <a:rPr lang="en-US" sz="1800" dirty="0" smtClean="0"/>
              <a:t>Perform before PROM</a:t>
            </a:r>
          </a:p>
          <a:p>
            <a:pPr lvl="2" eaLnBrk="1" hangingPunct="1"/>
            <a:r>
              <a:rPr lang="en-US" sz="1800" dirty="0" smtClean="0"/>
              <a:t>Indicates willingness and ability to move body part</a:t>
            </a:r>
          </a:p>
          <a:p>
            <a:pPr lvl="2" eaLnBrk="1" hangingPunct="1"/>
            <a:r>
              <a:rPr lang="en-US" sz="1800" dirty="0" smtClean="0"/>
              <a:t>Determines possible damage to contractile tissue;</a:t>
            </a:r>
            <a:br>
              <a:rPr lang="en-US" sz="1800" dirty="0" smtClean="0"/>
            </a:br>
            <a:r>
              <a:rPr lang="en-US" sz="1800" dirty="0" smtClean="0"/>
              <a:t>measures muscle strength and movement coordination</a:t>
            </a:r>
          </a:p>
          <a:p>
            <a:pPr lvl="2" eaLnBrk="1" hangingPunct="1"/>
            <a:r>
              <a:rPr lang="en-US" sz="1800" dirty="0" smtClean="0"/>
              <a:t>Measurement of all motions, except rotation, starts with the body in anatomic position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2"/>
          <p:cNvSpPr>
            <a:spLocks noGrp="1" noChangeArrowheads="1"/>
          </p:cNvSpPr>
          <p:nvPr>
            <p:ph type="title"/>
          </p:nvPr>
        </p:nvSpPr>
        <p:spPr>
          <a:xfrm>
            <a:off x="385763" y="1250950"/>
            <a:ext cx="8524875" cy="387350"/>
          </a:xfrm>
        </p:spPr>
        <p:txBody>
          <a:bodyPr/>
          <a:lstStyle/>
          <a:p>
            <a:pPr eaLnBrk="1" hangingPunct="1">
              <a:defRPr/>
            </a:pPr>
            <a:r>
              <a:rPr lang="en-US" sz="2800" dirty="0" smtClean="0"/>
              <a:t>Physical Examination Tests (cont.)</a:t>
            </a:r>
          </a:p>
        </p:txBody>
      </p:sp>
      <p:sp>
        <p:nvSpPr>
          <p:cNvPr id="16387" name="Rectangle 3"/>
          <p:cNvSpPr>
            <a:spLocks noGrp="1" noChangeArrowheads="1"/>
          </p:cNvSpPr>
          <p:nvPr>
            <p:ph type="body" idx="1"/>
          </p:nvPr>
        </p:nvSpPr>
        <p:spPr>
          <a:xfrm>
            <a:off x="228600" y="1714500"/>
            <a:ext cx="8534400" cy="4799316"/>
          </a:xfrm>
        </p:spPr>
        <p:txBody>
          <a:bodyPr/>
          <a:lstStyle/>
          <a:p>
            <a:pPr lvl="1" eaLnBrk="1" hangingPunct="1"/>
            <a:r>
              <a:rPr lang="en-US" dirty="0" smtClean="0"/>
              <a:t>PROM</a:t>
            </a:r>
          </a:p>
          <a:p>
            <a:pPr lvl="2" eaLnBrk="1" hangingPunct="1"/>
            <a:r>
              <a:rPr lang="en-US" dirty="0" smtClean="0"/>
              <a:t>The injured body part is moved through ROM with no assistance from the injured individual </a:t>
            </a:r>
          </a:p>
          <a:p>
            <a:pPr lvl="2" eaLnBrk="1" hangingPunct="1"/>
            <a:r>
              <a:rPr lang="en-US" dirty="0" smtClean="0"/>
              <a:t>Distinguishes injury to contractile tissues from noncontractile or inert tissues </a:t>
            </a:r>
          </a:p>
          <a:p>
            <a:pPr lvl="2" eaLnBrk="1" hangingPunct="1"/>
            <a:r>
              <a:rPr lang="en-US" dirty="0" smtClean="0"/>
              <a:t>End of the range, gentle overpressure to determine end feel </a:t>
            </a:r>
          </a:p>
          <a:p>
            <a:pPr lvl="2" eaLnBrk="1" hangingPunct="1"/>
            <a:r>
              <a:rPr lang="en-US" dirty="0" smtClean="0"/>
              <a:t>Differences in ROM between AROM and PROM </a:t>
            </a:r>
          </a:p>
          <a:p>
            <a:pPr lvl="2" eaLnBrk="1" hangingPunct="1"/>
            <a:r>
              <a:rPr lang="en-US" dirty="0" smtClean="0"/>
              <a:t>Accessory movements</a:t>
            </a:r>
          </a:p>
          <a:p>
            <a:pPr lvl="3" eaLnBrk="1" hangingPunct="1">
              <a:buFont typeface="Wingdings" pitchFamily="2" charset="2"/>
              <a:buChar char="§"/>
            </a:pPr>
            <a:r>
              <a:rPr lang="en-US" dirty="0" smtClean="0"/>
              <a:t>Loose-packed position</a:t>
            </a:r>
          </a:p>
          <a:p>
            <a:pPr lvl="3" eaLnBrk="1" hangingPunct="1">
              <a:buFont typeface="Wingdings" pitchFamily="2" charset="2"/>
              <a:buChar char="§"/>
            </a:pPr>
            <a:r>
              <a:rPr lang="en-US" smtClean="0"/>
              <a:t>Close-packed </a:t>
            </a:r>
            <a:r>
              <a:rPr lang="en-US" smtClean="0"/>
              <a:t>position</a:t>
            </a:r>
            <a:endParaRPr lang="en-US" dirty="0" smtClean="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2"/>
          <p:cNvSpPr>
            <a:spLocks noGrp="1" noChangeArrowheads="1"/>
          </p:cNvSpPr>
          <p:nvPr>
            <p:ph type="title"/>
          </p:nvPr>
        </p:nvSpPr>
        <p:spPr>
          <a:xfrm>
            <a:off x="287338" y="1363663"/>
            <a:ext cx="8524875" cy="387350"/>
          </a:xfrm>
        </p:spPr>
        <p:txBody>
          <a:bodyPr/>
          <a:lstStyle/>
          <a:p>
            <a:pPr eaLnBrk="1" hangingPunct="1">
              <a:defRPr/>
            </a:pPr>
            <a:r>
              <a:rPr lang="en-US" sz="2800" dirty="0" smtClean="0"/>
              <a:t>Physical Examination Tests (cont.)</a:t>
            </a:r>
          </a:p>
        </p:txBody>
      </p:sp>
      <p:sp>
        <p:nvSpPr>
          <p:cNvPr id="17411" name="Rectangle 3"/>
          <p:cNvSpPr>
            <a:spLocks noGrp="1" noChangeArrowheads="1"/>
          </p:cNvSpPr>
          <p:nvPr>
            <p:ph type="body" sz="half" idx="1"/>
          </p:nvPr>
        </p:nvSpPr>
        <p:spPr>
          <a:xfrm>
            <a:off x="385763" y="2197100"/>
            <a:ext cx="4119562" cy="4162425"/>
          </a:xfrm>
        </p:spPr>
        <p:txBody>
          <a:bodyPr/>
          <a:lstStyle/>
          <a:p>
            <a:pPr lvl="1" eaLnBrk="1" hangingPunct="1"/>
            <a:r>
              <a:rPr lang="en-US" sz="2000" dirty="0" smtClean="0"/>
              <a:t>RROM</a:t>
            </a:r>
          </a:p>
          <a:p>
            <a:pPr lvl="2" eaLnBrk="1" hangingPunct="1"/>
            <a:r>
              <a:rPr lang="en-US" dirty="0" smtClean="0"/>
              <a:t>Can assess muscle strength and detect injury to the nervous system </a:t>
            </a:r>
          </a:p>
          <a:p>
            <a:pPr lvl="2" eaLnBrk="1" hangingPunct="1"/>
            <a:r>
              <a:rPr lang="en-US" dirty="0" smtClean="0"/>
              <a:t>Break test or entire ROM</a:t>
            </a:r>
            <a:br>
              <a:rPr lang="en-US" dirty="0" smtClean="0"/>
            </a:br>
            <a:endParaRPr lang="en-US" dirty="0" smtClean="0"/>
          </a:p>
        </p:txBody>
      </p:sp>
      <p:pic>
        <p:nvPicPr>
          <p:cNvPr id="17414" name="Picture 6" descr="5"/>
          <p:cNvPicPr>
            <a:picLocks noChangeAspect="1" noChangeArrowheads="1"/>
          </p:cNvPicPr>
          <p:nvPr/>
        </p:nvPicPr>
        <p:blipFill>
          <a:blip r:embed="rId3">
            <a:extLst>
              <a:ext uri="{28A0092B-C50C-407E-A947-70E740481C1C}">
                <a14:useLocalDpi xmlns="" xmlns:a14="http://schemas.microsoft.com/office/drawing/2010/main" val="0"/>
              </a:ext>
            </a:extLst>
          </a:blip>
          <a:srcRect r="35739" b="4118"/>
          <a:stretch>
            <a:fillRect/>
          </a:stretch>
        </p:blipFill>
        <p:spPr bwMode="auto">
          <a:xfrm>
            <a:off x="5668963" y="2151063"/>
            <a:ext cx="2417762" cy="3954462"/>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2"/>
          <p:cNvSpPr>
            <a:spLocks noGrp="1" noChangeArrowheads="1"/>
          </p:cNvSpPr>
          <p:nvPr>
            <p:ph type="title"/>
          </p:nvPr>
        </p:nvSpPr>
        <p:spPr>
          <a:xfrm>
            <a:off x="374650" y="1562100"/>
            <a:ext cx="8524875" cy="387350"/>
          </a:xfrm>
        </p:spPr>
        <p:txBody>
          <a:bodyPr/>
          <a:lstStyle/>
          <a:p>
            <a:pPr eaLnBrk="1" hangingPunct="1">
              <a:defRPr/>
            </a:pPr>
            <a:r>
              <a:rPr lang="en-US" sz="2800" dirty="0" smtClean="0"/>
              <a:t>Physical Examination Tests (cont.)</a:t>
            </a:r>
          </a:p>
        </p:txBody>
      </p:sp>
      <p:sp>
        <p:nvSpPr>
          <p:cNvPr id="18435" name="Rectangle 3"/>
          <p:cNvSpPr>
            <a:spLocks noGrp="1" noChangeArrowheads="1"/>
          </p:cNvSpPr>
          <p:nvPr>
            <p:ph type="body" sz="half" idx="1"/>
          </p:nvPr>
        </p:nvSpPr>
        <p:spPr>
          <a:xfrm>
            <a:off x="838200" y="2336800"/>
            <a:ext cx="8040688" cy="2057400"/>
          </a:xfrm>
        </p:spPr>
        <p:txBody>
          <a:bodyPr/>
          <a:lstStyle/>
          <a:p>
            <a:pPr eaLnBrk="1" hangingPunct="1"/>
            <a:r>
              <a:rPr lang="en-US" sz="2000" dirty="0" smtClean="0"/>
              <a:t>Ligamentous and capsular testing</a:t>
            </a:r>
          </a:p>
          <a:p>
            <a:pPr lvl="1" eaLnBrk="1" hangingPunct="1"/>
            <a:r>
              <a:rPr lang="en-US" sz="2000" dirty="0" smtClean="0"/>
              <a:t>Assess joint function and integrity of joint structures</a:t>
            </a:r>
          </a:p>
          <a:p>
            <a:pPr lvl="1" eaLnBrk="1" hangingPunct="1"/>
            <a:r>
              <a:rPr lang="en-US" sz="2000" dirty="0" smtClean="0"/>
              <a:t>Laxity vs. instability</a:t>
            </a:r>
          </a:p>
          <a:p>
            <a:pPr lvl="1" eaLnBrk="1" hangingPunct="1"/>
            <a:r>
              <a:rPr lang="en-US" sz="2000" dirty="0" smtClean="0"/>
              <a:t>Test at proper angle</a:t>
            </a:r>
          </a:p>
        </p:txBody>
      </p:sp>
      <p:pic>
        <p:nvPicPr>
          <p:cNvPr id="18439" name="Picture 7" descr="5"/>
          <p:cNvPicPr>
            <a:picLocks noChangeAspect="1" noChangeArrowheads="1"/>
          </p:cNvPicPr>
          <p:nvPr/>
        </p:nvPicPr>
        <p:blipFill>
          <a:blip r:embed="rId3">
            <a:extLst>
              <a:ext uri="{28A0092B-C50C-407E-A947-70E740481C1C}">
                <a14:useLocalDpi xmlns="" xmlns:a14="http://schemas.microsoft.com/office/drawing/2010/main" val="0"/>
              </a:ext>
            </a:extLst>
          </a:blip>
          <a:srcRect b="5341"/>
          <a:stretch>
            <a:fillRect/>
          </a:stretch>
        </p:blipFill>
        <p:spPr bwMode="auto">
          <a:xfrm>
            <a:off x="4941888" y="3762375"/>
            <a:ext cx="3973512" cy="2632075"/>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2"/>
          <p:cNvSpPr>
            <a:spLocks noGrp="1" noChangeArrowheads="1"/>
          </p:cNvSpPr>
          <p:nvPr>
            <p:ph type="title"/>
          </p:nvPr>
        </p:nvSpPr>
        <p:spPr>
          <a:xfrm>
            <a:off x="352425" y="1284288"/>
            <a:ext cx="8524875" cy="388937"/>
          </a:xfrm>
        </p:spPr>
        <p:txBody>
          <a:bodyPr/>
          <a:lstStyle/>
          <a:p>
            <a:pPr eaLnBrk="1" hangingPunct="1">
              <a:defRPr/>
            </a:pPr>
            <a:r>
              <a:rPr lang="en-US" sz="2800" dirty="0" smtClean="0"/>
              <a:t>Physical Examination Tests (cont.)</a:t>
            </a:r>
          </a:p>
        </p:txBody>
      </p:sp>
      <p:sp>
        <p:nvSpPr>
          <p:cNvPr id="19459" name="Rectangle 3"/>
          <p:cNvSpPr>
            <a:spLocks noGrp="1" noChangeArrowheads="1"/>
          </p:cNvSpPr>
          <p:nvPr>
            <p:ph type="body" idx="1"/>
          </p:nvPr>
        </p:nvSpPr>
        <p:spPr>
          <a:xfrm>
            <a:off x="473075" y="1778000"/>
            <a:ext cx="8518525" cy="5029200"/>
          </a:xfrm>
        </p:spPr>
        <p:txBody>
          <a:bodyPr/>
          <a:lstStyle/>
          <a:p>
            <a:pPr eaLnBrk="1" hangingPunct="1"/>
            <a:r>
              <a:rPr lang="en-US" dirty="0" smtClean="0"/>
              <a:t>Neurologic testing</a:t>
            </a:r>
          </a:p>
          <a:p>
            <a:pPr lvl="1" eaLnBrk="1" hangingPunct="1"/>
            <a:r>
              <a:rPr lang="en-US" dirty="0" smtClean="0"/>
              <a:t>Nerve root</a:t>
            </a:r>
          </a:p>
          <a:p>
            <a:pPr lvl="2" eaLnBrk="1" hangingPunct="1"/>
            <a:r>
              <a:rPr lang="en-US" dirty="0" smtClean="0"/>
              <a:t>Somatic </a:t>
            </a:r>
          </a:p>
          <a:p>
            <a:pPr lvl="2" eaLnBrk="1" hangingPunct="1"/>
            <a:r>
              <a:rPr lang="en-US" dirty="0" smtClean="0"/>
              <a:t>Visceral</a:t>
            </a:r>
          </a:p>
          <a:p>
            <a:pPr lvl="1" eaLnBrk="1" hangingPunct="1"/>
            <a:r>
              <a:rPr lang="en-US" dirty="0" smtClean="0"/>
              <a:t>CNS: assess using dermatomes, myotomes, and reflexes</a:t>
            </a:r>
          </a:p>
          <a:p>
            <a:pPr lvl="2" eaLnBrk="1" hangingPunct="1"/>
            <a:r>
              <a:rPr lang="en-US" dirty="0" smtClean="0"/>
              <a:t>Dermatome – area of skin supplied by a single nerve root</a:t>
            </a:r>
          </a:p>
          <a:p>
            <a:pPr lvl="3" eaLnBrk="1" hangingPunct="1"/>
            <a:r>
              <a:rPr lang="en-US" dirty="0" smtClean="0"/>
              <a:t>Assess sensation</a:t>
            </a:r>
          </a:p>
          <a:p>
            <a:pPr lvl="3" eaLnBrk="1" hangingPunct="1"/>
            <a:r>
              <a:rPr lang="en-US" dirty="0" smtClean="0"/>
              <a:t>Abnormal: hypoesthesia, hyperesthesia, paresthesia</a:t>
            </a:r>
          </a:p>
          <a:p>
            <a:pPr lvl="2" eaLnBrk="1" hangingPunct="1">
              <a:buFontTx/>
              <a:buNone/>
            </a:pPr>
            <a:endParaRPr lang="en-US" dirty="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p:cNvSpPr>
            <a:spLocks noGrp="1" noChangeArrowheads="1"/>
          </p:cNvSpPr>
          <p:nvPr>
            <p:ph type="title"/>
          </p:nvPr>
        </p:nvSpPr>
        <p:spPr>
          <a:xfrm>
            <a:off x="228600" y="1525588"/>
            <a:ext cx="8915400" cy="387350"/>
          </a:xfrm>
        </p:spPr>
        <p:txBody>
          <a:bodyPr/>
          <a:lstStyle/>
          <a:p>
            <a:pPr eaLnBrk="1" hangingPunct="1">
              <a:defRPr/>
            </a:pPr>
            <a:r>
              <a:rPr lang="en-US" sz="2800" dirty="0" smtClean="0"/>
              <a:t>Injury Evaluation Process</a:t>
            </a:r>
          </a:p>
        </p:txBody>
      </p:sp>
      <p:sp>
        <p:nvSpPr>
          <p:cNvPr id="4099" name="Rectangle 3"/>
          <p:cNvSpPr>
            <a:spLocks noGrp="1" noChangeArrowheads="1"/>
          </p:cNvSpPr>
          <p:nvPr>
            <p:ph type="body" idx="1"/>
          </p:nvPr>
        </p:nvSpPr>
        <p:spPr>
          <a:xfrm>
            <a:off x="762000" y="2273300"/>
            <a:ext cx="8001000" cy="2627473"/>
          </a:xfrm>
        </p:spPr>
        <p:txBody>
          <a:bodyPr/>
          <a:lstStyle/>
          <a:p>
            <a:pPr eaLnBrk="1" hangingPunct="1"/>
            <a:r>
              <a:rPr lang="en-US" dirty="0" smtClean="0"/>
              <a:t>Symptom</a:t>
            </a:r>
          </a:p>
          <a:p>
            <a:pPr lvl="1" eaLnBrk="1" hangingPunct="1"/>
            <a:r>
              <a:rPr lang="en-US" dirty="0" smtClean="0"/>
              <a:t>Information provided by the injured person regarding their perception of the problem</a:t>
            </a:r>
            <a:br>
              <a:rPr lang="en-US" dirty="0" smtClean="0"/>
            </a:br>
            <a:endParaRPr lang="en-US" dirty="0" smtClean="0"/>
          </a:p>
          <a:p>
            <a:pPr eaLnBrk="1" hangingPunct="1"/>
            <a:r>
              <a:rPr lang="en-US" dirty="0" smtClean="0"/>
              <a:t>Sign</a:t>
            </a:r>
          </a:p>
          <a:p>
            <a:pPr lvl="1" eaLnBrk="1" hangingPunct="1"/>
            <a:r>
              <a:rPr lang="en-US" dirty="0" smtClean="0"/>
              <a:t>Objective, measurable physical finding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2"/>
          <p:cNvSpPr>
            <a:spLocks noGrp="1" noChangeArrowheads="1"/>
          </p:cNvSpPr>
          <p:nvPr>
            <p:ph type="title"/>
          </p:nvPr>
        </p:nvSpPr>
        <p:spPr>
          <a:xfrm>
            <a:off x="430213" y="1671638"/>
            <a:ext cx="8524875" cy="387350"/>
          </a:xfrm>
        </p:spPr>
        <p:txBody>
          <a:bodyPr/>
          <a:lstStyle/>
          <a:p>
            <a:pPr eaLnBrk="1" hangingPunct="1">
              <a:defRPr/>
            </a:pPr>
            <a:r>
              <a:rPr lang="en-US" sz="2800" dirty="0" smtClean="0"/>
              <a:t>Physical Examination Tests (cont.)</a:t>
            </a:r>
          </a:p>
        </p:txBody>
      </p:sp>
      <p:sp>
        <p:nvSpPr>
          <p:cNvPr id="20483" name="Rectangle 3"/>
          <p:cNvSpPr>
            <a:spLocks noGrp="1" noChangeArrowheads="1"/>
          </p:cNvSpPr>
          <p:nvPr>
            <p:ph type="body" sz="half" idx="1"/>
          </p:nvPr>
        </p:nvSpPr>
        <p:spPr>
          <a:xfrm>
            <a:off x="419100" y="2489200"/>
            <a:ext cx="8294688" cy="871538"/>
          </a:xfrm>
        </p:spPr>
        <p:txBody>
          <a:bodyPr/>
          <a:lstStyle/>
          <a:p>
            <a:pPr eaLnBrk="1" hangingPunct="1">
              <a:lnSpc>
                <a:spcPct val="80000"/>
              </a:lnSpc>
            </a:pPr>
            <a:r>
              <a:rPr lang="en-US" sz="2000" dirty="0" smtClean="0"/>
              <a:t>The cutaneous sensation patterns of the spinal nerves’ dermatomes differ from the patterns innervated by the peripheral nerves.</a:t>
            </a:r>
          </a:p>
          <a:p>
            <a:pPr eaLnBrk="1" hangingPunct="1">
              <a:lnSpc>
                <a:spcPct val="80000"/>
              </a:lnSpc>
            </a:pPr>
            <a:endParaRPr lang="en-US" sz="2000" dirty="0" smtClean="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2"/>
          <p:cNvSpPr>
            <a:spLocks noChangeArrowheads="1"/>
          </p:cNvSpPr>
          <p:nvPr/>
        </p:nvSpPr>
        <p:spPr bwMode="auto">
          <a:xfrm>
            <a:off x="379413" y="1433513"/>
            <a:ext cx="8524875" cy="384175"/>
          </a:xfrm>
          <a:prstGeom prst="rect">
            <a:avLst/>
          </a:prstGeom>
          <a:noFill/>
          <a:ln>
            <a:noFill/>
          </a:ln>
          <a:effectLst>
            <a:outerShdw dist="17961" dir="2700000" algn="ctr" rotWithShape="0">
              <a:schemeClr val="bg2"/>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b">
            <a:spAutoFit/>
          </a:bodyPr>
          <a:lstStyle/>
          <a:p>
            <a:pPr algn="l">
              <a:lnSpc>
                <a:spcPct val="90000"/>
              </a:lnSpc>
              <a:defRPr/>
            </a:pPr>
            <a:r>
              <a:rPr lang="en-US" sz="2800" b="1" kern="0" dirty="0">
                <a:solidFill>
                  <a:srgbClr val="186EC4"/>
                </a:solidFill>
                <a:latin typeface="+mj-lt"/>
                <a:ea typeface="+mj-ea"/>
                <a:cs typeface="+mj-cs"/>
              </a:rPr>
              <a:t>Physical Examination Tests (cont.)</a:t>
            </a:r>
          </a:p>
        </p:txBody>
      </p:sp>
      <p:pic>
        <p:nvPicPr>
          <p:cNvPr id="99333" name="Picture 1029" descr="78445_05_08"/>
          <p:cNvPicPr>
            <a:picLocks noGrp="1" noChangeAspect="1" noChangeArrowheads="1"/>
          </p:cNvPicPr>
          <p:nvPr>
            <p:ph/>
          </p:nvPr>
        </p:nvPicPr>
        <p:blipFill>
          <a:blip r:embed="rId2">
            <a:extLst>
              <a:ext uri="{28A0092B-C50C-407E-A947-70E740481C1C}">
                <a14:useLocalDpi xmlns="" xmlns:a14="http://schemas.microsoft.com/office/drawing/2010/main" val="0"/>
              </a:ext>
            </a:extLst>
          </a:blip>
          <a:srcRect b="2075"/>
          <a:stretch>
            <a:fillRect/>
          </a:stretch>
        </p:blipFill>
        <p:spPr>
          <a:xfrm>
            <a:off x="2889250" y="1931988"/>
            <a:ext cx="3303588" cy="4597400"/>
          </a:xfr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2"/>
          <p:cNvSpPr>
            <a:spLocks noGrp="1" noChangeArrowheads="1"/>
          </p:cNvSpPr>
          <p:nvPr>
            <p:ph type="title"/>
          </p:nvPr>
        </p:nvSpPr>
        <p:spPr>
          <a:xfrm>
            <a:off x="430213" y="1671638"/>
            <a:ext cx="8524875" cy="387350"/>
          </a:xfrm>
        </p:spPr>
        <p:txBody>
          <a:bodyPr/>
          <a:lstStyle/>
          <a:p>
            <a:pPr eaLnBrk="1" hangingPunct="1">
              <a:defRPr/>
            </a:pPr>
            <a:r>
              <a:rPr lang="en-US" sz="2800" dirty="0" smtClean="0"/>
              <a:t>Physical Examination Tests (cont.)</a:t>
            </a:r>
          </a:p>
        </p:txBody>
      </p:sp>
      <p:sp>
        <p:nvSpPr>
          <p:cNvPr id="21507" name="Rectangle 3"/>
          <p:cNvSpPr>
            <a:spLocks noGrp="1" noChangeArrowheads="1"/>
          </p:cNvSpPr>
          <p:nvPr>
            <p:ph type="body" idx="1"/>
          </p:nvPr>
        </p:nvSpPr>
        <p:spPr>
          <a:xfrm>
            <a:off x="838200" y="2451100"/>
            <a:ext cx="8153400" cy="3644900"/>
          </a:xfrm>
        </p:spPr>
        <p:txBody>
          <a:bodyPr/>
          <a:lstStyle/>
          <a:p>
            <a:pPr eaLnBrk="1" hangingPunct="1"/>
            <a:r>
              <a:rPr lang="en-US" dirty="0" smtClean="0"/>
              <a:t>Neurologic testing (cont.)</a:t>
            </a:r>
          </a:p>
          <a:p>
            <a:pPr lvl="1" eaLnBrk="1" hangingPunct="1"/>
            <a:r>
              <a:rPr lang="en-US" dirty="0" smtClean="0"/>
              <a:t>myotome – group of muscles primarily innervated by a single nerve root</a:t>
            </a:r>
          </a:p>
          <a:p>
            <a:pPr lvl="3" eaLnBrk="1" hangingPunct="1"/>
            <a:r>
              <a:rPr lang="en-US" dirty="0" smtClean="0"/>
              <a:t>Assess muscle contraction (hold at least 5 seconds)</a:t>
            </a:r>
          </a:p>
          <a:p>
            <a:pPr lvl="3" eaLnBrk="1" hangingPunct="1"/>
            <a:r>
              <a:rPr lang="en-US" dirty="0" smtClean="0"/>
              <a:t>Abnormal: paresis, paralysis</a:t>
            </a:r>
          </a:p>
          <a:p>
            <a:pPr lvl="2" eaLnBrk="1" hangingPunct="1">
              <a:buFontTx/>
              <a:buNone/>
            </a:pPr>
            <a:endParaRPr lang="en-US" dirty="0" smtClean="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2"/>
          <p:cNvSpPr>
            <a:spLocks noGrp="1" noChangeArrowheads="1"/>
          </p:cNvSpPr>
          <p:nvPr>
            <p:ph type="title"/>
          </p:nvPr>
        </p:nvSpPr>
        <p:spPr>
          <a:xfrm>
            <a:off x="407988" y="1484313"/>
            <a:ext cx="8524875" cy="387350"/>
          </a:xfrm>
        </p:spPr>
        <p:txBody>
          <a:bodyPr/>
          <a:lstStyle/>
          <a:p>
            <a:pPr eaLnBrk="1" hangingPunct="1">
              <a:defRPr/>
            </a:pPr>
            <a:r>
              <a:rPr lang="en-US" sz="2800" dirty="0" smtClean="0"/>
              <a:t>Physical Examination Tests (cont.)</a:t>
            </a:r>
          </a:p>
        </p:txBody>
      </p:sp>
      <p:sp>
        <p:nvSpPr>
          <p:cNvPr id="22531" name="Rectangle 3"/>
          <p:cNvSpPr>
            <a:spLocks noGrp="1" noChangeArrowheads="1"/>
          </p:cNvSpPr>
          <p:nvPr>
            <p:ph type="body" sz="half" idx="1"/>
          </p:nvPr>
        </p:nvSpPr>
        <p:spPr>
          <a:xfrm>
            <a:off x="649288" y="2184400"/>
            <a:ext cx="4303712" cy="3877353"/>
          </a:xfrm>
        </p:spPr>
        <p:txBody>
          <a:bodyPr/>
          <a:lstStyle/>
          <a:p>
            <a:pPr eaLnBrk="1" hangingPunct="1"/>
            <a:r>
              <a:rPr lang="en-US" sz="2000" dirty="0" smtClean="0"/>
              <a:t>Neurologic testing (cont.)</a:t>
            </a:r>
          </a:p>
          <a:p>
            <a:pPr lvl="1" eaLnBrk="1" hangingPunct="1"/>
            <a:r>
              <a:rPr lang="en-US" sz="2000" dirty="0" smtClean="0"/>
              <a:t>Reflexes </a:t>
            </a:r>
          </a:p>
          <a:p>
            <a:pPr lvl="3" eaLnBrk="1" hangingPunct="1"/>
            <a:r>
              <a:rPr lang="en-US" sz="2000" dirty="0" smtClean="0"/>
              <a:t>DTRs</a:t>
            </a:r>
          </a:p>
          <a:p>
            <a:pPr lvl="4" eaLnBrk="1" hangingPunct="1">
              <a:buFont typeface="Wingdings" pitchFamily="2" charset="2"/>
              <a:buChar char="§"/>
            </a:pPr>
            <a:r>
              <a:rPr lang="en-US" sz="2000" dirty="0" smtClean="0"/>
              <a:t>Abnormal: diminished, exaggerated or distorted, absent</a:t>
            </a:r>
          </a:p>
          <a:p>
            <a:pPr lvl="3" eaLnBrk="1" hangingPunct="1"/>
            <a:r>
              <a:rPr lang="en-US" sz="2000" dirty="0" smtClean="0"/>
              <a:t>Superficial reflexes</a:t>
            </a:r>
          </a:p>
          <a:p>
            <a:pPr lvl="3" eaLnBrk="1" hangingPunct="1"/>
            <a:r>
              <a:rPr lang="en-US" sz="2000" dirty="0" smtClean="0"/>
              <a:t>Pathologic</a:t>
            </a:r>
          </a:p>
          <a:p>
            <a:pPr lvl="2" eaLnBrk="1" hangingPunct="1"/>
            <a:endParaRPr lang="en-US" dirty="0" smtClean="0"/>
          </a:p>
        </p:txBody>
      </p:sp>
      <p:pic>
        <p:nvPicPr>
          <p:cNvPr id="22535" name="Picture 7" descr="78445_05_09"/>
          <p:cNvPicPr>
            <a:picLocks noChangeAspect="1" noChangeArrowheads="1"/>
          </p:cNvPicPr>
          <p:nvPr/>
        </p:nvPicPr>
        <p:blipFill>
          <a:blip r:embed="rId3">
            <a:extLst>
              <a:ext uri="{28A0092B-C50C-407E-A947-70E740481C1C}">
                <a14:useLocalDpi xmlns="" xmlns:a14="http://schemas.microsoft.com/office/drawing/2010/main" val="0"/>
              </a:ext>
            </a:extLst>
          </a:blip>
          <a:srcRect b="1981"/>
          <a:stretch>
            <a:fillRect/>
          </a:stretch>
        </p:blipFill>
        <p:spPr bwMode="auto">
          <a:xfrm>
            <a:off x="5718175" y="2235200"/>
            <a:ext cx="2586038" cy="4146550"/>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2"/>
          <p:cNvSpPr>
            <a:spLocks noGrp="1" noChangeArrowheads="1"/>
          </p:cNvSpPr>
          <p:nvPr>
            <p:ph type="title"/>
          </p:nvPr>
        </p:nvSpPr>
        <p:spPr>
          <a:xfrm>
            <a:off x="374650" y="1385888"/>
            <a:ext cx="8524875" cy="387350"/>
          </a:xfrm>
        </p:spPr>
        <p:txBody>
          <a:bodyPr/>
          <a:lstStyle/>
          <a:p>
            <a:pPr eaLnBrk="1" hangingPunct="1">
              <a:defRPr/>
            </a:pPr>
            <a:r>
              <a:rPr lang="en-US" sz="2800" dirty="0" smtClean="0"/>
              <a:t>Physical Examination Tests (cont.)</a:t>
            </a:r>
          </a:p>
        </p:txBody>
      </p:sp>
      <p:sp>
        <p:nvSpPr>
          <p:cNvPr id="23555" name="Rectangle 3"/>
          <p:cNvSpPr>
            <a:spLocks noGrp="1" noChangeArrowheads="1"/>
          </p:cNvSpPr>
          <p:nvPr>
            <p:ph type="body" idx="1"/>
          </p:nvPr>
        </p:nvSpPr>
        <p:spPr>
          <a:xfrm>
            <a:off x="674688" y="2032000"/>
            <a:ext cx="7924800" cy="4678363"/>
          </a:xfrm>
        </p:spPr>
        <p:txBody>
          <a:bodyPr/>
          <a:lstStyle/>
          <a:p>
            <a:pPr eaLnBrk="1" hangingPunct="1"/>
            <a:r>
              <a:rPr lang="en-US" sz="2000" dirty="0" smtClean="0"/>
              <a:t>Peripheral nerve testing </a:t>
            </a:r>
          </a:p>
          <a:p>
            <a:pPr lvl="1" eaLnBrk="1" hangingPunct="1"/>
            <a:r>
              <a:rPr lang="en-US" sz="2000" dirty="0" smtClean="0"/>
              <a:t>Manual muscle testing </a:t>
            </a:r>
          </a:p>
          <a:p>
            <a:pPr lvl="1" eaLnBrk="1" hangingPunct="1"/>
            <a:r>
              <a:rPr lang="en-US" sz="2000" dirty="0" smtClean="0"/>
              <a:t>Cutaneous sensation testing</a:t>
            </a:r>
          </a:p>
          <a:p>
            <a:pPr lvl="1" eaLnBrk="1" hangingPunct="1"/>
            <a:r>
              <a:rPr lang="en-US" sz="2000" dirty="0" smtClean="0"/>
              <a:t>Special compression tests</a:t>
            </a:r>
            <a:br>
              <a:rPr lang="en-US" sz="2000" dirty="0" smtClean="0"/>
            </a:br>
            <a:endParaRPr lang="en-US" sz="2000" dirty="0" smtClean="0"/>
          </a:p>
          <a:p>
            <a:pPr eaLnBrk="1" hangingPunct="1"/>
            <a:r>
              <a:rPr lang="en-US" sz="2000" dirty="0" smtClean="0"/>
              <a:t>Activity-specific functional testing</a:t>
            </a:r>
          </a:p>
          <a:p>
            <a:pPr lvl="1" eaLnBrk="1" hangingPunct="1"/>
            <a:r>
              <a:rPr lang="en-US" sz="2000" dirty="0" smtClean="0"/>
              <a:t>Typical, active movements performed during activity participation </a:t>
            </a:r>
          </a:p>
          <a:p>
            <a:pPr lvl="1" eaLnBrk="1" hangingPunct="1"/>
            <a:r>
              <a:rPr lang="en-US" sz="2000" dirty="0" smtClean="0"/>
              <a:t>Movements should assess: strength, agility, flexibility, joint stability, endurance, coordination, balance, and sport-specific skill performance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2"/>
          <p:cNvSpPr>
            <a:spLocks noGrp="1" noChangeArrowheads="1"/>
          </p:cNvSpPr>
          <p:nvPr>
            <p:ph type="title"/>
          </p:nvPr>
        </p:nvSpPr>
        <p:spPr>
          <a:xfrm>
            <a:off x="430213" y="1671638"/>
            <a:ext cx="8524875" cy="387350"/>
          </a:xfrm>
        </p:spPr>
        <p:txBody>
          <a:bodyPr/>
          <a:lstStyle/>
          <a:p>
            <a:pPr eaLnBrk="1" hangingPunct="1">
              <a:defRPr/>
            </a:pPr>
            <a:r>
              <a:rPr lang="en-US" sz="2800" dirty="0" smtClean="0"/>
              <a:t>Emergency Medical Services System</a:t>
            </a:r>
          </a:p>
        </p:txBody>
      </p:sp>
      <p:sp>
        <p:nvSpPr>
          <p:cNvPr id="24579" name="Rectangle 3"/>
          <p:cNvSpPr>
            <a:spLocks noGrp="1" noChangeArrowheads="1"/>
          </p:cNvSpPr>
          <p:nvPr>
            <p:ph type="body" idx="1"/>
          </p:nvPr>
        </p:nvSpPr>
        <p:spPr/>
        <p:txBody>
          <a:bodyPr/>
          <a:lstStyle/>
          <a:p>
            <a:pPr eaLnBrk="1" hangingPunct="1"/>
            <a:r>
              <a:rPr lang="en-US" sz="2000" dirty="0" smtClean="0"/>
              <a:t>Process that activates the emergency health care services of the athletic training facility and community to provide immediate health care to an injured individual </a:t>
            </a:r>
            <a:br>
              <a:rPr lang="en-US" sz="2000" dirty="0" smtClean="0"/>
            </a:br>
            <a:endParaRPr lang="en-US" sz="2000" dirty="0" smtClean="0"/>
          </a:p>
          <a:p>
            <a:pPr eaLnBrk="1" hangingPunct="1"/>
            <a:r>
              <a:rPr lang="en-US" sz="2000" i="1" dirty="0" smtClean="0"/>
              <a:t>The team physician, athletic trainer, and coach have a legal duty to develop and implement an emergency plan to provide health care for participants</a:t>
            </a:r>
            <a:r>
              <a:rPr lang="en-US" sz="2000" dirty="0" smtClean="0"/>
              <a:t>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2"/>
          <p:cNvSpPr>
            <a:spLocks noGrp="1" noChangeArrowheads="1"/>
          </p:cNvSpPr>
          <p:nvPr>
            <p:ph type="title"/>
          </p:nvPr>
        </p:nvSpPr>
        <p:spPr>
          <a:xfrm>
            <a:off x="374650" y="1279525"/>
            <a:ext cx="8524875" cy="333375"/>
          </a:xfrm>
        </p:spPr>
        <p:txBody>
          <a:bodyPr/>
          <a:lstStyle/>
          <a:p>
            <a:pPr eaLnBrk="1" hangingPunct="1">
              <a:defRPr/>
            </a:pPr>
            <a:r>
              <a:rPr lang="en-US" dirty="0" smtClean="0"/>
              <a:t>Emergency Medical Services System (cont.)</a:t>
            </a:r>
          </a:p>
        </p:txBody>
      </p:sp>
      <p:sp>
        <p:nvSpPr>
          <p:cNvPr id="25603" name="Rectangle 3"/>
          <p:cNvSpPr>
            <a:spLocks noGrp="1" noChangeArrowheads="1"/>
          </p:cNvSpPr>
          <p:nvPr>
            <p:ph type="body" idx="1"/>
          </p:nvPr>
        </p:nvSpPr>
        <p:spPr>
          <a:xfrm>
            <a:off x="381000" y="1873250"/>
            <a:ext cx="8534400" cy="4703763"/>
          </a:xfrm>
        </p:spPr>
        <p:txBody>
          <a:bodyPr/>
          <a:lstStyle/>
          <a:p>
            <a:pPr eaLnBrk="1" hangingPunct="1">
              <a:lnSpc>
                <a:spcPct val="80000"/>
              </a:lnSpc>
            </a:pPr>
            <a:r>
              <a:rPr lang="en-US" sz="1700" dirty="0" smtClean="0"/>
              <a:t>Preseason preparation</a:t>
            </a:r>
          </a:p>
          <a:p>
            <a:pPr lvl="1" eaLnBrk="1" hangingPunct="1">
              <a:lnSpc>
                <a:spcPct val="80000"/>
              </a:lnSpc>
            </a:pPr>
            <a:r>
              <a:rPr lang="en-US" sz="1700" dirty="0" smtClean="0"/>
              <a:t>Meet with representatives from local EMS agencies to discuss, develop, and evaluate plan </a:t>
            </a:r>
          </a:p>
          <a:p>
            <a:pPr lvl="1" eaLnBrk="1" hangingPunct="1">
              <a:lnSpc>
                <a:spcPct val="80000"/>
              </a:lnSpc>
            </a:pPr>
            <a:r>
              <a:rPr lang="en-US" sz="1700" dirty="0" smtClean="0"/>
              <a:t>Written plan for each activity site</a:t>
            </a:r>
          </a:p>
          <a:p>
            <a:pPr lvl="1" eaLnBrk="1" hangingPunct="1">
              <a:lnSpc>
                <a:spcPct val="80000"/>
              </a:lnSpc>
            </a:pPr>
            <a:r>
              <a:rPr lang="en-US" sz="1700" dirty="0" smtClean="0"/>
              <a:t>Practice the emergency plan</a:t>
            </a:r>
          </a:p>
          <a:p>
            <a:pPr eaLnBrk="1" hangingPunct="1">
              <a:lnSpc>
                <a:spcPct val="80000"/>
              </a:lnSpc>
            </a:pPr>
            <a:r>
              <a:rPr lang="en-US" sz="1700" dirty="0" smtClean="0"/>
              <a:t>Responsibilities of medical personnel</a:t>
            </a:r>
          </a:p>
          <a:p>
            <a:pPr lvl="1" eaLnBrk="1" hangingPunct="1">
              <a:lnSpc>
                <a:spcPct val="80000"/>
              </a:lnSpc>
            </a:pPr>
            <a:r>
              <a:rPr lang="en-US" sz="1700" dirty="0" smtClean="0"/>
              <a:t>Team physician</a:t>
            </a:r>
          </a:p>
          <a:p>
            <a:pPr lvl="2" eaLnBrk="1" hangingPunct="1">
              <a:lnSpc>
                <a:spcPct val="80000"/>
              </a:lnSpc>
            </a:pPr>
            <a:r>
              <a:rPr lang="en-US" sz="1700" dirty="0" smtClean="0"/>
              <a:t>Prior to season, delineate responsibilities of all personnel</a:t>
            </a:r>
          </a:p>
          <a:p>
            <a:pPr lvl="2" eaLnBrk="1" hangingPunct="1">
              <a:lnSpc>
                <a:spcPct val="80000"/>
              </a:lnSpc>
            </a:pPr>
            <a:r>
              <a:rPr lang="en-US" sz="1700" dirty="0" smtClean="0"/>
              <a:t>On-the-field</a:t>
            </a:r>
          </a:p>
          <a:p>
            <a:pPr lvl="1" eaLnBrk="1" hangingPunct="1">
              <a:lnSpc>
                <a:spcPct val="80000"/>
              </a:lnSpc>
            </a:pPr>
            <a:r>
              <a:rPr lang="en-US" sz="1700" dirty="0" smtClean="0"/>
              <a:t>Athletic trainer</a:t>
            </a:r>
          </a:p>
          <a:p>
            <a:pPr lvl="2" eaLnBrk="1" hangingPunct="1">
              <a:lnSpc>
                <a:spcPct val="80000"/>
              </a:lnSpc>
            </a:pPr>
            <a:r>
              <a:rPr lang="en-US" sz="1700" dirty="0" smtClean="0"/>
              <a:t>Event set-up</a:t>
            </a:r>
          </a:p>
          <a:p>
            <a:pPr lvl="2" eaLnBrk="1" hangingPunct="1">
              <a:lnSpc>
                <a:spcPct val="80000"/>
              </a:lnSpc>
            </a:pPr>
            <a:r>
              <a:rPr lang="en-US" sz="1700" dirty="0" smtClean="0"/>
              <a:t>Home vs. away</a:t>
            </a:r>
          </a:p>
          <a:p>
            <a:pPr lvl="2" eaLnBrk="1" hangingPunct="1">
              <a:lnSpc>
                <a:spcPct val="80000"/>
              </a:lnSpc>
            </a:pPr>
            <a:r>
              <a:rPr lang="en-US" sz="1700" dirty="0" smtClean="0"/>
              <a:t>Presence or absence of physician</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2"/>
          <p:cNvSpPr>
            <a:spLocks noGrp="1" noChangeArrowheads="1"/>
          </p:cNvSpPr>
          <p:nvPr>
            <p:ph type="title"/>
          </p:nvPr>
        </p:nvSpPr>
        <p:spPr>
          <a:xfrm>
            <a:off x="287338" y="1290638"/>
            <a:ext cx="8524875" cy="387350"/>
          </a:xfrm>
        </p:spPr>
        <p:txBody>
          <a:bodyPr/>
          <a:lstStyle/>
          <a:p>
            <a:pPr eaLnBrk="1" hangingPunct="1">
              <a:defRPr/>
            </a:pPr>
            <a:r>
              <a:rPr lang="en-US" sz="2800" dirty="0" smtClean="0"/>
              <a:t>Emergency Injury Assessment</a:t>
            </a:r>
          </a:p>
        </p:txBody>
      </p:sp>
      <p:sp>
        <p:nvSpPr>
          <p:cNvPr id="26627" name="Rectangle 3"/>
          <p:cNvSpPr>
            <a:spLocks noGrp="1" noChangeArrowheads="1"/>
          </p:cNvSpPr>
          <p:nvPr>
            <p:ph type="body" idx="1"/>
          </p:nvPr>
        </p:nvSpPr>
        <p:spPr>
          <a:xfrm>
            <a:off x="914400" y="1854200"/>
            <a:ext cx="7696200" cy="4577422"/>
          </a:xfrm>
        </p:spPr>
        <p:txBody>
          <a:bodyPr/>
          <a:lstStyle/>
          <a:p>
            <a:pPr eaLnBrk="1" hangingPunct="1">
              <a:lnSpc>
                <a:spcPct val="80000"/>
              </a:lnSpc>
            </a:pPr>
            <a:r>
              <a:rPr lang="en-US" sz="2000" dirty="0" smtClean="0"/>
              <a:t>Primary survey</a:t>
            </a:r>
          </a:p>
          <a:p>
            <a:pPr lvl="1" eaLnBrk="1" hangingPunct="1">
              <a:lnSpc>
                <a:spcPct val="80000"/>
              </a:lnSpc>
            </a:pPr>
            <a:r>
              <a:rPr lang="en-US" sz="2000" dirty="0" smtClean="0"/>
              <a:t>Determines level of responsiveness</a:t>
            </a:r>
          </a:p>
          <a:p>
            <a:pPr lvl="1" eaLnBrk="1" hangingPunct="1">
              <a:lnSpc>
                <a:spcPct val="80000"/>
              </a:lnSpc>
            </a:pPr>
            <a:r>
              <a:rPr lang="en-US" sz="2000" dirty="0" smtClean="0"/>
              <a:t>Identifies immediate life-threatening situations (ABCs)</a:t>
            </a:r>
          </a:p>
          <a:p>
            <a:pPr lvl="1" eaLnBrk="1" hangingPunct="1">
              <a:lnSpc>
                <a:spcPct val="80000"/>
              </a:lnSpc>
            </a:pPr>
            <a:r>
              <a:rPr lang="en-US" sz="2000" dirty="0" smtClean="0"/>
              <a:t>Dictates necessary actions </a:t>
            </a:r>
          </a:p>
          <a:p>
            <a:pPr eaLnBrk="1" hangingPunct="1">
              <a:lnSpc>
                <a:spcPct val="80000"/>
              </a:lnSpc>
            </a:pPr>
            <a:r>
              <a:rPr lang="en-US" sz="2000" dirty="0" smtClean="0"/>
              <a:t>Triage</a:t>
            </a:r>
          </a:p>
          <a:p>
            <a:pPr lvl="1" eaLnBrk="1" hangingPunct="1">
              <a:lnSpc>
                <a:spcPct val="80000"/>
              </a:lnSpc>
            </a:pPr>
            <a:r>
              <a:rPr lang="en-US" sz="2000" dirty="0" smtClean="0"/>
              <a:t>Rapid assessment of all injured individuals followed by return to the most seriously injured for treatment </a:t>
            </a:r>
          </a:p>
          <a:p>
            <a:pPr lvl="1" eaLnBrk="1" hangingPunct="1">
              <a:lnSpc>
                <a:spcPct val="80000"/>
              </a:lnSpc>
            </a:pPr>
            <a:r>
              <a:rPr lang="en-US" sz="2000" dirty="0" smtClean="0"/>
              <a:t>Charge person vs. call person</a:t>
            </a:r>
          </a:p>
          <a:p>
            <a:pPr eaLnBrk="1" hangingPunct="1">
              <a:lnSpc>
                <a:spcPct val="80000"/>
              </a:lnSpc>
            </a:pPr>
            <a:r>
              <a:rPr lang="en-US" sz="2000" dirty="0" smtClean="0"/>
              <a:t>“Red flags”</a:t>
            </a:r>
          </a:p>
          <a:p>
            <a:pPr eaLnBrk="1" hangingPunct="1">
              <a:lnSpc>
                <a:spcPct val="80000"/>
              </a:lnSpc>
            </a:pPr>
            <a:r>
              <a:rPr lang="en-US" sz="2000" dirty="0" smtClean="0"/>
              <a:t>On-site assessment; ascertain presence of serious or moderate injury</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2"/>
          <p:cNvSpPr>
            <a:spLocks noGrp="1" noChangeArrowheads="1"/>
          </p:cNvSpPr>
          <p:nvPr>
            <p:ph type="title"/>
          </p:nvPr>
        </p:nvSpPr>
        <p:spPr>
          <a:xfrm>
            <a:off x="430213" y="1277938"/>
            <a:ext cx="8524875" cy="387350"/>
          </a:xfrm>
        </p:spPr>
        <p:txBody>
          <a:bodyPr/>
          <a:lstStyle/>
          <a:p>
            <a:pPr eaLnBrk="1" hangingPunct="1">
              <a:defRPr/>
            </a:pPr>
            <a:r>
              <a:rPr lang="en-US" sz="2800" dirty="0" smtClean="0"/>
              <a:t>Emergency Injury Assessment (cont.)</a:t>
            </a:r>
          </a:p>
        </p:txBody>
      </p:sp>
      <p:sp>
        <p:nvSpPr>
          <p:cNvPr id="27651" name="Rectangle 3"/>
          <p:cNvSpPr>
            <a:spLocks noGrp="1" noChangeArrowheads="1"/>
          </p:cNvSpPr>
          <p:nvPr>
            <p:ph type="body" idx="1"/>
          </p:nvPr>
        </p:nvSpPr>
        <p:spPr>
          <a:xfrm>
            <a:off x="838200" y="1730375"/>
            <a:ext cx="7772400" cy="4886325"/>
          </a:xfrm>
        </p:spPr>
        <p:txBody>
          <a:bodyPr/>
          <a:lstStyle/>
          <a:p>
            <a:pPr eaLnBrk="1" hangingPunct="1"/>
            <a:r>
              <a:rPr lang="en-US" sz="2000" dirty="0" smtClean="0"/>
              <a:t>On-site history</a:t>
            </a:r>
          </a:p>
          <a:p>
            <a:pPr lvl="1" eaLnBrk="1" hangingPunct="1"/>
            <a:r>
              <a:rPr lang="en-US" sz="2000" dirty="0" smtClean="0"/>
              <a:t>Obtained from the individual or bystanders who witnessed the injury </a:t>
            </a:r>
          </a:p>
          <a:p>
            <a:pPr lvl="1" eaLnBrk="1" hangingPunct="1"/>
            <a:r>
              <a:rPr lang="en-US" sz="2000" dirty="0" smtClean="0"/>
              <a:t>Relatively brief as compared to a comprehensive clinical evaluation</a:t>
            </a:r>
          </a:p>
          <a:p>
            <a:pPr lvl="1" eaLnBrk="1" hangingPunct="1"/>
            <a:r>
              <a:rPr lang="en-US" sz="2000" dirty="0" smtClean="0"/>
              <a:t>Critical areas (refer to Field Strategy 5.4)</a:t>
            </a:r>
          </a:p>
          <a:p>
            <a:pPr lvl="2" eaLnBrk="1" hangingPunct="1"/>
            <a:r>
              <a:rPr lang="en-US" sz="2000" dirty="0" smtClean="0"/>
              <a:t>Location of pain </a:t>
            </a:r>
          </a:p>
          <a:p>
            <a:pPr lvl="2" eaLnBrk="1" hangingPunct="1"/>
            <a:r>
              <a:rPr lang="en-US" sz="2000" dirty="0" smtClean="0"/>
              <a:t>Presence of abnormal neurologic signs </a:t>
            </a:r>
          </a:p>
          <a:p>
            <a:pPr lvl="2" eaLnBrk="1" hangingPunct="1"/>
            <a:r>
              <a:rPr lang="en-US" sz="2000" dirty="0" smtClean="0"/>
              <a:t>Mechanism of injury </a:t>
            </a:r>
          </a:p>
          <a:p>
            <a:pPr lvl="2" eaLnBrk="1" hangingPunct="1"/>
            <a:r>
              <a:rPr lang="en-US" sz="2000" dirty="0" smtClean="0"/>
              <a:t>Associated sounds </a:t>
            </a:r>
          </a:p>
          <a:p>
            <a:pPr lvl="2" eaLnBrk="1" hangingPunct="1"/>
            <a:r>
              <a:rPr lang="en-US" sz="2000" dirty="0" smtClean="0"/>
              <a:t>History of the injury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2"/>
          <p:cNvSpPr>
            <a:spLocks noGrp="1" noChangeArrowheads="1"/>
          </p:cNvSpPr>
          <p:nvPr>
            <p:ph type="title"/>
          </p:nvPr>
        </p:nvSpPr>
        <p:spPr>
          <a:xfrm>
            <a:off x="430213" y="1328738"/>
            <a:ext cx="8524875" cy="387350"/>
          </a:xfrm>
        </p:spPr>
        <p:txBody>
          <a:bodyPr/>
          <a:lstStyle/>
          <a:p>
            <a:pPr eaLnBrk="1" hangingPunct="1">
              <a:defRPr/>
            </a:pPr>
            <a:r>
              <a:rPr lang="en-US" sz="2800" dirty="0" smtClean="0"/>
              <a:t>Emergency Injury Assessment (cont.)</a:t>
            </a:r>
          </a:p>
        </p:txBody>
      </p:sp>
      <p:sp>
        <p:nvSpPr>
          <p:cNvPr id="28675" name="Rectangle 3"/>
          <p:cNvSpPr>
            <a:spLocks noGrp="1" noChangeArrowheads="1"/>
          </p:cNvSpPr>
          <p:nvPr>
            <p:ph type="body" idx="1"/>
          </p:nvPr>
        </p:nvSpPr>
        <p:spPr>
          <a:xfrm>
            <a:off x="892175" y="1982788"/>
            <a:ext cx="7848600" cy="4484687"/>
          </a:xfrm>
        </p:spPr>
        <p:txBody>
          <a:bodyPr/>
          <a:lstStyle/>
          <a:p>
            <a:pPr eaLnBrk="1" hangingPunct="1"/>
            <a:r>
              <a:rPr lang="en-US" sz="2000" dirty="0" smtClean="0"/>
              <a:t>On-site observation and inspection</a:t>
            </a:r>
          </a:p>
          <a:p>
            <a:pPr lvl="1" eaLnBrk="1" hangingPunct="1"/>
            <a:r>
              <a:rPr lang="en-US" sz="2000" dirty="0" smtClean="0"/>
              <a:t>Begin en route to individual</a:t>
            </a:r>
          </a:p>
          <a:p>
            <a:pPr lvl="1" eaLnBrk="1" hangingPunct="1"/>
            <a:r>
              <a:rPr lang="en-US" sz="2000" dirty="0" smtClean="0"/>
              <a:t>Critical areas</a:t>
            </a:r>
          </a:p>
          <a:p>
            <a:pPr lvl="2" eaLnBrk="1" hangingPunct="1"/>
            <a:r>
              <a:rPr lang="en-US" sz="2000" dirty="0" smtClean="0"/>
              <a:t>Surrounding area</a:t>
            </a:r>
          </a:p>
          <a:p>
            <a:pPr lvl="2" eaLnBrk="1" hangingPunct="1"/>
            <a:r>
              <a:rPr lang="en-US" sz="2000" dirty="0" smtClean="0"/>
              <a:t>Body position </a:t>
            </a:r>
          </a:p>
          <a:p>
            <a:pPr lvl="2" eaLnBrk="1" hangingPunct="1"/>
            <a:r>
              <a:rPr lang="en-US" sz="2000" dirty="0" smtClean="0"/>
              <a:t>Movement of the athlete </a:t>
            </a:r>
          </a:p>
          <a:p>
            <a:pPr lvl="2" eaLnBrk="1" hangingPunct="1"/>
            <a:r>
              <a:rPr lang="en-US" sz="2000" dirty="0" smtClean="0"/>
              <a:t>Level of responsiveness </a:t>
            </a:r>
          </a:p>
          <a:p>
            <a:pPr lvl="2" eaLnBrk="1" hangingPunct="1"/>
            <a:r>
              <a:rPr lang="en-US" sz="2000" dirty="0" smtClean="0"/>
              <a:t>Primary survey </a:t>
            </a:r>
          </a:p>
          <a:p>
            <a:pPr lvl="2" eaLnBrk="1" hangingPunct="1"/>
            <a:r>
              <a:rPr lang="en-US" sz="2000" dirty="0" smtClean="0"/>
              <a:t>Inspection for head trauma </a:t>
            </a:r>
          </a:p>
          <a:p>
            <a:pPr lvl="2" eaLnBrk="1" hangingPunct="1"/>
            <a:r>
              <a:rPr lang="en-US" sz="2000" dirty="0" smtClean="0"/>
              <a:t>Inspection of injured </a:t>
            </a:r>
            <a:r>
              <a:rPr lang="en-US" sz="2000" smtClean="0"/>
              <a:t>body </a:t>
            </a:r>
            <a:r>
              <a:rPr lang="en-US" sz="2000" smtClean="0"/>
              <a:t>part</a:t>
            </a:r>
            <a:endParaRPr lang="en-US" sz="2000" dirty="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2"/>
          <p:cNvSpPr>
            <a:spLocks noGrp="1" noChangeArrowheads="1"/>
          </p:cNvSpPr>
          <p:nvPr>
            <p:ph type="title"/>
          </p:nvPr>
        </p:nvSpPr>
        <p:spPr>
          <a:xfrm>
            <a:off x="419100" y="1385888"/>
            <a:ext cx="8524875" cy="387350"/>
          </a:xfrm>
        </p:spPr>
        <p:txBody>
          <a:bodyPr/>
          <a:lstStyle/>
          <a:p>
            <a:pPr eaLnBrk="1" hangingPunct="1">
              <a:defRPr/>
            </a:pPr>
            <a:r>
              <a:rPr lang="en-US" sz="2800" dirty="0" smtClean="0"/>
              <a:t>Injury Evaluation Process (cont.)</a:t>
            </a:r>
          </a:p>
        </p:txBody>
      </p:sp>
      <p:sp>
        <p:nvSpPr>
          <p:cNvPr id="5123" name="Rectangle 3"/>
          <p:cNvSpPr>
            <a:spLocks noGrp="1" noChangeArrowheads="1"/>
          </p:cNvSpPr>
          <p:nvPr>
            <p:ph type="body" idx="1"/>
          </p:nvPr>
        </p:nvSpPr>
        <p:spPr>
          <a:xfrm>
            <a:off x="554038" y="1968500"/>
            <a:ext cx="8229600" cy="4648200"/>
          </a:xfrm>
        </p:spPr>
        <p:txBody>
          <a:bodyPr/>
          <a:lstStyle/>
          <a:p>
            <a:pPr eaLnBrk="1" hangingPunct="1"/>
            <a:r>
              <a:rPr lang="en-US" sz="2000" dirty="0" smtClean="0"/>
              <a:t>Establish a reference point by assessing the opposite, noninjured body part</a:t>
            </a:r>
            <a:br>
              <a:rPr lang="en-US" sz="2000" dirty="0" smtClean="0"/>
            </a:br>
            <a:endParaRPr lang="en-US" sz="2000" dirty="0" smtClean="0"/>
          </a:p>
          <a:p>
            <a:pPr eaLnBrk="1" hangingPunct="1"/>
            <a:r>
              <a:rPr lang="en-US" sz="2000" dirty="0" smtClean="0"/>
              <a:t>Methods</a:t>
            </a:r>
          </a:p>
          <a:p>
            <a:pPr lvl="1" eaLnBrk="1" hangingPunct="1"/>
            <a:r>
              <a:rPr lang="en-US" sz="2000" dirty="0" smtClean="0"/>
              <a:t>HOPS </a:t>
            </a:r>
          </a:p>
          <a:p>
            <a:pPr lvl="2" eaLnBrk="1" hangingPunct="1"/>
            <a:r>
              <a:rPr lang="en-US" sz="2000" dirty="0" smtClean="0"/>
              <a:t>Subjective – history</a:t>
            </a:r>
          </a:p>
          <a:p>
            <a:pPr lvl="2" eaLnBrk="1" hangingPunct="1"/>
            <a:r>
              <a:rPr lang="en-US" sz="2000" dirty="0" smtClean="0"/>
              <a:t>Objective – observation, palpation, special tests</a:t>
            </a:r>
          </a:p>
          <a:p>
            <a:pPr lvl="1" eaLnBrk="1" hangingPunct="1"/>
            <a:r>
              <a:rPr lang="en-US" sz="2000" dirty="0" smtClean="0"/>
              <a:t>SOAP</a:t>
            </a:r>
          </a:p>
          <a:p>
            <a:pPr lvl="2" eaLnBrk="1" hangingPunct="1"/>
            <a:r>
              <a:rPr lang="en-US" sz="2000" dirty="0" smtClean="0"/>
              <a:t>Subjective and objective – same as HOPS</a:t>
            </a:r>
          </a:p>
          <a:p>
            <a:pPr lvl="2" eaLnBrk="1" hangingPunct="1"/>
            <a:r>
              <a:rPr lang="en-US" sz="2000" dirty="0" smtClean="0"/>
              <a:t>Additional – assessment and planning</a:t>
            </a:r>
          </a:p>
          <a:p>
            <a:pPr eaLnBrk="1" hangingPunct="1"/>
            <a:r>
              <a:rPr lang="en-US" sz="2000" smtClean="0"/>
              <a:t>Common </a:t>
            </a:r>
            <a:r>
              <a:rPr lang="en-US" sz="2000" smtClean="0"/>
              <a:t>abbreviations - </a:t>
            </a:r>
            <a:r>
              <a:rPr lang="en-US" sz="2000" dirty="0" smtClean="0"/>
              <a:t>refer to Table 5.1</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2"/>
          <p:cNvSpPr>
            <a:spLocks noGrp="1" noChangeArrowheads="1"/>
          </p:cNvSpPr>
          <p:nvPr>
            <p:ph type="title"/>
          </p:nvPr>
        </p:nvSpPr>
        <p:spPr>
          <a:xfrm>
            <a:off x="430213" y="1671638"/>
            <a:ext cx="8524875" cy="387350"/>
          </a:xfrm>
        </p:spPr>
        <p:txBody>
          <a:bodyPr/>
          <a:lstStyle/>
          <a:p>
            <a:pPr eaLnBrk="1" hangingPunct="1">
              <a:defRPr/>
            </a:pPr>
            <a:r>
              <a:rPr lang="en-US" sz="2800" dirty="0" smtClean="0"/>
              <a:t>Emergency Injury Assessment (cont.)</a:t>
            </a:r>
          </a:p>
        </p:txBody>
      </p:sp>
      <p:sp>
        <p:nvSpPr>
          <p:cNvPr id="29699" name="Rectangle 3"/>
          <p:cNvSpPr>
            <a:spLocks noGrp="1" noChangeArrowheads="1"/>
          </p:cNvSpPr>
          <p:nvPr>
            <p:ph type="body" sz="half" idx="1"/>
          </p:nvPr>
        </p:nvSpPr>
        <p:spPr>
          <a:xfrm>
            <a:off x="330200" y="2346325"/>
            <a:ext cx="4219575" cy="3686175"/>
          </a:xfrm>
        </p:spPr>
        <p:txBody>
          <a:bodyPr/>
          <a:lstStyle/>
          <a:p>
            <a:pPr eaLnBrk="1" hangingPunct="1"/>
            <a:r>
              <a:rPr lang="en-US" sz="2000" dirty="0" smtClean="0"/>
              <a:t>Body posturing</a:t>
            </a:r>
          </a:p>
        </p:txBody>
      </p:sp>
      <p:pic>
        <p:nvPicPr>
          <p:cNvPr id="29704" name="Picture 8" descr="78445_05_10"/>
          <p:cNvPicPr>
            <a:picLocks noChangeAspect="1" noChangeArrowheads="1"/>
          </p:cNvPicPr>
          <p:nvPr/>
        </p:nvPicPr>
        <p:blipFill>
          <a:blip r:embed="rId3">
            <a:extLst>
              <a:ext uri="{28A0092B-C50C-407E-A947-70E740481C1C}">
                <a14:useLocalDpi xmlns="" xmlns:a14="http://schemas.microsoft.com/office/drawing/2010/main" val="0"/>
              </a:ext>
            </a:extLst>
          </a:blip>
          <a:srcRect b="2977"/>
          <a:stretch>
            <a:fillRect/>
          </a:stretch>
        </p:blipFill>
        <p:spPr bwMode="auto">
          <a:xfrm>
            <a:off x="2587625" y="2847975"/>
            <a:ext cx="3770313" cy="3430588"/>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Grp="1" noChangeArrowheads="1"/>
          </p:cNvSpPr>
          <p:nvPr>
            <p:ph type="title"/>
          </p:nvPr>
        </p:nvSpPr>
        <p:spPr>
          <a:xfrm>
            <a:off x="352425" y="1528763"/>
            <a:ext cx="8524875" cy="387350"/>
          </a:xfrm>
        </p:spPr>
        <p:txBody>
          <a:bodyPr/>
          <a:lstStyle/>
          <a:p>
            <a:pPr eaLnBrk="1" hangingPunct="1">
              <a:defRPr/>
            </a:pPr>
            <a:r>
              <a:rPr lang="en-US" sz="2800" dirty="0" smtClean="0"/>
              <a:t>Emergency Injury Assessment (cont.)</a:t>
            </a:r>
          </a:p>
        </p:txBody>
      </p:sp>
      <p:sp>
        <p:nvSpPr>
          <p:cNvPr id="30723" name="Rectangle 3"/>
          <p:cNvSpPr>
            <a:spLocks noGrp="1" noChangeArrowheads="1"/>
          </p:cNvSpPr>
          <p:nvPr>
            <p:ph type="body" idx="1"/>
          </p:nvPr>
        </p:nvSpPr>
        <p:spPr>
          <a:xfrm>
            <a:off x="762000" y="2247901"/>
            <a:ext cx="7848600" cy="3341242"/>
          </a:xfrm>
        </p:spPr>
        <p:txBody>
          <a:bodyPr/>
          <a:lstStyle/>
          <a:p>
            <a:pPr eaLnBrk="1" hangingPunct="1"/>
            <a:r>
              <a:rPr lang="en-US" dirty="0" smtClean="0"/>
              <a:t>On-site palpation</a:t>
            </a:r>
          </a:p>
          <a:p>
            <a:pPr lvl="1" eaLnBrk="1" hangingPunct="1"/>
            <a:r>
              <a:rPr lang="en-US" dirty="0" smtClean="0"/>
              <a:t>General head-to-toe assessment</a:t>
            </a:r>
          </a:p>
          <a:p>
            <a:pPr lvl="1" eaLnBrk="1" hangingPunct="1"/>
            <a:r>
              <a:rPr lang="en-US" dirty="0" smtClean="0"/>
              <a:t>Determine</a:t>
            </a:r>
          </a:p>
          <a:p>
            <a:pPr lvl="2" eaLnBrk="1" hangingPunct="1"/>
            <a:r>
              <a:rPr lang="en-US" dirty="0" smtClean="0"/>
              <a:t>Abnormal joint angulation</a:t>
            </a:r>
          </a:p>
          <a:p>
            <a:pPr lvl="2" eaLnBrk="1" hangingPunct="1"/>
            <a:r>
              <a:rPr lang="en-US" dirty="0" smtClean="0"/>
              <a:t>Bony palpation</a:t>
            </a:r>
          </a:p>
          <a:p>
            <a:pPr lvl="2" eaLnBrk="1" hangingPunct="1"/>
            <a:r>
              <a:rPr lang="en-US" dirty="0" smtClean="0"/>
              <a:t>Soft tissue palpation</a:t>
            </a:r>
          </a:p>
          <a:p>
            <a:pPr lvl="2" eaLnBrk="1" hangingPunct="1"/>
            <a:r>
              <a:rPr lang="en-US" dirty="0" smtClean="0"/>
              <a:t>Skin temperature</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2"/>
          <p:cNvSpPr>
            <a:spLocks noGrp="1" noChangeArrowheads="1"/>
          </p:cNvSpPr>
          <p:nvPr>
            <p:ph type="title"/>
          </p:nvPr>
        </p:nvSpPr>
        <p:spPr>
          <a:xfrm>
            <a:off x="419100" y="1573213"/>
            <a:ext cx="8524875" cy="387350"/>
          </a:xfrm>
        </p:spPr>
        <p:txBody>
          <a:bodyPr/>
          <a:lstStyle/>
          <a:p>
            <a:pPr eaLnBrk="1" hangingPunct="1">
              <a:defRPr/>
            </a:pPr>
            <a:r>
              <a:rPr lang="en-US" sz="2800" dirty="0" smtClean="0"/>
              <a:t>Emergency Injury Assessment (cont.)</a:t>
            </a:r>
          </a:p>
        </p:txBody>
      </p:sp>
      <p:sp>
        <p:nvSpPr>
          <p:cNvPr id="31747" name="Rectangle 3"/>
          <p:cNvSpPr>
            <a:spLocks noGrp="1" noChangeArrowheads="1"/>
          </p:cNvSpPr>
          <p:nvPr>
            <p:ph type="body" idx="1"/>
          </p:nvPr>
        </p:nvSpPr>
        <p:spPr>
          <a:xfrm>
            <a:off x="838200" y="2171700"/>
            <a:ext cx="7924800" cy="3859230"/>
          </a:xfrm>
        </p:spPr>
        <p:txBody>
          <a:bodyPr/>
          <a:lstStyle/>
          <a:p>
            <a:pPr eaLnBrk="1" hangingPunct="1"/>
            <a:r>
              <a:rPr lang="en-US" dirty="0" smtClean="0"/>
              <a:t>On-site functional testing</a:t>
            </a:r>
          </a:p>
          <a:p>
            <a:pPr lvl="1" eaLnBrk="1" hangingPunct="1"/>
            <a:r>
              <a:rPr lang="en-US" dirty="0" smtClean="0"/>
              <a:t>When not contraindicated, the individual’s willingness to move the injured body part</a:t>
            </a:r>
          </a:p>
          <a:p>
            <a:pPr lvl="1" eaLnBrk="1" hangingPunct="1"/>
            <a:r>
              <a:rPr lang="en-US" dirty="0" smtClean="0"/>
              <a:t>AROM, PROM, RROM</a:t>
            </a:r>
          </a:p>
          <a:p>
            <a:pPr lvl="1" eaLnBrk="1" hangingPunct="1"/>
            <a:r>
              <a:rPr lang="en-US" dirty="0" smtClean="0"/>
              <a:t>Weight bearing </a:t>
            </a:r>
          </a:p>
          <a:p>
            <a:pPr eaLnBrk="1" hangingPunct="1"/>
            <a:r>
              <a:rPr lang="en-US" dirty="0" smtClean="0"/>
              <a:t>On-site stress testing</a:t>
            </a:r>
          </a:p>
          <a:p>
            <a:pPr lvl="1" eaLnBrk="1" hangingPunct="1"/>
            <a:r>
              <a:rPr lang="en-US" dirty="0" smtClean="0"/>
              <a:t>Performed prior to any muscle guarding or swelling to prevent obscuring the extent of injury</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2"/>
          <p:cNvSpPr>
            <a:spLocks noGrp="1" noChangeArrowheads="1"/>
          </p:cNvSpPr>
          <p:nvPr>
            <p:ph type="title"/>
          </p:nvPr>
        </p:nvSpPr>
        <p:spPr>
          <a:xfrm>
            <a:off x="385763" y="1238250"/>
            <a:ext cx="8524875" cy="388938"/>
          </a:xfrm>
        </p:spPr>
        <p:txBody>
          <a:bodyPr/>
          <a:lstStyle/>
          <a:p>
            <a:pPr eaLnBrk="1" hangingPunct="1">
              <a:defRPr/>
            </a:pPr>
            <a:r>
              <a:rPr lang="en-US" sz="2800" dirty="0" smtClean="0"/>
              <a:t>Emergency Injury Assessment (Cont’d)</a:t>
            </a:r>
          </a:p>
        </p:txBody>
      </p:sp>
      <p:sp>
        <p:nvSpPr>
          <p:cNvPr id="32771" name="Rectangle 3"/>
          <p:cNvSpPr>
            <a:spLocks noGrp="1" noChangeArrowheads="1"/>
          </p:cNvSpPr>
          <p:nvPr>
            <p:ph type="body" idx="1"/>
          </p:nvPr>
        </p:nvSpPr>
        <p:spPr>
          <a:xfrm>
            <a:off x="533400" y="1727200"/>
            <a:ext cx="8229600" cy="4776342"/>
          </a:xfrm>
        </p:spPr>
        <p:txBody>
          <a:bodyPr/>
          <a:lstStyle/>
          <a:p>
            <a:pPr eaLnBrk="1" hangingPunct="1"/>
            <a:r>
              <a:rPr lang="en-US" sz="1800" dirty="0" smtClean="0"/>
              <a:t>On-site neurologic testing</a:t>
            </a:r>
          </a:p>
          <a:p>
            <a:pPr lvl="1" eaLnBrk="1" hangingPunct="1"/>
            <a:r>
              <a:rPr lang="en-US" sz="1800" dirty="0" smtClean="0"/>
              <a:t>Critical to prevent a catastrophic injury</a:t>
            </a:r>
          </a:p>
          <a:p>
            <a:pPr lvl="1" eaLnBrk="1" hangingPunct="1"/>
            <a:r>
              <a:rPr lang="en-US" sz="1800" dirty="0" smtClean="0"/>
              <a:t>Areas</a:t>
            </a:r>
          </a:p>
          <a:p>
            <a:pPr lvl="2" eaLnBrk="1" hangingPunct="1"/>
            <a:r>
              <a:rPr lang="en-US" sz="1800" dirty="0" smtClean="0"/>
              <a:t>Cutaneous sensation</a:t>
            </a:r>
          </a:p>
          <a:p>
            <a:pPr lvl="2" eaLnBrk="1" hangingPunct="1"/>
            <a:r>
              <a:rPr lang="en-US" sz="1800" dirty="0" smtClean="0"/>
              <a:t>Motor function</a:t>
            </a:r>
          </a:p>
          <a:p>
            <a:pPr eaLnBrk="1" hangingPunct="1"/>
            <a:r>
              <a:rPr lang="en-US" sz="1800" dirty="0" smtClean="0"/>
              <a:t>Vital signs </a:t>
            </a:r>
          </a:p>
          <a:p>
            <a:pPr lvl="1" eaLnBrk="1" hangingPunct="1"/>
            <a:r>
              <a:rPr lang="en-US" sz="1800" dirty="0" smtClean="0"/>
              <a:t>Pulse</a:t>
            </a:r>
          </a:p>
          <a:p>
            <a:pPr lvl="2" eaLnBrk="1" hangingPunct="1"/>
            <a:r>
              <a:rPr lang="en-US" sz="1800" dirty="0" smtClean="0"/>
              <a:t>Variety of factors influence pulse</a:t>
            </a:r>
          </a:p>
          <a:p>
            <a:pPr lvl="2" eaLnBrk="1" hangingPunct="1"/>
            <a:r>
              <a:rPr lang="en-US" sz="1800" dirty="0" smtClean="0"/>
              <a:t>Count carotid for 30 seconds (and double it)</a:t>
            </a:r>
          </a:p>
          <a:p>
            <a:pPr lvl="2" eaLnBrk="1" hangingPunct="1"/>
            <a:r>
              <a:rPr lang="en-US" sz="1800" dirty="0" smtClean="0"/>
              <a:t>Normal ranges</a:t>
            </a:r>
          </a:p>
          <a:p>
            <a:pPr lvl="3" eaLnBrk="1" hangingPunct="1"/>
            <a:r>
              <a:rPr lang="en-US" sz="1800" dirty="0" smtClean="0"/>
              <a:t>Adults: 60-100</a:t>
            </a:r>
          </a:p>
          <a:p>
            <a:pPr lvl="3" eaLnBrk="1" hangingPunct="1"/>
            <a:r>
              <a:rPr lang="en-US" sz="1800" dirty="0" smtClean="0"/>
              <a:t>Children</a:t>
            </a:r>
            <a:r>
              <a:rPr lang="en-US" sz="1800" smtClean="0"/>
              <a:t>: </a:t>
            </a:r>
            <a:r>
              <a:rPr lang="en-US" sz="1800" smtClean="0"/>
              <a:t>120-140</a:t>
            </a:r>
            <a:endParaRPr lang="en-US" sz="2400" dirty="0" smtClean="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Rectangle 2"/>
          <p:cNvSpPr>
            <a:spLocks noGrp="1" noChangeArrowheads="1"/>
          </p:cNvSpPr>
          <p:nvPr>
            <p:ph type="title"/>
          </p:nvPr>
        </p:nvSpPr>
        <p:spPr>
          <a:xfrm>
            <a:off x="430213" y="1341438"/>
            <a:ext cx="8524875" cy="387350"/>
          </a:xfrm>
        </p:spPr>
        <p:txBody>
          <a:bodyPr/>
          <a:lstStyle/>
          <a:p>
            <a:pPr eaLnBrk="1" hangingPunct="1">
              <a:defRPr/>
            </a:pPr>
            <a:r>
              <a:rPr lang="en-US" sz="2800" dirty="0" smtClean="0"/>
              <a:t>Emergency Injury Assessment (cont.)</a:t>
            </a:r>
          </a:p>
        </p:txBody>
      </p:sp>
      <p:sp>
        <p:nvSpPr>
          <p:cNvPr id="33795" name="Rectangle 3"/>
          <p:cNvSpPr>
            <a:spLocks noGrp="1" noChangeArrowheads="1"/>
          </p:cNvSpPr>
          <p:nvPr>
            <p:ph type="body" idx="1"/>
          </p:nvPr>
        </p:nvSpPr>
        <p:spPr>
          <a:xfrm>
            <a:off x="304800" y="1943100"/>
            <a:ext cx="8305800" cy="4673457"/>
          </a:xfrm>
        </p:spPr>
        <p:txBody>
          <a:bodyPr/>
          <a:lstStyle/>
          <a:p>
            <a:pPr lvl="1" eaLnBrk="1" hangingPunct="1"/>
            <a:r>
              <a:rPr lang="en-US" sz="1700" dirty="0" smtClean="0"/>
              <a:t>Respiratory rate</a:t>
            </a:r>
          </a:p>
          <a:p>
            <a:pPr lvl="2" eaLnBrk="1" hangingPunct="1"/>
            <a:r>
              <a:rPr lang="en-US" sz="1700" dirty="0" smtClean="0"/>
              <a:t>Varies with gender and age</a:t>
            </a:r>
          </a:p>
          <a:p>
            <a:pPr lvl="2" eaLnBrk="1" hangingPunct="1"/>
            <a:r>
              <a:rPr lang="en-US" sz="1700" dirty="0" smtClean="0"/>
              <a:t>Count for 30 seconds (and double it)</a:t>
            </a:r>
          </a:p>
          <a:p>
            <a:pPr lvl="2" eaLnBrk="1" hangingPunct="1"/>
            <a:r>
              <a:rPr lang="en-US" sz="1700" dirty="0" smtClean="0"/>
              <a:t>Normal ranges</a:t>
            </a:r>
          </a:p>
          <a:p>
            <a:pPr lvl="3" eaLnBrk="1" hangingPunct="1">
              <a:buFont typeface="Wingdings" pitchFamily="2" charset="2"/>
              <a:buChar char="§"/>
            </a:pPr>
            <a:r>
              <a:rPr lang="en-US" sz="1700" dirty="0" smtClean="0"/>
              <a:t>Adults: 10-25</a:t>
            </a:r>
          </a:p>
          <a:p>
            <a:pPr lvl="3" eaLnBrk="1" hangingPunct="1">
              <a:buFont typeface="Wingdings" pitchFamily="2" charset="2"/>
              <a:buChar char="§"/>
            </a:pPr>
            <a:r>
              <a:rPr lang="en-US" sz="1700" dirty="0" smtClean="0"/>
              <a:t>Children: 20-25</a:t>
            </a:r>
          </a:p>
          <a:p>
            <a:pPr lvl="1" eaLnBrk="1" hangingPunct="1"/>
            <a:r>
              <a:rPr lang="en-US" sz="1700" dirty="0" smtClean="0"/>
              <a:t>Blood pressure</a:t>
            </a:r>
          </a:p>
          <a:p>
            <a:pPr lvl="2" eaLnBrk="1" hangingPunct="1"/>
            <a:r>
              <a:rPr lang="en-US" sz="1700" dirty="0" smtClean="0"/>
              <a:t>Pressure or tension of the blood within the systemic arteries </a:t>
            </a:r>
          </a:p>
          <a:p>
            <a:pPr lvl="2" eaLnBrk="1" hangingPunct="1"/>
            <a:r>
              <a:rPr lang="en-US" sz="1700" dirty="0" smtClean="0"/>
              <a:t>Changes in BP are very significant </a:t>
            </a:r>
          </a:p>
          <a:p>
            <a:pPr lvl="1" eaLnBrk="1" hangingPunct="1"/>
            <a:r>
              <a:rPr lang="en-US" sz="1700" dirty="0" smtClean="0"/>
              <a:t>Temperature</a:t>
            </a:r>
          </a:p>
          <a:p>
            <a:pPr lvl="2" eaLnBrk="1" hangingPunct="1"/>
            <a:r>
              <a:rPr lang="en-US" sz="1700" dirty="0" smtClean="0"/>
              <a:t>Normal = 98.6°F, but can fluctuate considerably</a:t>
            </a:r>
          </a:p>
          <a:p>
            <a:pPr lvl="2" eaLnBrk="1" hangingPunct="1"/>
            <a:r>
              <a:rPr lang="en-US" sz="1700" smtClean="0"/>
              <a:t>Methods</a:t>
            </a:r>
            <a:endParaRPr lang="en-US" sz="1600" dirty="0" smtClean="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2"/>
          <p:cNvSpPr>
            <a:spLocks noGrp="1" noChangeArrowheads="1"/>
          </p:cNvSpPr>
          <p:nvPr>
            <p:ph type="title"/>
          </p:nvPr>
        </p:nvSpPr>
        <p:spPr>
          <a:xfrm>
            <a:off x="441325" y="1181100"/>
            <a:ext cx="8524875" cy="331788"/>
          </a:xfrm>
        </p:spPr>
        <p:txBody>
          <a:bodyPr/>
          <a:lstStyle/>
          <a:p>
            <a:pPr eaLnBrk="1" hangingPunct="1">
              <a:defRPr/>
            </a:pPr>
            <a:r>
              <a:rPr lang="en-US" dirty="0" smtClean="0"/>
              <a:t>Emergency Injury Assessment (cont.)</a:t>
            </a:r>
          </a:p>
        </p:txBody>
      </p:sp>
      <p:sp>
        <p:nvSpPr>
          <p:cNvPr id="34819" name="Rectangle 3"/>
          <p:cNvSpPr>
            <a:spLocks noGrp="1" noChangeArrowheads="1"/>
          </p:cNvSpPr>
          <p:nvPr>
            <p:ph type="body" idx="1"/>
          </p:nvPr>
        </p:nvSpPr>
        <p:spPr>
          <a:xfrm>
            <a:off x="304800" y="1520825"/>
            <a:ext cx="8305800" cy="5062538"/>
          </a:xfrm>
        </p:spPr>
        <p:txBody>
          <a:bodyPr/>
          <a:lstStyle/>
          <a:p>
            <a:pPr lvl="1" eaLnBrk="1" hangingPunct="1">
              <a:lnSpc>
                <a:spcPct val="80000"/>
              </a:lnSpc>
            </a:pPr>
            <a:r>
              <a:rPr lang="en-US" sz="1600" dirty="0" smtClean="0"/>
              <a:t>Skin color</a:t>
            </a:r>
          </a:p>
          <a:p>
            <a:pPr lvl="2" eaLnBrk="1" hangingPunct="1">
              <a:lnSpc>
                <a:spcPct val="80000"/>
              </a:lnSpc>
            </a:pPr>
            <a:r>
              <a:rPr lang="en-US" sz="1600" dirty="0" smtClean="0"/>
              <a:t>Can indicate abnormal blood flow and low blood oxygen concentration in a particular body part</a:t>
            </a:r>
          </a:p>
          <a:p>
            <a:pPr lvl="2" eaLnBrk="1" hangingPunct="1">
              <a:lnSpc>
                <a:spcPct val="80000"/>
              </a:lnSpc>
            </a:pPr>
            <a:r>
              <a:rPr lang="en-US" sz="1600" dirty="0" smtClean="0"/>
              <a:t>Lightly pigmented individuals</a:t>
            </a:r>
          </a:p>
          <a:p>
            <a:pPr lvl="3" eaLnBrk="1" hangingPunct="1">
              <a:lnSpc>
                <a:spcPct val="80000"/>
              </a:lnSpc>
              <a:buFont typeface="Wingdings" pitchFamily="2" charset="2"/>
              <a:buChar char="§"/>
            </a:pPr>
            <a:r>
              <a:rPr lang="en-US" sz="1600" dirty="0" smtClean="0"/>
              <a:t>Red, white, and blue </a:t>
            </a:r>
          </a:p>
          <a:p>
            <a:pPr lvl="3" eaLnBrk="1" hangingPunct="1">
              <a:lnSpc>
                <a:spcPct val="80000"/>
              </a:lnSpc>
              <a:buFont typeface="Wingdings" pitchFamily="2" charset="2"/>
              <a:buChar char="§"/>
            </a:pPr>
            <a:r>
              <a:rPr lang="en-US" sz="1600" dirty="0" smtClean="0"/>
              <a:t>Dark-skinned individuals</a:t>
            </a:r>
          </a:p>
          <a:p>
            <a:pPr lvl="3" eaLnBrk="1" hangingPunct="1">
              <a:lnSpc>
                <a:spcPct val="80000"/>
              </a:lnSpc>
              <a:buFont typeface="Wingdings" pitchFamily="2" charset="2"/>
              <a:buChar char="§"/>
            </a:pPr>
            <a:r>
              <a:rPr lang="en-US" sz="1600" dirty="0" smtClean="0"/>
              <a:t>Skin pigments mask cyanosis</a:t>
            </a:r>
          </a:p>
          <a:p>
            <a:pPr lvl="1" eaLnBrk="1" hangingPunct="1">
              <a:lnSpc>
                <a:spcPct val="80000"/>
              </a:lnSpc>
            </a:pPr>
            <a:r>
              <a:rPr lang="en-US" sz="1600" dirty="0" smtClean="0"/>
              <a:t>Pupils</a:t>
            </a:r>
          </a:p>
          <a:p>
            <a:pPr lvl="2" eaLnBrk="1" hangingPunct="1">
              <a:lnSpc>
                <a:spcPct val="80000"/>
              </a:lnSpc>
            </a:pPr>
            <a:r>
              <a:rPr lang="en-US" sz="1600" dirty="0" smtClean="0"/>
              <a:t>Sensitive to situations affecting the CNS </a:t>
            </a:r>
          </a:p>
          <a:p>
            <a:pPr lvl="2" eaLnBrk="1" hangingPunct="1">
              <a:lnSpc>
                <a:spcPct val="80000"/>
              </a:lnSpc>
            </a:pPr>
            <a:r>
              <a:rPr lang="en-US" sz="1600" dirty="0" smtClean="0"/>
              <a:t>Pupillary light reflex</a:t>
            </a:r>
          </a:p>
          <a:p>
            <a:pPr lvl="2" eaLnBrk="1" hangingPunct="1">
              <a:lnSpc>
                <a:spcPct val="80000"/>
              </a:lnSpc>
            </a:pPr>
            <a:r>
              <a:rPr lang="en-US" sz="1600" dirty="0" smtClean="0"/>
              <a:t>Eye movement</a:t>
            </a:r>
          </a:p>
          <a:p>
            <a:pPr lvl="2" eaLnBrk="1" hangingPunct="1">
              <a:lnSpc>
                <a:spcPct val="80000"/>
              </a:lnSpc>
            </a:pPr>
            <a:r>
              <a:rPr lang="en-US" sz="1600" dirty="0" smtClean="0"/>
              <a:t>Tracking ability</a:t>
            </a:r>
          </a:p>
          <a:p>
            <a:pPr lvl="2" eaLnBrk="1" hangingPunct="1">
              <a:lnSpc>
                <a:spcPct val="80000"/>
              </a:lnSpc>
            </a:pPr>
            <a:r>
              <a:rPr lang="en-US" sz="1600" dirty="0" smtClean="0"/>
              <a:t>Depth perception</a:t>
            </a:r>
          </a:p>
          <a:p>
            <a:pPr lvl="1" eaLnBrk="1" hangingPunct="1">
              <a:lnSpc>
                <a:spcPct val="80000"/>
              </a:lnSpc>
            </a:pPr>
            <a:r>
              <a:rPr lang="en-US" sz="1600" dirty="0" smtClean="0"/>
              <a:t>Disposition</a:t>
            </a:r>
          </a:p>
          <a:p>
            <a:pPr lvl="2" eaLnBrk="1" hangingPunct="1">
              <a:lnSpc>
                <a:spcPct val="80000"/>
              </a:lnSpc>
            </a:pPr>
            <a:r>
              <a:rPr lang="en-US" sz="1600" dirty="0" smtClean="0"/>
              <a:t>Can the situation be handled on-site, or should the individual be referred to a physician?</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2"/>
          <p:cNvSpPr>
            <a:spLocks noGrp="1" noChangeArrowheads="1"/>
          </p:cNvSpPr>
          <p:nvPr>
            <p:ph type="title"/>
          </p:nvPr>
        </p:nvSpPr>
        <p:spPr>
          <a:xfrm>
            <a:off x="385763" y="1371600"/>
            <a:ext cx="8524875" cy="387350"/>
          </a:xfrm>
        </p:spPr>
        <p:txBody>
          <a:bodyPr/>
          <a:lstStyle/>
          <a:p>
            <a:pPr eaLnBrk="1" hangingPunct="1">
              <a:defRPr/>
            </a:pPr>
            <a:r>
              <a:rPr lang="en-US" sz="2800" dirty="0" smtClean="0"/>
              <a:t>Emergency Injury Assessment (Cont’d)</a:t>
            </a:r>
          </a:p>
        </p:txBody>
      </p:sp>
      <p:sp>
        <p:nvSpPr>
          <p:cNvPr id="35843" name="Rectangle 3"/>
          <p:cNvSpPr>
            <a:spLocks noGrp="1" noChangeArrowheads="1"/>
          </p:cNvSpPr>
          <p:nvPr>
            <p:ph type="body" sz="half" idx="1"/>
          </p:nvPr>
        </p:nvSpPr>
        <p:spPr>
          <a:xfrm>
            <a:off x="685800" y="1892300"/>
            <a:ext cx="8001000" cy="4662612"/>
          </a:xfrm>
        </p:spPr>
        <p:txBody>
          <a:bodyPr/>
          <a:lstStyle/>
          <a:p>
            <a:pPr eaLnBrk="1" hangingPunct="1"/>
            <a:r>
              <a:rPr lang="en-US" sz="2000" dirty="0" smtClean="0"/>
              <a:t>Equipment considerations</a:t>
            </a:r>
          </a:p>
          <a:p>
            <a:pPr lvl="1" eaLnBrk="1" hangingPunct="1"/>
            <a:r>
              <a:rPr lang="en-US" sz="2000" dirty="0" smtClean="0"/>
              <a:t>Removal of any athletic helmet should be avoided unless individual circumstances dictate otherwise </a:t>
            </a:r>
          </a:p>
          <a:p>
            <a:pPr lvl="1" eaLnBrk="1" hangingPunct="1"/>
            <a:r>
              <a:rPr lang="en-US" sz="2000" dirty="0" smtClean="0"/>
              <a:t>Face mask removal</a:t>
            </a:r>
          </a:p>
          <a:p>
            <a:pPr lvl="2" eaLnBrk="1" hangingPunct="1"/>
            <a:r>
              <a:rPr lang="en-US" sz="2000" dirty="0" smtClean="0"/>
              <a:t>Should be removed prior to transportation, regardless of the current respiratory status </a:t>
            </a:r>
          </a:p>
          <a:p>
            <a:pPr lvl="1" eaLnBrk="1" hangingPunct="1"/>
            <a:r>
              <a:rPr lang="en-US" sz="2000" dirty="0" smtClean="0"/>
              <a:t>Helmet removal</a:t>
            </a:r>
          </a:p>
          <a:p>
            <a:pPr lvl="2" eaLnBrk="1" hangingPunct="1"/>
            <a:r>
              <a:rPr lang="en-US" sz="2000" dirty="0" smtClean="0"/>
              <a:t>Requires two trained individuals</a:t>
            </a:r>
          </a:p>
          <a:p>
            <a:pPr lvl="1" eaLnBrk="1" hangingPunct="1"/>
            <a:r>
              <a:rPr lang="en-US" sz="2000" dirty="0" smtClean="0"/>
              <a:t>Shoulder pad removal</a:t>
            </a:r>
          </a:p>
          <a:p>
            <a:pPr lvl="2" eaLnBrk="1" hangingPunct="1"/>
            <a:r>
              <a:rPr lang="en-US" sz="2000" dirty="0" smtClean="0"/>
              <a:t>Should not be removed unless life is in danger, and the threat outweighs the risk of a possible spinal cord injury from moving </a:t>
            </a:r>
            <a:r>
              <a:rPr lang="en-US" sz="2000" smtClean="0"/>
              <a:t>the </a:t>
            </a:r>
            <a:r>
              <a:rPr lang="en-US" sz="2000" smtClean="0"/>
              <a:t>athlete</a:t>
            </a:r>
            <a:endParaRPr lang="en-US" sz="2000" dirty="0" smtClean="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3826" name="Rectangle 2"/>
          <p:cNvSpPr>
            <a:spLocks noGrp="1" noChangeArrowheads="1"/>
          </p:cNvSpPr>
          <p:nvPr>
            <p:ph type="title"/>
          </p:nvPr>
        </p:nvSpPr>
        <p:spPr>
          <a:xfrm>
            <a:off x="430213" y="1671638"/>
            <a:ext cx="8524875" cy="387350"/>
          </a:xfrm>
        </p:spPr>
        <p:txBody>
          <a:bodyPr/>
          <a:lstStyle/>
          <a:p>
            <a:pPr eaLnBrk="1" hangingPunct="1">
              <a:defRPr/>
            </a:pPr>
            <a:r>
              <a:rPr lang="en-US" sz="2800" dirty="0" smtClean="0"/>
              <a:t>Moving the Injured Participant</a:t>
            </a:r>
          </a:p>
        </p:txBody>
      </p:sp>
      <p:sp>
        <p:nvSpPr>
          <p:cNvPr id="333827" name="Rectangle 3"/>
          <p:cNvSpPr>
            <a:spLocks noGrp="1" noChangeArrowheads="1"/>
          </p:cNvSpPr>
          <p:nvPr>
            <p:ph type="body" idx="1"/>
          </p:nvPr>
        </p:nvSpPr>
        <p:spPr>
          <a:xfrm>
            <a:off x="1066800" y="2197100"/>
            <a:ext cx="7772400" cy="3135188"/>
          </a:xfrm>
        </p:spPr>
        <p:txBody>
          <a:bodyPr/>
          <a:lstStyle/>
          <a:p>
            <a:pPr eaLnBrk="1" hangingPunct="1"/>
            <a:r>
              <a:rPr lang="en-US" dirty="0" smtClean="0"/>
              <a:t>Ambulatory assistance</a:t>
            </a:r>
          </a:p>
          <a:p>
            <a:pPr lvl="1" eaLnBrk="1" hangingPunct="1"/>
            <a:r>
              <a:rPr lang="en-US" dirty="0" smtClean="0"/>
              <a:t>Aid an injured individual able to walk </a:t>
            </a:r>
          </a:p>
          <a:p>
            <a:pPr eaLnBrk="1" hangingPunct="1"/>
            <a:r>
              <a:rPr lang="en-US" dirty="0" smtClean="0"/>
              <a:t>Manual conveyance</a:t>
            </a:r>
          </a:p>
          <a:p>
            <a:pPr lvl="1" eaLnBrk="1" hangingPunct="1"/>
            <a:r>
              <a:rPr lang="en-US" dirty="0" smtClean="0"/>
              <a:t>Individual unable to walk or distance is too great to walk </a:t>
            </a:r>
          </a:p>
          <a:p>
            <a:pPr eaLnBrk="1" hangingPunct="1"/>
            <a:r>
              <a:rPr lang="en-US" dirty="0" smtClean="0"/>
              <a:t>Transport by spine board</a:t>
            </a:r>
          </a:p>
          <a:p>
            <a:pPr lvl="1" eaLnBrk="1" hangingPunct="1"/>
            <a:r>
              <a:rPr lang="en-US" smtClean="0"/>
              <a:t>Safest </a:t>
            </a:r>
            <a:r>
              <a:rPr lang="en-US" smtClean="0"/>
              <a:t>method</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33827">
                                            <p:txEl>
                                              <p:pRg st="0" end="0"/>
                                            </p:txEl>
                                          </p:spTgt>
                                        </p:tgtEl>
                                        <p:attrNameLst>
                                          <p:attrName>style.visibility</p:attrName>
                                        </p:attrNameLst>
                                      </p:cBhvr>
                                      <p:to>
                                        <p:strVal val="visible"/>
                                      </p:to>
                                    </p:set>
                                    <p:anim calcmode="lin" valueType="num">
                                      <p:cBhvr additive="base">
                                        <p:cTn id="7" dur="500" fill="hold"/>
                                        <p:tgtEl>
                                          <p:spTgt spid="33382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338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33827">
                                            <p:txEl>
                                              <p:pRg st="1" end="1"/>
                                            </p:txEl>
                                          </p:spTgt>
                                        </p:tgtEl>
                                        <p:attrNameLst>
                                          <p:attrName>style.visibility</p:attrName>
                                        </p:attrNameLst>
                                      </p:cBhvr>
                                      <p:to>
                                        <p:strVal val="visible"/>
                                      </p:to>
                                    </p:set>
                                    <p:anim calcmode="lin" valueType="num">
                                      <p:cBhvr additive="base">
                                        <p:cTn id="13" dur="500" fill="hold"/>
                                        <p:tgtEl>
                                          <p:spTgt spid="33382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3382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33827">
                                            <p:txEl>
                                              <p:pRg st="2" end="2"/>
                                            </p:txEl>
                                          </p:spTgt>
                                        </p:tgtEl>
                                        <p:attrNameLst>
                                          <p:attrName>style.visibility</p:attrName>
                                        </p:attrNameLst>
                                      </p:cBhvr>
                                      <p:to>
                                        <p:strVal val="visible"/>
                                      </p:to>
                                    </p:set>
                                    <p:anim calcmode="lin" valueType="num">
                                      <p:cBhvr additive="base">
                                        <p:cTn id="19" dur="500" fill="hold"/>
                                        <p:tgtEl>
                                          <p:spTgt spid="33382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3382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33827">
                                            <p:txEl>
                                              <p:pRg st="3" end="3"/>
                                            </p:txEl>
                                          </p:spTgt>
                                        </p:tgtEl>
                                        <p:attrNameLst>
                                          <p:attrName>style.visibility</p:attrName>
                                        </p:attrNameLst>
                                      </p:cBhvr>
                                      <p:to>
                                        <p:strVal val="visible"/>
                                      </p:to>
                                    </p:set>
                                    <p:anim calcmode="lin" valueType="num">
                                      <p:cBhvr additive="base">
                                        <p:cTn id="25" dur="500" fill="hold"/>
                                        <p:tgtEl>
                                          <p:spTgt spid="33382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3382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33827">
                                            <p:txEl>
                                              <p:pRg st="4" end="4"/>
                                            </p:txEl>
                                          </p:spTgt>
                                        </p:tgtEl>
                                        <p:attrNameLst>
                                          <p:attrName>style.visibility</p:attrName>
                                        </p:attrNameLst>
                                      </p:cBhvr>
                                      <p:to>
                                        <p:strVal val="visible"/>
                                      </p:to>
                                    </p:set>
                                    <p:anim calcmode="lin" valueType="num">
                                      <p:cBhvr additive="base">
                                        <p:cTn id="31" dur="500" fill="hold"/>
                                        <p:tgtEl>
                                          <p:spTgt spid="33382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3382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33827">
                                            <p:txEl>
                                              <p:pRg st="5" end="5"/>
                                            </p:txEl>
                                          </p:spTgt>
                                        </p:tgtEl>
                                        <p:attrNameLst>
                                          <p:attrName>style.visibility</p:attrName>
                                        </p:attrNameLst>
                                      </p:cBhvr>
                                      <p:to>
                                        <p:strVal val="visible"/>
                                      </p:to>
                                    </p:set>
                                    <p:anim calcmode="lin" valueType="num">
                                      <p:cBhvr additive="base">
                                        <p:cTn id="37" dur="500" fill="hold"/>
                                        <p:tgtEl>
                                          <p:spTgt spid="33382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3382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827" grpId="0" build="p" bldLvl="3"/>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2"/>
          <p:cNvSpPr>
            <a:spLocks noGrp="1" noChangeArrowheads="1"/>
          </p:cNvSpPr>
          <p:nvPr>
            <p:ph type="title"/>
          </p:nvPr>
        </p:nvSpPr>
        <p:spPr>
          <a:xfrm>
            <a:off x="430213" y="1671638"/>
            <a:ext cx="8524875" cy="387350"/>
          </a:xfrm>
        </p:spPr>
        <p:txBody>
          <a:bodyPr/>
          <a:lstStyle/>
          <a:p>
            <a:pPr eaLnBrk="1" hangingPunct="1">
              <a:defRPr/>
            </a:pPr>
            <a:r>
              <a:rPr lang="en-US" sz="2800" dirty="0" smtClean="0"/>
              <a:t>Diagnostic Testing</a:t>
            </a:r>
          </a:p>
        </p:txBody>
      </p:sp>
      <p:sp>
        <p:nvSpPr>
          <p:cNvPr id="37891" name="Rectangle 3"/>
          <p:cNvSpPr>
            <a:spLocks noGrp="1" noChangeArrowheads="1"/>
          </p:cNvSpPr>
          <p:nvPr>
            <p:ph type="body" idx="1"/>
          </p:nvPr>
        </p:nvSpPr>
        <p:spPr>
          <a:xfrm>
            <a:off x="838200" y="2336800"/>
            <a:ext cx="7924800" cy="1803685"/>
          </a:xfrm>
        </p:spPr>
        <p:txBody>
          <a:bodyPr/>
          <a:lstStyle/>
          <a:p>
            <a:pPr eaLnBrk="1" hangingPunct="1"/>
            <a:r>
              <a:rPr lang="en-US" i="1" dirty="0" smtClean="0"/>
              <a:t>The team physician or medical specialist orders tests and interprets the results </a:t>
            </a:r>
          </a:p>
          <a:p>
            <a:pPr eaLnBrk="1" hangingPunct="1"/>
            <a:r>
              <a:rPr lang="en-US" dirty="0" smtClean="0"/>
              <a:t>The athletic trainer should have a basic understanding of the purpose of the tests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Rectangle 2"/>
          <p:cNvSpPr>
            <a:spLocks noGrp="1" noChangeArrowheads="1"/>
          </p:cNvSpPr>
          <p:nvPr>
            <p:ph type="title"/>
          </p:nvPr>
        </p:nvSpPr>
        <p:spPr>
          <a:xfrm>
            <a:off x="430213" y="1671638"/>
            <a:ext cx="8524875" cy="387350"/>
          </a:xfrm>
        </p:spPr>
        <p:txBody>
          <a:bodyPr/>
          <a:lstStyle/>
          <a:p>
            <a:pPr eaLnBrk="1" hangingPunct="1">
              <a:defRPr/>
            </a:pPr>
            <a:r>
              <a:rPr lang="en-US" sz="2800" dirty="0" smtClean="0"/>
              <a:t>Diagnostic Testing (cont.)</a:t>
            </a:r>
          </a:p>
        </p:txBody>
      </p:sp>
      <p:sp>
        <p:nvSpPr>
          <p:cNvPr id="38915" name="Rectangle 3"/>
          <p:cNvSpPr>
            <a:spLocks noGrp="1" noChangeArrowheads="1"/>
          </p:cNvSpPr>
          <p:nvPr>
            <p:ph type="body" sz="half" idx="1"/>
          </p:nvPr>
        </p:nvSpPr>
        <p:spPr>
          <a:xfrm>
            <a:off x="533400" y="2324100"/>
            <a:ext cx="4419600" cy="3419154"/>
          </a:xfrm>
        </p:spPr>
        <p:txBody>
          <a:bodyPr/>
          <a:lstStyle/>
          <a:p>
            <a:pPr eaLnBrk="1" hangingPunct="1"/>
            <a:r>
              <a:rPr lang="en-US" sz="2000" dirty="0" smtClean="0"/>
              <a:t>Laboratory tests</a:t>
            </a:r>
          </a:p>
          <a:p>
            <a:pPr lvl="1" eaLnBrk="1" hangingPunct="1"/>
            <a:r>
              <a:rPr lang="en-US" sz="2000" dirty="0" smtClean="0"/>
              <a:t>Blood test, urinalysis</a:t>
            </a:r>
          </a:p>
          <a:p>
            <a:pPr eaLnBrk="1" hangingPunct="1"/>
            <a:r>
              <a:rPr lang="en-US" sz="2000" dirty="0" smtClean="0"/>
              <a:t>Radiographs (x-rays)</a:t>
            </a:r>
          </a:p>
          <a:p>
            <a:pPr lvl="1" eaLnBrk="1" hangingPunct="1"/>
            <a:r>
              <a:rPr lang="en-US" sz="2000" dirty="0" smtClean="0"/>
              <a:t>Can rule out fractures, infections, and neoplasms</a:t>
            </a:r>
          </a:p>
          <a:p>
            <a:pPr lvl="1" eaLnBrk="1" hangingPunct="1"/>
            <a:r>
              <a:rPr lang="en-US" sz="2000" dirty="0" smtClean="0"/>
              <a:t>Use of radio-opaque dyes </a:t>
            </a:r>
          </a:p>
          <a:p>
            <a:pPr lvl="2" eaLnBrk="1" hangingPunct="1"/>
            <a:r>
              <a:rPr lang="en-US" dirty="0" smtClean="0"/>
              <a:t>Myelogram </a:t>
            </a:r>
          </a:p>
          <a:p>
            <a:pPr lvl="2" eaLnBrk="1" hangingPunct="1"/>
            <a:r>
              <a:rPr lang="en-US" dirty="0" smtClean="0"/>
              <a:t>Arthrogram</a:t>
            </a:r>
          </a:p>
        </p:txBody>
      </p:sp>
      <p:pic>
        <p:nvPicPr>
          <p:cNvPr id="38920" name="Picture 8" descr="5-11"/>
          <p:cNvPicPr>
            <a:picLocks noChangeAspect="1" noChangeArrowheads="1"/>
          </p:cNvPicPr>
          <p:nvPr/>
        </p:nvPicPr>
        <p:blipFill>
          <a:blip r:embed="rId3">
            <a:extLst>
              <a:ext uri="{28A0092B-C50C-407E-A947-70E740481C1C}">
                <a14:useLocalDpi xmlns="" xmlns:a14="http://schemas.microsoft.com/office/drawing/2010/main" val="0"/>
              </a:ext>
            </a:extLst>
          </a:blip>
          <a:srcRect b="11513"/>
          <a:stretch>
            <a:fillRect/>
          </a:stretch>
        </p:blipFill>
        <p:spPr bwMode="auto">
          <a:xfrm>
            <a:off x="4884738" y="2622550"/>
            <a:ext cx="4076700" cy="1360488"/>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0213" y="1667851"/>
            <a:ext cx="8524875" cy="332399"/>
          </a:xfrm>
        </p:spPr>
        <p:txBody>
          <a:bodyPr/>
          <a:lstStyle/>
          <a:p>
            <a:r>
              <a:rPr lang="en-US" dirty="0" smtClean="0"/>
              <a:t>Injury Evaluation Process (cont.)</a:t>
            </a:r>
            <a:endParaRPr lang="en-US" dirty="0"/>
          </a:p>
        </p:txBody>
      </p:sp>
      <p:sp>
        <p:nvSpPr>
          <p:cNvPr id="3" name="Content Placeholder 2"/>
          <p:cNvSpPr>
            <a:spLocks noGrp="1"/>
          </p:cNvSpPr>
          <p:nvPr>
            <p:ph idx="1"/>
          </p:nvPr>
        </p:nvSpPr>
        <p:spPr/>
        <p:txBody>
          <a:bodyPr/>
          <a:lstStyle/>
          <a:p>
            <a:r>
              <a:rPr lang="en-US" dirty="0" smtClean="0"/>
              <a:t>Assessment</a:t>
            </a:r>
          </a:p>
          <a:p>
            <a:pPr lvl="1"/>
            <a:r>
              <a:rPr lang="en-US" dirty="0"/>
              <a:t>suspected site of injury, involved structures, and severity of </a:t>
            </a:r>
            <a:r>
              <a:rPr lang="en-US" dirty="0" smtClean="0"/>
              <a:t>injury</a:t>
            </a:r>
          </a:p>
          <a:p>
            <a:pPr lvl="1"/>
            <a:r>
              <a:rPr lang="en-US" dirty="0" smtClean="0"/>
              <a:t>Establish long and short term goals</a:t>
            </a:r>
          </a:p>
          <a:p>
            <a:r>
              <a:rPr lang="en-US" dirty="0" smtClean="0"/>
              <a:t>Plan</a:t>
            </a:r>
          </a:p>
          <a:p>
            <a:pPr lvl="1"/>
            <a:r>
              <a:rPr lang="en-US" dirty="0" smtClean="0"/>
              <a:t>therapeutic modalities and exercises, educational consultations, and functional activities</a:t>
            </a:r>
          </a:p>
          <a:p>
            <a:pPr lvl="1"/>
            <a:r>
              <a:rPr lang="en-US" smtClean="0"/>
              <a:t>Actionplan for </a:t>
            </a:r>
            <a:r>
              <a:rPr lang="en-US" dirty="0" smtClean="0"/>
              <a:t>achieving goals</a:t>
            </a:r>
          </a:p>
        </p:txBody>
      </p:sp>
    </p:spTree>
    <p:extLst>
      <p:ext uri="{BB962C8B-B14F-4D97-AF65-F5344CB8AC3E}">
        <p14:creationId xmlns="" xmlns:p14="http://schemas.microsoft.com/office/powerpoint/2010/main" val="32897901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Rectangle 2"/>
          <p:cNvSpPr>
            <a:spLocks noGrp="1" noChangeArrowheads="1"/>
          </p:cNvSpPr>
          <p:nvPr>
            <p:ph type="title"/>
          </p:nvPr>
        </p:nvSpPr>
        <p:spPr>
          <a:xfrm>
            <a:off x="430213" y="1671638"/>
            <a:ext cx="8524875" cy="387350"/>
          </a:xfrm>
        </p:spPr>
        <p:txBody>
          <a:bodyPr/>
          <a:lstStyle/>
          <a:p>
            <a:pPr eaLnBrk="1" hangingPunct="1">
              <a:defRPr/>
            </a:pPr>
            <a:r>
              <a:rPr lang="en-US" sz="2800" dirty="0" smtClean="0"/>
              <a:t>Diagnostic Testing (cont.)</a:t>
            </a:r>
          </a:p>
        </p:txBody>
      </p:sp>
      <p:sp>
        <p:nvSpPr>
          <p:cNvPr id="39939" name="Rectangle 3"/>
          <p:cNvSpPr>
            <a:spLocks noGrp="1" noChangeArrowheads="1"/>
          </p:cNvSpPr>
          <p:nvPr>
            <p:ph type="body" sz="half" idx="1"/>
          </p:nvPr>
        </p:nvSpPr>
        <p:spPr>
          <a:xfrm>
            <a:off x="685800" y="2336800"/>
            <a:ext cx="4876800" cy="2153007"/>
          </a:xfrm>
        </p:spPr>
        <p:txBody>
          <a:bodyPr/>
          <a:lstStyle/>
          <a:p>
            <a:pPr eaLnBrk="1" hangingPunct="1"/>
            <a:r>
              <a:rPr lang="en-US" sz="2000" dirty="0" smtClean="0"/>
              <a:t>Computed tomography (CT) scan</a:t>
            </a:r>
          </a:p>
          <a:p>
            <a:pPr lvl="1" eaLnBrk="1" hangingPunct="1"/>
            <a:r>
              <a:rPr lang="en-US" sz="2000" dirty="0" smtClean="0"/>
              <a:t>Can reveal abnormalities in bone, fat, and soft tissue </a:t>
            </a:r>
          </a:p>
          <a:p>
            <a:pPr lvl="1" eaLnBrk="1" hangingPunct="1"/>
            <a:r>
              <a:rPr lang="en-US" sz="2000" dirty="0" smtClean="0"/>
              <a:t>Can detect tendon &amp; ligament injuries in varying joint positions </a:t>
            </a:r>
          </a:p>
        </p:txBody>
      </p:sp>
      <p:pic>
        <p:nvPicPr>
          <p:cNvPr id="39944" name="Picture 8" descr="5-12"/>
          <p:cNvPicPr>
            <a:picLocks noChangeAspect="1" noChangeArrowheads="1"/>
          </p:cNvPicPr>
          <p:nvPr/>
        </p:nvPicPr>
        <p:blipFill>
          <a:blip r:embed="rId3">
            <a:extLst>
              <a:ext uri="{28A0092B-C50C-407E-A947-70E740481C1C}">
                <a14:useLocalDpi xmlns="" xmlns:a14="http://schemas.microsoft.com/office/drawing/2010/main" val="0"/>
              </a:ext>
            </a:extLst>
          </a:blip>
          <a:srcRect r="10718" b="3584"/>
          <a:stretch>
            <a:fillRect/>
          </a:stretch>
        </p:blipFill>
        <p:spPr bwMode="auto">
          <a:xfrm>
            <a:off x="5767388" y="2344738"/>
            <a:ext cx="2998787" cy="3697287"/>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2"/>
          <p:cNvSpPr>
            <a:spLocks noGrp="1" noChangeArrowheads="1"/>
          </p:cNvSpPr>
          <p:nvPr>
            <p:ph type="title"/>
          </p:nvPr>
        </p:nvSpPr>
        <p:spPr>
          <a:xfrm>
            <a:off x="430213" y="1671638"/>
            <a:ext cx="8524875" cy="387350"/>
          </a:xfrm>
        </p:spPr>
        <p:txBody>
          <a:bodyPr/>
          <a:lstStyle/>
          <a:p>
            <a:pPr eaLnBrk="1" hangingPunct="1">
              <a:defRPr/>
            </a:pPr>
            <a:r>
              <a:rPr lang="en-US" sz="2800" dirty="0" smtClean="0"/>
              <a:t>Diagnostic Testing (cont.)</a:t>
            </a:r>
          </a:p>
        </p:txBody>
      </p:sp>
      <p:sp>
        <p:nvSpPr>
          <p:cNvPr id="40963" name="Rectangle 3"/>
          <p:cNvSpPr>
            <a:spLocks noGrp="1" noChangeArrowheads="1"/>
          </p:cNvSpPr>
          <p:nvPr>
            <p:ph type="body" sz="half" idx="1"/>
          </p:nvPr>
        </p:nvSpPr>
        <p:spPr>
          <a:xfrm>
            <a:off x="762000" y="2286000"/>
            <a:ext cx="4572000" cy="3806575"/>
          </a:xfrm>
        </p:spPr>
        <p:txBody>
          <a:bodyPr/>
          <a:lstStyle/>
          <a:p>
            <a:pPr eaLnBrk="1" hangingPunct="1"/>
            <a:r>
              <a:rPr lang="en-US" sz="1800" dirty="0" smtClean="0"/>
              <a:t>Magnetic resonance imaging (MRI)</a:t>
            </a:r>
          </a:p>
          <a:p>
            <a:pPr lvl="1" eaLnBrk="1" hangingPunct="1"/>
            <a:r>
              <a:rPr lang="en-US" sz="2000" dirty="0" smtClean="0"/>
              <a:t>Can reveal soft tissue differentiation </a:t>
            </a:r>
          </a:p>
          <a:p>
            <a:pPr lvl="1" eaLnBrk="1" hangingPunct="1"/>
            <a:r>
              <a:rPr lang="en-US" sz="2000" dirty="0" smtClean="0"/>
              <a:t>Can demonstrate space-occupying lesions in the brain </a:t>
            </a:r>
          </a:p>
          <a:p>
            <a:pPr lvl="1" eaLnBrk="1" hangingPunct="1"/>
            <a:r>
              <a:rPr lang="en-US" sz="2000" dirty="0" smtClean="0"/>
              <a:t>Can demonstrate joint damage</a:t>
            </a:r>
          </a:p>
          <a:p>
            <a:pPr lvl="1" eaLnBrk="1" hangingPunct="1"/>
            <a:r>
              <a:rPr lang="en-US" sz="2000" dirty="0" smtClean="0"/>
              <a:t>Can view blood vessels and blood flow without use of a contrast medium </a:t>
            </a:r>
            <a:endParaRPr lang="en-US" sz="2000" b="1" dirty="0" smtClean="0"/>
          </a:p>
          <a:p>
            <a:pPr lvl="1" eaLnBrk="1" hangingPunct="1"/>
            <a:endParaRPr lang="en-US" sz="2000" b="1" dirty="0" smtClean="0"/>
          </a:p>
        </p:txBody>
      </p:sp>
      <p:pic>
        <p:nvPicPr>
          <p:cNvPr id="40968" name="Picture 8" descr="5-13"/>
          <p:cNvPicPr>
            <a:picLocks noChangeAspect="1" noChangeArrowheads="1"/>
          </p:cNvPicPr>
          <p:nvPr/>
        </p:nvPicPr>
        <p:blipFill>
          <a:blip r:embed="rId3">
            <a:extLst>
              <a:ext uri="{28A0092B-C50C-407E-A947-70E740481C1C}">
                <a14:useLocalDpi xmlns="" xmlns:a14="http://schemas.microsoft.com/office/drawing/2010/main" val="0"/>
              </a:ext>
            </a:extLst>
          </a:blip>
          <a:srcRect b="4478"/>
          <a:stretch>
            <a:fillRect/>
          </a:stretch>
        </p:blipFill>
        <p:spPr bwMode="auto">
          <a:xfrm>
            <a:off x="5573713" y="2524125"/>
            <a:ext cx="3074987" cy="2820988"/>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Rectangle 2"/>
          <p:cNvSpPr>
            <a:spLocks noGrp="1" noChangeArrowheads="1"/>
          </p:cNvSpPr>
          <p:nvPr>
            <p:ph type="title"/>
          </p:nvPr>
        </p:nvSpPr>
        <p:spPr>
          <a:xfrm>
            <a:off x="430213" y="1616075"/>
            <a:ext cx="8524875" cy="384175"/>
          </a:xfrm>
        </p:spPr>
        <p:txBody>
          <a:bodyPr/>
          <a:lstStyle/>
          <a:p>
            <a:pPr eaLnBrk="1" hangingPunct="1">
              <a:defRPr/>
            </a:pPr>
            <a:r>
              <a:rPr lang="en-US" sz="2800" dirty="0" smtClean="0"/>
              <a:t>Diagnostic Testing (cont.)</a:t>
            </a:r>
          </a:p>
        </p:txBody>
      </p:sp>
      <p:sp>
        <p:nvSpPr>
          <p:cNvPr id="41987" name="Rectangle 3"/>
          <p:cNvSpPr>
            <a:spLocks noGrp="1" noChangeArrowheads="1"/>
          </p:cNvSpPr>
          <p:nvPr>
            <p:ph type="body" sz="half" idx="1"/>
          </p:nvPr>
        </p:nvSpPr>
        <p:spPr>
          <a:xfrm>
            <a:off x="609600" y="2362200"/>
            <a:ext cx="4953000" cy="3238500"/>
          </a:xfrm>
        </p:spPr>
        <p:txBody>
          <a:bodyPr/>
          <a:lstStyle/>
          <a:p>
            <a:pPr eaLnBrk="1" hangingPunct="1"/>
            <a:r>
              <a:rPr lang="en-US" sz="2000" dirty="0" smtClean="0"/>
              <a:t>Radionuclide scintigraph (bone scan)</a:t>
            </a:r>
          </a:p>
          <a:p>
            <a:pPr lvl="1" eaLnBrk="1" hangingPunct="1"/>
            <a:r>
              <a:rPr lang="en-US" sz="2000" dirty="0" smtClean="0"/>
              <a:t>Can detect stress fractures of the long bones and vertebrae, degenerative diseases, infections, or tumors of the bone</a:t>
            </a:r>
          </a:p>
        </p:txBody>
      </p:sp>
      <p:pic>
        <p:nvPicPr>
          <p:cNvPr id="41992" name="Picture 8" descr="5-14"/>
          <p:cNvPicPr>
            <a:picLocks noChangeAspect="1" noChangeArrowheads="1"/>
          </p:cNvPicPr>
          <p:nvPr/>
        </p:nvPicPr>
        <p:blipFill>
          <a:blip r:embed="rId3">
            <a:extLst>
              <a:ext uri="{28A0092B-C50C-407E-A947-70E740481C1C}">
                <a14:useLocalDpi xmlns="" xmlns:a14="http://schemas.microsoft.com/office/drawing/2010/main" val="0"/>
              </a:ext>
            </a:extLst>
          </a:blip>
          <a:srcRect r="15781" b="4823"/>
          <a:stretch>
            <a:fillRect/>
          </a:stretch>
        </p:blipFill>
        <p:spPr bwMode="auto">
          <a:xfrm>
            <a:off x="5980113" y="2443163"/>
            <a:ext cx="2781300" cy="3079750"/>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Rectangle 2"/>
          <p:cNvSpPr>
            <a:spLocks noGrp="1" noChangeArrowheads="1"/>
          </p:cNvSpPr>
          <p:nvPr>
            <p:ph type="title"/>
          </p:nvPr>
        </p:nvSpPr>
        <p:spPr>
          <a:xfrm>
            <a:off x="430213" y="1616075"/>
            <a:ext cx="8524875" cy="384175"/>
          </a:xfrm>
        </p:spPr>
        <p:txBody>
          <a:bodyPr/>
          <a:lstStyle/>
          <a:p>
            <a:pPr eaLnBrk="1" hangingPunct="1">
              <a:defRPr/>
            </a:pPr>
            <a:r>
              <a:rPr lang="en-US" sz="2800" dirty="0" smtClean="0"/>
              <a:t>Diagnostic Testing (cont.)</a:t>
            </a:r>
          </a:p>
        </p:txBody>
      </p:sp>
      <p:sp>
        <p:nvSpPr>
          <p:cNvPr id="43011" name="Rectangle 3"/>
          <p:cNvSpPr>
            <a:spLocks noGrp="1" noChangeArrowheads="1"/>
          </p:cNvSpPr>
          <p:nvPr>
            <p:ph type="body" idx="1"/>
          </p:nvPr>
        </p:nvSpPr>
        <p:spPr>
          <a:xfrm>
            <a:off x="762000" y="2235200"/>
            <a:ext cx="7848600" cy="2840234"/>
          </a:xfrm>
        </p:spPr>
        <p:txBody>
          <a:bodyPr/>
          <a:lstStyle/>
          <a:p>
            <a:pPr eaLnBrk="1" hangingPunct="1"/>
            <a:r>
              <a:rPr lang="en-US" dirty="0" smtClean="0"/>
              <a:t>Ultrasonic imaging</a:t>
            </a:r>
          </a:p>
          <a:p>
            <a:pPr lvl="1" eaLnBrk="1" hangingPunct="1"/>
            <a:r>
              <a:rPr lang="en-US" dirty="0" smtClean="0"/>
              <a:t>Used to view tendon and other soft tissue imaging </a:t>
            </a:r>
          </a:p>
          <a:p>
            <a:pPr eaLnBrk="1" hangingPunct="1"/>
            <a:r>
              <a:rPr lang="en-US" dirty="0" smtClean="0"/>
              <a:t>Electromyography </a:t>
            </a:r>
          </a:p>
          <a:p>
            <a:pPr lvl="1" eaLnBrk="1" hangingPunct="1"/>
            <a:r>
              <a:rPr lang="en-US" dirty="0" smtClean="0"/>
              <a:t>Used to detect denervated muscles, nerve root compression injuries, and other muscle diseases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0213" y="1667851"/>
            <a:ext cx="8524875" cy="332399"/>
          </a:xfrm>
        </p:spPr>
        <p:txBody>
          <a:bodyPr/>
          <a:lstStyle/>
          <a:p>
            <a:r>
              <a:rPr lang="en-US" dirty="0" smtClean="0"/>
              <a:t>Injury Evaluation Process (cont.)</a:t>
            </a:r>
            <a:endParaRPr lang="en-US" dirty="0"/>
          </a:p>
        </p:txBody>
      </p:sp>
      <p:sp>
        <p:nvSpPr>
          <p:cNvPr id="3" name="Content Placeholder 2"/>
          <p:cNvSpPr>
            <a:spLocks noGrp="1"/>
          </p:cNvSpPr>
          <p:nvPr>
            <p:ph idx="1"/>
          </p:nvPr>
        </p:nvSpPr>
        <p:spPr/>
        <p:txBody>
          <a:bodyPr/>
          <a:lstStyle/>
          <a:p>
            <a:r>
              <a:rPr lang="en-US" dirty="0"/>
              <a:t>All clinicians have an ethical responsibility to keep accurate and factual </a:t>
            </a:r>
            <a:r>
              <a:rPr lang="en-US" dirty="0" smtClean="0"/>
              <a:t>records</a:t>
            </a:r>
          </a:p>
          <a:p>
            <a:r>
              <a:rPr lang="en-US" dirty="0" smtClean="0"/>
              <a:t>Injury Assessment Protocol – refer to Application Strategy 5.1</a:t>
            </a:r>
            <a:endParaRPr lang="en-US" dirty="0"/>
          </a:p>
        </p:txBody>
      </p:sp>
    </p:spTree>
    <p:extLst>
      <p:ext uri="{BB962C8B-B14F-4D97-AF65-F5344CB8AC3E}">
        <p14:creationId xmlns="" xmlns:p14="http://schemas.microsoft.com/office/powerpoint/2010/main" val="4928003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ChangeArrowheads="1"/>
          </p:cNvSpPr>
          <p:nvPr>
            <p:ph type="title"/>
          </p:nvPr>
        </p:nvSpPr>
        <p:spPr>
          <a:xfrm>
            <a:off x="396875" y="1320800"/>
            <a:ext cx="8524875" cy="387350"/>
          </a:xfrm>
        </p:spPr>
        <p:txBody>
          <a:bodyPr/>
          <a:lstStyle/>
          <a:p>
            <a:pPr eaLnBrk="1" hangingPunct="1">
              <a:defRPr/>
            </a:pPr>
            <a:r>
              <a:rPr lang="en-US" sz="2800" dirty="0" smtClean="0"/>
              <a:t>History of Injury</a:t>
            </a:r>
          </a:p>
        </p:txBody>
      </p:sp>
      <p:sp>
        <p:nvSpPr>
          <p:cNvPr id="6147" name="Rectangle 3"/>
          <p:cNvSpPr>
            <a:spLocks noGrp="1" noChangeArrowheads="1"/>
          </p:cNvSpPr>
          <p:nvPr>
            <p:ph type="body" idx="1"/>
          </p:nvPr>
        </p:nvSpPr>
        <p:spPr>
          <a:xfrm>
            <a:off x="762000" y="1895475"/>
            <a:ext cx="7848600" cy="4505325"/>
          </a:xfrm>
        </p:spPr>
        <p:txBody>
          <a:bodyPr/>
          <a:lstStyle/>
          <a:p>
            <a:pPr eaLnBrk="1" hangingPunct="1">
              <a:lnSpc>
                <a:spcPct val="80000"/>
              </a:lnSpc>
            </a:pPr>
            <a:r>
              <a:rPr lang="en-US" sz="2000" dirty="0" smtClean="0"/>
              <a:t>Can be most important step in assessment</a:t>
            </a:r>
          </a:p>
          <a:p>
            <a:pPr eaLnBrk="1" hangingPunct="1">
              <a:lnSpc>
                <a:spcPct val="80000"/>
              </a:lnSpc>
            </a:pPr>
            <a:r>
              <a:rPr lang="en-US" sz="2000" dirty="0" smtClean="0"/>
              <a:t>Involves not only asking questions, but establishing a professional and comfortable atmosphere</a:t>
            </a:r>
          </a:p>
          <a:p>
            <a:pPr eaLnBrk="1" hangingPunct="1">
              <a:lnSpc>
                <a:spcPct val="80000"/>
              </a:lnSpc>
            </a:pPr>
            <a:r>
              <a:rPr lang="en-US" sz="2000" dirty="0" smtClean="0"/>
              <a:t>Information provided is subjective, but should be gathered and recorded as quantitatively as possible</a:t>
            </a:r>
          </a:p>
          <a:p>
            <a:pPr eaLnBrk="1" hangingPunct="1">
              <a:lnSpc>
                <a:spcPct val="80000"/>
              </a:lnSpc>
            </a:pPr>
            <a:r>
              <a:rPr lang="en-US" sz="2000" dirty="0" smtClean="0"/>
              <a:t>Document history in writing</a:t>
            </a:r>
          </a:p>
          <a:p>
            <a:pPr eaLnBrk="1" hangingPunct="1">
              <a:lnSpc>
                <a:spcPct val="80000"/>
              </a:lnSpc>
            </a:pPr>
            <a:r>
              <a:rPr lang="en-US" sz="2000" dirty="0" smtClean="0"/>
              <a:t>Includes:</a:t>
            </a:r>
          </a:p>
          <a:p>
            <a:pPr lvl="1" eaLnBrk="1" hangingPunct="1">
              <a:lnSpc>
                <a:spcPct val="80000"/>
              </a:lnSpc>
            </a:pPr>
            <a:r>
              <a:rPr lang="en-US" sz="2000" dirty="0" smtClean="0"/>
              <a:t>Primary complaint</a:t>
            </a:r>
          </a:p>
          <a:p>
            <a:pPr lvl="1" eaLnBrk="1" hangingPunct="1">
              <a:lnSpc>
                <a:spcPct val="80000"/>
              </a:lnSpc>
            </a:pPr>
            <a:r>
              <a:rPr lang="en-US" sz="2000" dirty="0" smtClean="0"/>
              <a:t>Mechanism of injury</a:t>
            </a:r>
          </a:p>
          <a:p>
            <a:pPr lvl="1" eaLnBrk="1" hangingPunct="1">
              <a:lnSpc>
                <a:spcPct val="80000"/>
              </a:lnSpc>
            </a:pPr>
            <a:r>
              <a:rPr lang="en-US" sz="2000" dirty="0" smtClean="0"/>
              <a:t>Characteristics of symptoms</a:t>
            </a:r>
          </a:p>
          <a:p>
            <a:pPr lvl="1" eaLnBrk="1" hangingPunct="1">
              <a:lnSpc>
                <a:spcPct val="80000"/>
              </a:lnSpc>
            </a:pPr>
            <a:r>
              <a:rPr lang="en-US" sz="2000" dirty="0" smtClean="0"/>
              <a:t>Related medical history</a:t>
            </a:r>
          </a:p>
          <a:p>
            <a:pPr eaLnBrk="1" hangingPunct="1">
              <a:lnSpc>
                <a:spcPct val="80000"/>
              </a:lnSpc>
            </a:pPr>
            <a:endParaRPr lang="en-US" sz="1800" dirty="0"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2"/>
          <p:cNvSpPr>
            <a:spLocks noGrp="1" noChangeArrowheads="1"/>
          </p:cNvSpPr>
          <p:nvPr>
            <p:ph type="title"/>
          </p:nvPr>
        </p:nvSpPr>
        <p:spPr>
          <a:xfrm>
            <a:off x="363538" y="1450975"/>
            <a:ext cx="8524875" cy="387350"/>
          </a:xfrm>
        </p:spPr>
        <p:txBody>
          <a:bodyPr/>
          <a:lstStyle/>
          <a:p>
            <a:pPr eaLnBrk="1" hangingPunct="1">
              <a:defRPr/>
            </a:pPr>
            <a:r>
              <a:rPr lang="en-US" sz="2800" dirty="0" smtClean="0"/>
              <a:t>History of Injury (cont.)</a:t>
            </a:r>
          </a:p>
        </p:txBody>
      </p:sp>
      <p:sp>
        <p:nvSpPr>
          <p:cNvPr id="7171" name="Rectangle 3"/>
          <p:cNvSpPr>
            <a:spLocks noGrp="1" noChangeArrowheads="1"/>
          </p:cNvSpPr>
          <p:nvPr>
            <p:ph type="body" idx="1"/>
          </p:nvPr>
        </p:nvSpPr>
        <p:spPr>
          <a:xfrm>
            <a:off x="793750" y="2027238"/>
            <a:ext cx="7848600" cy="4627562"/>
          </a:xfrm>
        </p:spPr>
        <p:txBody>
          <a:bodyPr/>
          <a:lstStyle/>
          <a:p>
            <a:pPr eaLnBrk="1" hangingPunct="1"/>
            <a:r>
              <a:rPr lang="en-US" dirty="0" smtClean="0"/>
              <a:t>Primary complaint</a:t>
            </a:r>
          </a:p>
          <a:p>
            <a:pPr lvl="1" eaLnBrk="1" hangingPunct="1"/>
            <a:r>
              <a:rPr lang="en-US" dirty="0" smtClean="0"/>
              <a:t>What the individual believes is the current injury</a:t>
            </a:r>
          </a:p>
          <a:p>
            <a:pPr lvl="1" eaLnBrk="1" hangingPunct="1"/>
            <a:r>
              <a:rPr lang="en-US" dirty="0" smtClean="0"/>
              <a:t>Questions</a:t>
            </a:r>
          </a:p>
          <a:p>
            <a:pPr lvl="2" eaLnBrk="1" hangingPunct="1"/>
            <a:endParaRPr lang="en-US" dirty="0" smtClean="0"/>
          </a:p>
          <a:p>
            <a:pPr eaLnBrk="1" hangingPunct="1"/>
            <a:r>
              <a:rPr lang="en-US" dirty="0" smtClean="0"/>
              <a:t>Mechanism of injury</a:t>
            </a:r>
          </a:p>
          <a:p>
            <a:pPr lvl="1" eaLnBrk="1" hangingPunct="1"/>
            <a:r>
              <a:rPr lang="en-US" dirty="0" smtClean="0"/>
              <a:t>Attempt to visualize injury to identify possible injured structures</a:t>
            </a:r>
          </a:p>
          <a:p>
            <a:pPr lvl="1" eaLnBrk="1" hangingPunct="1"/>
            <a:r>
              <a:rPr lang="en-US" dirty="0" smtClean="0"/>
              <a:t>Questions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2"/>
          <p:cNvSpPr>
            <a:spLocks noGrp="1" noChangeArrowheads="1"/>
          </p:cNvSpPr>
          <p:nvPr>
            <p:ph type="title"/>
          </p:nvPr>
        </p:nvSpPr>
        <p:spPr>
          <a:xfrm>
            <a:off x="430213" y="1316038"/>
            <a:ext cx="8524875" cy="331787"/>
          </a:xfrm>
        </p:spPr>
        <p:txBody>
          <a:bodyPr/>
          <a:lstStyle/>
          <a:p>
            <a:pPr eaLnBrk="1" hangingPunct="1">
              <a:defRPr/>
            </a:pPr>
            <a:r>
              <a:rPr lang="en-US" dirty="0" smtClean="0"/>
              <a:t>History of Injury (cont.)</a:t>
            </a:r>
          </a:p>
        </p:txBody>
      </p:sp>
      <p:sp>
        <p:nvSpPr>
          <p:cNvPr id="8195" name="Rectangle 3"/>
          <p:cNvSpPr>
            <a:spLocks noGrp="1" noChangeArrowheads="1"/>
          </p:cNvSpPr>
          <p:nvPr>
            <p:ph type="body" idx="1"/>
          </p:nvPr>
        </p:nvSpPr>
        <p:spPr>
          <a:xfrm>
            <a:off x="254000" y="1795463"/>
            <a:ext cx="8890000" cy="5062537"/>
          </a:xfrm>
        </p:spPr>
        <p:txBody>
          <a:bodyPr/>
          <a:lstStyle/>
          <a:p>
            <a:pPr eaLnBrk="1" hangingPunct="1">
              <a:lnSpc>
                <a:spcPct val="80000"/>
              </a:lnSpc>
            </a:pPr>
            <a:r>
              <a:rPr lang="en-US" sz="1500" dirty="0" smtClean="0"/>
              <a:t>Characteristics of symptoms</a:t>
            </a:r>
          </a:p>
          <a:p>
            <a:pPr lvl="1" eaLnBrk="1" hangingPunct="1">
              <a:lnSpc>
                <a:spcPct val="80000"/>
              </a:lnSpc>
            </a:pPr>
            <a:r>
              <a:rPr lang="en-US" sz="1500" dirty="0" smtClean="0"/>
              <a:t>Location, onset, severity, frequency, duration, limitations due to pain</a:t>
            </a:r>
          </a:p>
          <a:p>
            <a:pPr lvl="1" eaLnBrk="1" hangingPunct="1">
              <a:lnSpc>
                <a:spcPct val="80000"/>
              </a:lnSpc>
            </a:pPr>
            <a:r>
              <a:rPr lang="en-US" sz="1500" dirty="0" smtClean="0"/>
              <a:t>Questions</a:t>
            </a:r>
          </a:p>
          <a:p>
            <a:pPr lvl="1" eaLnBrk="1" hangingPunct="1">
              <a:lnSpc>
                <a:spcPct val="80000"/>
              </a:lnSpc>
            </a:pPr>
            <a:r>
              <a:rPr lang="en-US" sz="1500" dirty="0" smtClean="0"/>
              <a:t>Pain</a:t>
            </a:r>
          </a:p>
          <a:p>
            <a:pPr lvl="2" eaLnBrk="1" hangingPunct="1">
              <a:lnSpc>
                <a:spcPct val="80000"/>
              </a:lnSpc>
            </a:pPr>
            <a:r>
              <a:rPr lang="en-US" sz="1500" dirty="0" smtClean="0"/>
              <a:t>Somatic</a:t>
            </a:r>
          </a:p>
          <a:p>
            <a:pPr lvl="3" eaLnBrk="1" hangingPunct="1">
              <a:lnSpc>
                <a:spcPct val="80000"/>
              </a:lnSpc>
            </a:pPr>
            <a:r>
              <a:rPr lang="en-US" sz="1500" dirty="0" smtClean="0"/>
              <a:t>Deep</a:t>
            </a:r>
          </a:p>
          <a:p>
            <a:pPr lvl="4" eaLnBrk="1" hangingPunct="1">
              <a:lnSpc>
                <a:spcPct val="80000"/>
              </a:lnSpc>
            </a:pPr>
            <a:r>
              <a:rPr lang="en-US" sz="1500" dirty="0" smtClean="0"/>
              <a:t>Diffuse or nagging; with possible stabbing pain; longer lasting</a:t>
            </a:r>
          </a:p>
          <a:p>
            <a:pPr lvl="4" eaLnBrk="1" hangingPunct="1">
              <a:lnSpc>
                <a:spcPct val="80000"/>
              </a:lnSpc>
            </a:pPr>
            <a:r>
              <a:rPr lang="en-US" sz="1500" dirty="0" smtClean="0"/>
              <a:t>Injury to bone, internal joint structures, or muscles</a:t>
            </a:r>
          </a:p>
          <a:p>
            <a:pPr lvl="3" eaLnBrk="1" hangingPunct="1">
              <a:lnSpc>
                <a:spcPct val="80000"/>
              </a:lnSpc>
            </a:pPr>
            <a:r>
              <a:rPr lang="en-US" sz="1500" dirty="0" smtClean="0"/>
              <a:t>Superficial </a:t>
            </a:r>
          </a:p>
          <a:p>
            <a:pPr lvl="4" eaLnBrk="1" hangingPunct="1">
              <a:lnSpc>
                <a:spcPct val="80000"/>
              </a:lnSpc>
            </a:pPr>
            <a:r>
              <a:rPr lang="en-US" sz="1500" dirty="0" smtClean="0"/>
              <a:t>Sharp, prickly; brief duration</a:t>
            </a:r>
          </a:p>
          <a:p>
            <a:pPr lvl="4" eaLnBrk="1" hangingPunct="1">
              <a:lnSpc>
                <a:spcPct val="80000"/>
              </a:lnSpc>
            </a:pPr>
            <a:r>
              <a:rPr lang="en-US" sz="1500" dirty="0" smtClean="0"/>
              <a:t>Injury to skin </a:t>
            </a:r>
          </a:p>
          <a:p>
            <a:pPr lvl="2" eaLnBrk="1" hangingPunct="1">
              <a:lnSpc>
                <a:spcPct val="80000"/>
              </a:lnSpc>
            </a:pPr>
            <a:r>
              <a:rPr lang="en-US" sz="1500" dirty="0" smtClean="0"/>
              <a:t>Visceral</a:t>
            </a:r>
          </a:p>
          <a:p>
            <a:pPr lvl="3" eaLnBrk="1" hangingPunct="1">
              <a:lnSpc>
                <a:spcPct val="80000"/>
              </a:lnSpc>
            </a:pPr>
            <a:r>
              <a:rPr lang="en-US" sz="1500" dirty="0" smtClean="0"/>
              <a:t>Deep, nagging, and pressing; often accompanied by nausea and vomiting</a:t>
            </a:r>
          </a:p>
          <a:p>
            <a:pPr lvl="3" eaLnBrk="1" hangingPunct="1">
              <a:lnSpc>
                <a:spcPct val="80000"/>
              </a:lnSpc>
            </a:pPr>
            <a:r>
              <a:rPr lang="en-US" sz="1500" dirty="0" smtClean="0"/>
              <a:t>Injury to internal organ</a:t>
            </a:r>
          </a:p>
          <a:p>
            <a:pPr lvl="3" eaLnBrk="1" hangingPunct="1">
              <a:lnSpc>
                <a:spcPct val="80000"/>
              </a:lnSpc>
            </a:pPr>
            <a:r>
              <a:rPr lang="en-US" sz="1500" dirty="0" smtClean="0"/>
              <a:t>Referred pain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2"/>
          <p:cNvSpPr>
            <a:spLocks noGrp="1" noChangeArrowheads="1"/>
          </p:cNvSpPr>
          <p:nvPr>
            <p:ph type="title"/>
          </p:nvPr>
        </p:nvSpPr>
        <p:spPr>
          <a:xfrm>
            <a:off x="309563" y="1439863"/>
            <a:ext cx="8524875" cy="388937"/>
          </a:xfrm>
        </p:spPr>
        <p:txBody>
          <a:bodyPr/>
          <a:lstStyle/>
          <a:p>
            <a:pPr eaLnBrk="1" hangingPunct="1">
              <a:defRPr/>
            </a:pPr>
            <a:r>
              <a:rPr lang="en-US" sz="2800" dirty="0" smtClean="0"/>
              <a:t>History of Injury (cont.)</a:t>
            </a:r>
          </a:p>
        </p:txBody>
      </p:sp>
      <p:sp>
        <p:nvSpPr>
          <p:cNvPr id="9219" name="Rectangle 3"/>
          <p:cNvSpPr>
            <a:spLocks noGrp="1" noChangeArrowheads="1"/>
          </p:cNvSpPr>
          <p:nvPr>
            <p:ph type="body" idx="1"/>
          </p:nvPr>
        </p:nvSpPr>
        <p:spPr>
          <a:xfrm>
            <a:off x="530225" y="2049463"/>
            <a:ext cx="7467600" cy="812800"/>
          </a:xfrm>
        </p:spPr>
        <p:txBody>
          <a:bodyPr/>
          <a:lstStyle/>
          <a:p>
            <a:pPr eaLnBrk="1" hangingPunct="1"/>
            <a:r>
              <a:rPr lang="en-US" dirty="0" smtClean="0"/>
              <a:t>Visceral organs can refer pain to specific cutaneous areas</a:t>
            </a:r>
          </a:p>
          <a:p>
            <a:pPr eaLnBrk="1" hangingPunct="1"/>
            <a:endParaRPr lang="en-US" dirty="0" smtClean="0">
              <a:solidFill>
                <a:srgbClr val="339933"/>
              </a:solidFill>
            </a:endParaRPr>
          </a:p>
        </p:txBody>
      </p:sp>
      <p:pic>
        <p:nvPicPr>
          <p:cNvPr id="9221" name="Picture 5" descr="78445_05_01"/>
          <p:cNvPicPr>
            <a:picLocks noChangeAspect="1" noChangeArrowheads="1"/>
          </p:cNvPicPr>
          <p:nvPr/>
        </p:nvPicPr>
        <p:blipFill>
          <a:blip r:embed="rId3">
            <a:extLst>
              <a:ext uri="{28A0092B-C50C-407E-A947-70E740481C1C}">
                <a14:useLocalDpi xmlns="" xmlns:a14="http://schemas.microsoft.com/office/drawing/2010/main" val="0"/>
              </a:ext>
            </a:extLst>
          </a:blip>
          <a:srcRect b="4153"/>
          <a:stretch>
            <a:fillRect/>
          </a:stretch>
        </p:blipFill>
        <p:spPr bwMode="auto">
          <a:xfrm>
            <a:off x="1917700" y="2863850"/>
            <a:ext cx="5372100" cy="3563938"/>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LWW TEMPLATE">
  <a:themeElements>
    <a:clrScheme name="">
      <a:dk1>
        <a:srgbClr val="000000"/>
      </a:dk1>
      <a:lt1>
        <a:srgbClr val="FFFFFF"/>
      </a:lt1>
      <a:dk2>
        <a:srgbClr val="006B76"/>
      </a:dk2>
      <a:lt2>
        <a:srgbClr val="000000"/>
      </a:lt2>
      <a:accent1>
        <a:srgbClr val="186EC4"/>
      </a:accent1>
      <a:accent2>
        <a:srgbClr val="CC9900"/>
      </a:accent2>
      <a:accent3>
        <a:srgbClr val="FFFFFF"/>
      </a:accent3>
      <a:accent4>
        <a:srgbClr val="000000"/>
      </a:accent4>
      <a:accent5>
        <a:srgbClr val="ABBADE"/>
      </a:accent5>
      <a:accent6>
        <a:srgbClr val="B98A00"/>
      </a:accent6>
      <a:hlink>
        <a:srgbClr val="FF0000"/>
      </a:hlink>
      <a:folHlink>
        <a:srgbClr val="009900"/>
      </a:folHlink>
    </a:clrScheme>
    <a:fontScheme name="LWW 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LWW TEMPLATE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LWW TEMPLATE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LWW TEMPLATE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LWW TEMPLATE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LWW TEMPLATE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LWW TEMPLATE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LWW TEMPLATE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G:\Q299xx.LWW\LWW TEMPLATE.ppt</Template>
  <TotalTime>1173</TotalTime>
  <Words>5866</Words>
  <Application>Microsoft Office PowerPoint</Application>
  <PresentationFormat>On-screen Show (4:3)</PresentationFormat>
  <Paragraphs>873</Paragraphs>
  <Slides>43</Slides>
  <Notes>42</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LWW TEMPLATE</vt:lpstr>
      <vt:lpstr>Injury Assessment</vt:lpstr>
      <vt:lpstr>Injury Evaluation Process</vt:lpstr>
      <vt:lpstr>Injury Evaluation Process (cont.)</vt:lpstr>
      <vt:lpstr>Injury Evaluation Process (cont.)</vt:lpstr>
      <vt:lpstr>Injury Evaluation Process (cont.)</vt:lpstr>
      <vt:lpstr>History of Injury</vt:lpstr>
      <vt:lpstr>History of Injury (cont.)</vt:lpstr>
      <vt:lpstr>History of Injury (cont.)</vt:lpstr>
      <vt:lpstr>History of Injury (cont.)</vt:lpstr>
      <vt:lpstr>History of Injury (cont.)</vt:lpstr>
      <vt:lpstr>Observation and Inspection</vt:lpstr>
      <vt:lpstr>Observation and Inspection (cont.)</vt:lpstr>
      <vt:lpstr>Palpation</vt:lpstr>
      <vt:lpstr>Palpation (cont.)</vt:lpstr>
      <vt:lpstr>Physical Examination Tests</vt:lpstr>
      <vt:lpstr>Physical Examination Tests (cont.)</vt:lpstr>
      <vt:lpstr>Physical Examination Tests (cont.)</vt:lpstr>
      <vt:lpstr>Physical Examination Tests (cont.)</vt:lpstr>
      <vt:lpstr>Physical Examination Tests (cont.)</vt:lpstr>
      <vt:lpstr>Physical Examination Tests (cont.)</vt:lpstr>
      <vt:lpstr>Slide 21</vt:lpstr>
      <vt:lpstr>Physical Examination Tests (cont.)</vt:lpstr>
      <vt:lpstr>Physical Examination Tests (cont.)</vt:lpstr>
      <vt:lpstr>Physical Examination Tests (cont.)</vt:lpstr>
      <vt:lpstr>Emergency Medical Services System</vt:lpstr>
      <vt:lpstr>Emergency Medical Services System (cont.)</vt:lpstr>
      <vt:lpstr>Emergency Injury Assessment</vt:lpstr>
      <vt:lpstr>Emergency Injury Assessment (cont.)</vt:lpstr>
      <vt:lpstr>Emergency Injury Assessment (cont.)</vt:lpstr>
      <vt:lpstr>Emergency Injury Assessment (cont.)</vt:lpstr>
      <vt:lpstr>Emergency Injury Assessment (cont.)</vt:lpstr>
      <vt:lpstr>Emergency Injury Assessment (cont.)</vt:lpstr>
      <vt:lpstr>Emergency Injury Assessment (Cont’d)</vt:lpstr>
      <vt:lpstr>Emergency Injury Assessment (cont.)</vt:lpstr>
      <vt:lpstr>Emergency Injury Assessment (cont.)</vt:lpstr>
      <vt:lpstr>Emergency Injury Assessment (Cont’d)</vt:lpstr>
      <vt:lpstr>Moving the Injured Participant</vt:lpstr>
      <vt:lpstr>Diagnostic Testing</vt:lpstr>
      <vt:lpstr>Diagnostic Testing (cont.)</vt:lpstr>
      <vt:lpstr>Diagnostic Testing (cont.)</vt:lpstr>
      <vt:lpstr>Diagnostic Testing (cont.)</vt:lpstr>
      <vt:lpstr>Diagnostic Testing (cont.)</vt:lpstr>
      <vt:lpstr>Diagnostic Testing (cont.)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LWW PPT Slide Template Master</dc:title>
  <dc:creator>Gail</dc:creator>
  <cp:lastModifiedBy> </cp:lastModifiedBy>
  <cp:revision>137</cp:revision>
  <cp:lastPrinted>2001-01-03T19:47:24Z</cp:lastPrinted>
  <dcterms:created xsi:type="dcterms:W3CDTF">2001-02-15T19:07:27Z</dcterms:created>
  <dcterms:modified xsi:type="dcterms:W3CDTF">2012-08-02T06:29:17Z</dcterms:modified>
</cp:coreProperties>
</file>