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288" r:id="rId2"/>
    <p:sldId id="293" r:id="rId3"/>
    <p:sldId id="333" r:id="rId4"/>
    <p:sldId id="334" r:id="rId5"/>
    <p:sldId id="335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32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</p:sldIdLst>
  <p:sldSz cx="9144000" cy="6858000" type="screen4x3"/>
  <p:notesSz cx="6858000" cy="91995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74CF"/>
    <a:srgbClr val="1B7EE1"/>
    <a:srgbClr val="1973CD"/>
    <a:srgbClr val="1666B6"/>
    <a:srgbClr val="0C66C0"/>
    <a:srgbClr val="0066CC"/>
    <a:srgbClr val="0099FF"/>
    <a:srgbClr val="186E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82" autoAdjust="0"/>
    <p:restoredTop sz="96296" autoAdjust="0"/>
  </p:normalViewPr>
  <p:slideViewPr>
    <p:cSldViewPr snapToGrid="0">
      <p:cViewPr varScale="1">
        <p:scale>
          <a:sx n="93" d="100"/>
          <a:sy n="93" d="100"/>
        </p:scale>
        <p:origin x="-816" y="-102"/>
      </p:cViewPr>
      <p:guideLst>
        <p:guide orient="horz" pos="2160"/>
        <p:guide pos="2880"/>
        <p:guide pos="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152" y="-90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6CE3A49-C2EF-4FBC-9F38-3D056587D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131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5812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343400"/>
            <a:ext cx="5029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3A65442-8C87-49FA-9391-E6458EA27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1750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19DB11-A0B8-4AA7-A332-B7427BF15F95}" type="slidenum">
              <a:rPr lang="en-US" sz="1200">
                <a:latin typeface="Times New Roman" charset="0"/>
              </a:rPr>
              <a:pPr/>
              <a:t>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58F706-B5E9-4F59-AE1F-9F681B652812}" type="slidenum">
              <a:rPr lang="en-US" sz="1200">
                <a:latin typeface="Times New Roman" charset="0"/>
              </a:rPr>
              <a:pPr/>
              <a:t>10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5C1D5F-D688-4A0C-8D37-1CC7D5B48872}" type="slidenum">
              <a:rPr lang="en-US" sz="1200">
                <a:latin typeface="Times New Roman" charset="0"/>
              </a:rPr>
              <a:pPr/>
              <a:t>11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7A6B71-0BC3-424F-93EC-D313B63EF7C2}" type="slidenum">
              <a:rPr lang="en-US" sz="1200">
                <a:latin typeface="Times New Roman" charset="0"/>
              </a:rPr>
              <a:pPr/>
              <a:t>12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789164-AE57-41F6-B611-AC6A3DB91BA3}" type="slidenum">
              <a:rPr lang="en-US" sz="1200">
                <a:latin typeface="Times New Roman" charset="0"/>
              </a:rPr>
              <a:pPr/>
              <a:t>13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630160-808C-42B8-95B2-9EC4A89E0073}" type="slidenum">
              <a:rPr lang="en-US" sz="1200">
                <a:latin typeface="Times New Roman" charset="0"/>
              </a:rPr>
              <a:pPr/>
              <a:t>14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76D476-8A0B-43D7-A8CF-54AB1348E383}" type="slidenum">
              <a:rPr lang="en-US" sz="1200">
                <a:latin typeface="Times New Roman" charset="0"/>
              </a:rPr>
              <a:pPr/>
              <a:t>15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404AFB-D826-4AFB-AC0F-3A1B0968A00C}" type="slidenum">
              <a:rPr lang="en-US" sz="1200">
                <a:latin typeface="Times New Roman" charset="0"/>
              </a:rPr>
              <a:pPr/>
              <a:t>16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5D063E-B8F9-422B-AEF9-49950951284B}" type="slidenum">
              <a:rPr lang="en-US" sz="1200">
                <a:latin typeface="Times New Roman" charset="0"/>
              </a:rPr>
              <a:pPr/>
              <a:t>17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89D17D-ED5F-4289-8452-E6BE6F7CEE31}" type="slidenum">
              <a:rPr lang="en-US" sz="1200">
                <a:latin typeface="Times New Roman" charset="0"/>
              </a:rPr>
              <a:pPr/>
              <a:t>18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18ED7F-1253-492C-9DBF-03DD6F748275}" type="slidenum">
              <a:rPr lang="en-US" sz="1200">
                <a:latin typeface="Times New Roman" charset="0"/>
              </a:rPr>
              <a:pPr/>
              <a:t>19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8EF424-B44D-4A8F-BB0E-BF3F7724A315}" type="slidenum">
              <a:rPr lang="en-US" sz="1200">
                <a:latin typeface="Times New Roman" charset="0"/>
              </a:rPr>
              <a:pPr/>
              <a:t>2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A4302C-303C-4EA7-8587-6C068AAD58CF}" type="slidenum">
              <a:rPr lang="en-US" sz="1200">
                <a:latin typeface="Times New Roman" charset="0"/>
              </a:rPr>
              <a:pPr/>
              <a:t>20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1DE506-47AD-414A-9BD9-DC2D113F9FD5}" type="slidenum">
              <a:rPr lang="en-US" sz="1200">
                <a:latin typeface="Times New Roman" charset="0"/>
              </a:rPr>
              <a:pPr/>
              <a:t>22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B184E0-AC83-44DA-ABAC-C571BA20C983}" type="slidenum">
              <a:rPr lang="en-US" sz="1200">
                <a:latin typeface="Times New Roman" charset="0"/>
              </a:rPr>
              <a:pPr/>
              <a:t>23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80837-5A93-45ED-909A-A834716E9C30}" type="slidenum">
              <a:rPr lang="en-US" sz="1200">
                <a:latin typeface="Times New Roman" charset="0"/>
              </a:rPr>
              <a:pPr/>
              <a:t>24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884E63-96AA-44BC-A9B2-C5F37FD5C056}" type="slidenum">
              <a:rPr lang="en-US" sz="1200">
                <a:latin typeface="Times New Roman" charset="0"/>
              </a:rPr>
              <a:pPr/>
              <a:t>25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8501B2-69CB-4138-AF97-282E7ECBB258}" type="slidenum">
              <a:rPr lang="en-US" sz="1200">
                <a:latin typeface="Times New Roman" charset="0"/>
              </a:rPr>
              <a:pPr/>
              <a:t>26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8C6715-CE58-4465-86B6-966B1A1F7960}" type="slidenum">
              <a:rPr lang="en-US" sz="1200">
                <a:latin typeface="Times New Roman" charset="0"/>
              </a:rPr>
              <a:pPr/>
              <a:t>27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685663-7B37-4A2C-B853-0DFA1877F167}" type="slidenum">
              <a:rPr lang="en-US" sz="1200">
                <a:latin typeface="Times New Roman" charset="0"/>
              </a:rPr>
              <a:pPr/>
              <a:t>28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5898AB-3AA2-4326-8FAA-684D11BFDE75}" type="slidenum">
              <a:rPr lang="en-US" sz="1200">
                <a:latin typeface="Times New Roman" charset="0"/>
              </a:rPr>
              <a:pPr/>
              <a:t>29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494B4B-D155-456C-8015-57119B6FC1B2}" type="slidenum">
              <a:rPr lang="en-US" sz="1200">
                <a:latin typeface="Times New Roman" charset="0"/>
              </a:rPr>
              <a:pPr/>
              <a:t>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416C90-3096-41C8-A3CA-41F967E4123A}" type="slidenum">
              <a:rPr lang="en-US" sz="1200">
                <a:latin typeface="Times New Roman" charset="0"/>
              </a:rPr>
              <a:pPr/>
              <a:t>30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45E950-1CDD-44DA-BD05-2CD8FEF5915A}" type="slidenum">
              <a:rPr lang="en-US" sz="1200">
                <a:latin typeface="Times New Roman" charset="0"/>
              </a:rPr>
              <a:pPr/>
              <a:t>31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201C37-4E0C-40B5-AC72-0836FE8795E0}" type="slidenum">
              <a:rPr lang="en-US" sz="1200">
                <a:latin typeface="Times New Roman" charset="0"/>
              </a:rPr>
              <a:pPr/>
              <a:t>32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5FFB5-BE80-42F1-A4B2-B43EC9C9BFFD}" type="slidenum">
              <a:rPr lang="en-US" sz="1200">
                <a:latin typeface="Times New Roman" charset="0"/>
              </a:rPr>
              <a:pPr/>
              <a:t>33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2E3921-3B06-4B80-9D0D-E489D14D5728}" type="slidenum">
              <a:rPr lang="en-US" sz="1200">
                <a:latin typeface="Times New Roman" charset="0"/>
              </a:rPr>
              <a:pPr/>
              <a:t>34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E4026B-48CE-45FF-860D-D3A2AFE271E6}" type="slidenum">
              <a:rPr lang="en-US" sz="1200">
                <a:latin typeface="Times New Roman" charset="0"/>
              </a:rPr>
              <a:pPr/>
              <a:t>35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20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D76342-B00C-4237-A58B-7F914BE5DDC6}" type="slidenum">
              <a:rPr lang="en-US" sz="1200">
                <a:latin typeface="Times New Roman" charset="0"/>
              </a:rPr>
              <a:pPr/>
              <a:t>36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6AB875-B8D3-409F-9417-2FD2B4173794}" type="slidenum">
              <a:rPr lang="en-US" sz="1200">
                <a:latin typeface="Times New Roman" charset="0"/>
              </a:rPr>
              <a:pPr/>
              <a:t>37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FB0723-BA45-4A56-A9AB-FECA1492B83A}" type="slidenum">
              <a:rPr lang="en-US" sz="1200">
                <a:latin typeface="Times New Roman" charset="0"/>
              </a:rPr>
              <a:pPr/>
              <a:t>38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53D1B4-8254-4228-BC4F-AAB86C4D34BA}" type="slidenum">
              <a:rPr lang="en-US" sz="1200">
                <a:latin typeface="Times New Roman" charset="0"/>
              </a:rPr>
              <a:pPr/>
              <a:t>39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C45CD-78F9-4ABE-92D9-954763AA543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0952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3D8662-C492-48D2-91E4-B77B7A71AB5C}" type="slidenum">
              <a:rPr lang="en-US" sz="1200">
                <a:latin typeface="Times New Roman" charset="0"/>
              </a:rPr>
              <a:pPr/>
              <a:t>40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39C839-095D-4061-97FD-485636591AFD}" type="slidenum">
              <a:rPr lang="en-US" sz="1200">
                <a:latin typeface="Times New Roman" charset="0"/>
              </a:rPr>
              <a:pPr/>
              <a:t>41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64D1EE-3CA7-4731-ABE0-085663EA8F99}" type="slidenum">
              <a:rPr lang="en-US" sz="1200">
                <a:latin typeface="Times New Roman" charset="0"/>
              </a:rPr>
              <a:pPr/>
              <a:t>42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0C8D3B-DC58-4C3B-AEB6-6BE160D62865}" type="slidenum">
              <a:rPr lang="en-US" sz="1200">
                <a:latin typeface="Times New Roman" charset="0"/>
              </a:rPr>
              <a:pPr/>
              <a:t>43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C45CD-78F9-4ABE-92D9-954763AA543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969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97F91D-AE19-4A21-B700-C1FDA2F50ECC}" type="slidenum">
              <a:rPr lang="en-US" sz="1200">
                <a:latin typeface="Times New Roman" charset="0"/>
              </a:rPr>
              <a:pPr/>
              <a:t>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BFBEE7-3A0D-46AB-914E-D73BD6F3103D}" type="slidenum">
              <a:rPr lang="en-US" sz="1200">
                <a:latin typeface="Times New Roman" charset="0"/>
              </a:rPr>
              <a:pPr/>
              <a:t>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DD7295-E767-458E-809C-D2F6E0809C80}" type="slidenum">
              <a:rPr lang="en-US" sz="1200">
                <a:latin typeface="Times New Roman" charset="0"/>
              </a:rPr>
              <a:pPr/>
              <a:t>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677DC1-CC15-4AE5-B5B8-81F831F407DC}" type="slidenum">
              <a:rPr lang="en-US" sz="1200">
                <a:latin typeface="Times New Roman" charset="0"/>
              </a:rPr>
              <a:pPr/>
              <a:t>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219200" y="2667000"/>
            <a:ext cx="6705600" cy="3505200"/>
          </a:xfrm>
          <a:prstGeom prst="rect">
            <a:avLst/>
          </a:prstGeom>
          <a:noFill/>
          <a:ln w="19050">
            <a:solidFill>
              <a:srgbClr val="1974C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2" descr="Master sl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Copyright © 2013 Wolters 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223963" y="3724275"/>
            <a:ext cx="6692900" cy="838200"/>
          </a:xfrm>
          <a:effectLst/>
        </p:spPr>
        <p:txBody>
          <a:bodyPr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07013"/>
            <a:ext cx="6400800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913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71638"/>
            <a:ext cx="2155825" cy="436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71638"/>
            <a:ext cx="6316663" cy="436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74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671638"/>
            <a:ext cx="8524875" cy="328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64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1671638"/>
            <a:ext cx="8624888" cy="4360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84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66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4950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43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36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70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350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396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464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671638"/>
            <a:ext cx="85248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346325"/>
            <a:ext cx="8613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 userDrawn="1"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dirty="0"/>
          </a:p>
        </p:txBody>
      </p:sp>
      <p:pic>
        <p:nvPicPr>
          <p:cNvPr id="1029" name="Picture 10" descr="All Slid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5" name="Text Box 11"/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tabLst>
                <a:tab pos="7485063" algn="l"/>
              </a:tabLst>
              <a:defRPr/>
            </a:pPr>
            <a:endParaRPr lang="en-US" sz="1000" dirty="0"/>
          </a:p>
        </p:txBody>
      </p:sp>
      <p:sp>
        <p:nvSpPr>
          <p:cNvPr id="180237" name="Text Box 1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Copyright © 2013 Wolters Kluwer Health | Lippincott Williams &amp; Wilkins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7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86EC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86EC4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86EC4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86EC4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86EC4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86EC4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86EC4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86EC4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chemeClr val="tx1"/>
          </a:solidFill>
          <a:latin typeface="+mn-lt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23963" y="3724275"/>
            <a:ext cx="6692900" cy="3873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sz="2800" dirty="0" smtClean="0"/>
              <a:t>Injury Assessment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Chapter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473200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History of Injury (cont.)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6300"/>
            <a:ext cx="8305800" cy="3905179"/>
          </a:xfrm>
        </p:spPr>
        <p:txBody>
          <a:bodyPr/>
          <a:lstStyle/>
          <a:p>
            <a:pPr eaLnBrk="1" hangingPunct="1"/>
            <a:r>
              <a:rPr lang="en-US" dirty="0" smtClean="0"/>
              <a:t>Disability resulting from injury</a:t>
            </a:r>
          </a:p>
          <a:p>
            <a:pPr lvl="1" eaLnBrk="1" hangingPunct="1"/>
            <a:r>
              <a:rPr lang="en-US" dirty="0" smtClean="0"/>
              <a:t>Determine limitations due to pain, weakness, or disability</a:t>
            </a:r>
          </a:p>
          <a:p>
            <a:pPr lvl="1" eaLnBrk="1" hangingPunct="1"/>
            <a:r>
              <a:rPr lang="en-US" dirty="0" smtClean="0"/>
              <a:t>Questions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Related medical history</a:t>
            </a:r>
          </a:p>
          <a:p>
            <a:pPr lvl="1" eaLnBrk="1" hangingPunct="1"/>
            <a:r>
              <a:rPr lang="en-US" dirty="0" smtClean="0"/>
              <a:t>Information regarding other problems/conditions potentially affecting this injury</a:t>
            </a:r>
          </a:p>
          <a:p>
            <a:pPr lvl="1" eaLnBrk="1" hangingPunct="1"/>
            <a:r>
              <a:rPr lang="en-US" dirty="0" smtClean="0"/>
              <a:t>Use of preseason </a:t>
            </a:r>
            <a:r>
              <a:rPr lang="en-US" smtClean="0"/>
              <a:t>physical </a:t>
            </a:r>
            <a:r>
              <a:rPr lang="en-US" smtClean="0"/>
              <a:t>exam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428750"/>
            <a:ext cx="8524875" cy="3889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Observation and Inspection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378" y="1839217"/>
            <a:ext cx="7924800" cy="45878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Observation</a:t>
            </a:r>
          </a:p>
          <a:p>
            <a:pPr lvl="1" eaLnBrk="1" hangingPunct="1"/>
            <a:r>
              <a:rPr lang="en-US" sz="2000" dirty="0" smtClean="0"/>
              <a:t>Assess state of consciousness and body language that may indicate pain, disability, or other conditions</a:t>
            </a:r>
          </a:p>
          <a:p>
            <a:pPr lvl="1" eaLnBrk="1" hangingPunct="1"/>
            <a:r>
              <a:rPr lang="en-US" sz="2000" dirty="0" smtClean="0"/>
              <a:t>Note posture, willingness/ability to move, overall attitude</a:t>
            </a:r>
          </a:p>
          <a:p>
            <a:pPr lvl="1" eaLnBrk="1" hangingPunct="1"/>
            <a:r>
              <a:rPr lang="en-US" sz="2000" dirty="0" smtClean="0"/>
              <a:t>Symmetry and appearance</a:t>
            </a:r>
          </a:p>
          <a:p>
            <a:pPr lvl="2" eaLnBrk="1" hangingPunct="1"/>
            <a:r>
              <a:rPr lang="en-US" sz="2000" dirty="0" smtClean="0"/>
              <a:t>Congenital and functional problems</a:t>
            </a:r>
          </a:p>
          <a:p>
            <a:pPr lvl="2" eaLnBrk="1" hangingPunct="1"/>
            <a:r>
              <a:rPr lang="en-US" sz="2000" dirty="0" smtClean="0"/>
              <a:t>Gait</a:t>
            </a:r>
          </a:p>
          <a:p>
            <a:pPr lvl="1" eaLnBrk="1" hangingPunct="1"/>
            <a:r>
              <a:rPr lang="en-US" sz="2000" dirty="0" smtClean="0"/>
              <a:t>Motor function</a:t>
            </a:r>
          </a:p>
          <a:p>
            <a:pPr lvl="2" eaLnBrk="1" hangingPunct="1"/>
            <a:r>
              <a:rPr lang="en-US" sz="2000" dirty="0" smtClean="0"/>
              <a:t>Assess general motor function</a:t>
            </a:r>
          </a:p>
          <a:p>
            <a:pPr lvl="2" eaLnBrk="1" hangingPunct="1"/>
            <a:r>
              <a:rPr lang="en-US" sz="2000" dirty="0" smtClean="0"/>
              <a:t>Rule out injury to other joints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528763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Observation and Inspection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95500"/>
            <a:ext cx="7848600" cy="4327525"/>
          </a:xfrm>
        </p:spPr>
        <p:txBody>
          <a:bodyPr/>
          <a:lstStyle/>
          <a:p>
            <a:pPr eaLnBrk="1" hangingPunct="1"/>
            <a:r>
              <a:rPr lang="en-US" dirty="0" smtClean="0"/>
              <a:t>Inspection</a:t>
            </a:r>
          </a:p>
          <a:p>
            <a:pPr lvl="1" eaLnBrk="1" hangingPunct="1"/>
            <a:r>
              <a:rPr lang="en-US" dirty="0" smtClean="0"/>
              <a:t>Factors seen at the actual injury site (e.g., deformity, discoloration, swelling, signs of infection, scars)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285875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Palpation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824038"/>
            <a:ext cx="8482013" cy="4697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i="1" dirty="0" smtClean="0"/>
              <a:t>Prior to contact, permission must be granted to the AT to touch the patient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Bilateral palpation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Temperature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Swelling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Point tenderness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Crepitus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Deformity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Muscle spasm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Cutaneous sensation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Pulse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Gentle, circular pressure followed by gradual, deeper pressure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Begin away from injured site and move toward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473200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Palpation (cont.)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2170113"/>
            <a:ext cx="7910513" cy="69056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Determining a possible fracture</a:t>
            </a:r>
          </a:p>
        </p:txBody>
      </p:sp>
      <p:pic>
        <p:nvPicPr>
          <p:cNvPr id="14342" name="Picture 6" descr="78445_05_0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241" b="7535"/>
          <a:stretch>
            <a:fillRect/>
          </a:stretch>
        </p:blipFill>
        <p:spPr bwMode="auto">
          <a:xfrm>
            <a:off x="5926138" y="4238625"/>
            <a:ext cx="22860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78445_05_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241" b="9386"/>
          <a:stretch>
            <a:fillRect/>
          </a:stretch>
        </p:blipFill>
        <p:spPr bwMode="auto">
          <a:xfrm>
            <a:off x="5245100" y="2392363"/>
            <a:ext cx="2286000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78445_05_0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21" b="9978"/>
          <a:stretch>
            <a:fillRect/>
          </a:stretch>
        </p:blipFill>
        <p:spPr bwMode="auto">
          <a:xfrm>
            <a:off x="850900" y="4676775"/>
            <a:ext cx="2820988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78445_05_02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3" b="8144"/>
          <a:stretch>
            <a:fillRect/>
          </a:stretch>
        </p:blipFill>
        <p:spPr bwMode="auto">
          <a:xfrm>
            <a:off x="3748088" y="4332288"/>
            <a:ext cx="2103437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78445_05_02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156" b="10443"/>
          <a:stretch>
            <a:fillRect/>
          </a:stretch>
        </p:blipFill>
        <p:spPr bwMode="auto">
          <a:xfrm>
            <a:off x="1414463" y="2760663"/>
            <a:ext cx="2665412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1473200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Examination Tests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382000" cy="4318571"/>
          </a:xfrm>
        </p:spPr>
        <p:txBody>
          <a:bodyPr/>
          <a:lstStyle/>
          <a:p>
            <a:pPr eaLnBrk="1" hangingPunct="1"/>
            <a:r>
              <a:rPr lang="en-US" sz="1800" dirty="0" smtClean="0"/>
              <a:t>Functional testing</a:t>
            </a:r>
          </a:p>
          <a:p>
            <a:pPr lvl="1" eaLnBrk="1" hangingPunct="1"/>
            <a:r>
              <a:rPr lang="en-US" sz="1800" dirty="0" smtClean="0"/>
              <a:t>Objectively measure using goniometer</a:t>
            </a:r>
          </a:p>
          <a:p>
            <a:pPr lvl="1" eaLnBrk="1" hangingPunct="1"/>
            <a:r>
              <a:rPr lang="en-US" sz="1800" dirty="0" smtClean="0"/>
              <a:t>Age and gender may influence ROM</a:t>
            </a:r>
          </a:p>
          <a:p>
            <a:pPr lvl="1" eaLnBrk="1" hangingPunct="1"/>
            <a:r>
              <a:rPr lang="en-US" sz="1800" dirty="0" smtClean="0"/>
              <a:t>AROM</a:t>
            </a:r>
          </a:p>
          <a:p>
            <a:pPr lvl="2" eaLnBrk="1" hangingPunct="1"/>
            <a:r>
              <a:rPr lang="en-US" sz="1800" dirty="0" smtClean="0"/>
              <a:t>Joint motion performed voluntarily by the individual through muscular contraction</a:t>
            </a:r>
          </a:p>
          <a:p>
            <a:pPr lvl="2" eaLnBrk="1" hangingPunct="1"/>
            <a:r>
              <a:rPr lang="en-US" sz="1800" dirty="0" smtClean="0"/>
              <a:t>Perform before PROM</a:t>
            </a:r>
          </a:p>
          <a:p>
            <a:pPr lvl="2" eaLnBrk="1" hangingPunct="1"/>
            <a:r>
              <a:rPr lang="en-US" sz="1800" dirty="0" smtClean="0"/>
              <a:t>Indicates willingness and ability to move body part</a:t>
            </a:r>
          </a:p>
          <a:p>
            <a:pPr lvl="2" eaLnBrk="1" hangingPunct="1"/>
            <a:r>
              <a:rPr lang="en-US" sz="1800" dirty="0" smtClean="0"/>
              <a:t>Determines possible damage to contractile tissue;</a:t>
            </a:r>
            <a:br>
              <a:rPr lang="en-US" sz="1800" dirty="0" smtClean="0"/>
            </a:br>
            <a:r>
              <a:rPr lang="en-US" sz="1800" dirty="0" smtClean="0"/>
              <a:t>measures muscle strength and movement coordination</a:t>
            </a:r>
          </a:p>
          <a:p>
            <a:pPr lvl="2" eaLnBrk="1" hangingPunct="1"/>
            <a:r>
              <a:rPr lang="en-US" sz="1800" dirty="0" smtClean="0"/>
              <a:t>Measurement of all motions, except rotation, starts with the body in anatomic position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250950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Examination Tests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4500"/>
            <a:ext cx="8534400" cy="4789042"/>
          </a:xfrm>
        </p:spPr>
        <p:txBody>
          <a:bodyPr/>
          <a:lstStyle/>
          <a:p>
            <a:pPr lvl="1" eaLnBrk="1" hangingPunct="1"/>
            <a:r>
              <a:rPr lang="en-US" dirty="0" smtClean="0"/>
              <a:t>PROM</a:t>
            </a:r>
          </a:p>
          <a:p>
            <a:pPr lvl="2" eaLnBrk="1" hangingPunct="1"/>
            <a:r>
              <a:rPr lang="en-US" dirty="0" smtClean="0"/>
              <a:t>The injured body part is moved through ROM with no assistance from the injured individual </a:t>
            </a:r>
          </a:p>
          <a:p>
            <a:pPr lvl="2" eaLnBrk="1" hangingPunct="1"/>
            <a:r>
              <a:rPr lang="en-US" dirty="0" smtClean="0"/>
              <a:t>Distinguishes injury to contractile tissues from noncontractile or inert tissues </a:t>
            </a:r>
          </a:p>
          <a:p>
            <a:pPr lvl="2" eaLnBrk="1" hangingPunct="1"/>
            <a:r>
              <a:rPr lang="en-US" dirty="0" smtClean="0"/>
              <a:t>End of the range, gentle overpressure to determine end feel </a:t>
            </a:r>
          </a:p>
          <a:p>
            <a:pPr lvl="2" eaLnBrk="1" hangingPunct="1"/>
            <a:r>
              <a:rPr lang="en-US" dirty="0" smtClean="0"/>
              <a:t>Differences in ROM between AROM and PROM </a:t>
            </a:r>
          </a:p>
          <a:p>
            <a:pPr lvl="2" eaLnBrk="1" hangingPunct="1"/>
            <a:r>
              <a:rPr lang="en-US" dirty="0" smtClean="0"/>
              <a:t>Accessory movements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dirty="0" smtClean="0"/>
              <a:t>Loose-packed position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smtClean="0"/>
              <a:t>Close-packed </a:t>
            </a:r>
            <a:r>
              <a:rPr lang="en-US" smtClean="0"/>
              <a:t>position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363663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Examination Tests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2197100"/>
            <a:ext cx="4119562" cy="4162425"/>
          </a:xfrm>
        </p:spPr>
        <p:txBody>
          <a:bodyPr/>
          <a:lstStyle/>
          <a:p>
            <a:pPr lvl="1" eaLnBrk="1" hangingPunct="1"/>
            <a:r>
              <a:rPr lang="en-US" sz="2000" dirty="0" smtClean="0"/>
              <a:t>RROM</a:t>
            </a:r>
          </a:p>
          <a:p>
            <a:pPr lvl="2" eaLnBrk="1" hangingPunct="1"/>
            <a:r>
              <a:rPr lang="en-US" dirty="0" smtClean="0"/>
              <a:t>Can assess muscle strength and detect injury to the nervous system </a:t>
            </a:r>
          </a:p>
          <a:p>
            <a:pPr lvl="2" eaLnBrk="1" hangingPunct="1"/>
            <a:r>
              <a:rPr lang="en-US" dirty="0" smtClean="0"/>
              <a:t>Break test or entire ROM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7414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39" b="4118"/>
          <a:stretch>
            <a:fillRect/>
          </a:stretch>
        </p:blipFill>
        <p:spPr bwMode="auto">
          <a:xfrm>
            <a:off x="5668963" y="2151063"/>
            <a:ext cx="24177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562100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Examination Tests (cont.)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36800"/>
            <a:ext cx="8040688" cy="2057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Ligamentous and capsular testing</a:t>
            </a:r>
          </a:p>
          <a:p>
            <a:pPr lvl="1" eaLnBrk="1" hangingPunct="1"/>
            <a:r>
              <a:rPr lang="en-US" sz="2000" dirty="0" smtClean="0"/>
              <a:t>Assess joint function and integrity of joint structures</a:t>
            </a:r>
          </a:p>
          <a:p>
            <a:pPr lvl="1" eaLnBrk="1" hangingPunct="1"/>
            <a:r>
              <a:rPr lang="en-US" sz="2000" dirty="0" smtClean="0"/>
              <a:t>Laxity vs. instability</a:t>
            </a:r>
          </a:p>
          <a:p>
            <a:pPr lvl="1" eaLnBrk="1" hangingPunct="1"/>
            <a:r>
              <a:rPr lang="en-US" sz="2000" dirty="0" smtClean="0"/>
              <a:t>Test at proper angle</a:t>
            </a:r>
          </a:p>
        </p:txBody>
      </p:sp>
      <p:pic>
        <p:nvPicPr>
          <p:cNvPr id="18439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41"/>
          <a:stretch>
            <a:fillRect/>
          </a:stretch>
        </p:blipFill>
        <p:spPr bwMode="auto">
          <a:xfrm>
            <a:off x="4941888" y="3762375"/>
            <a:ext cx="3973512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038" y="1243191"/>
            <a:ext cx="8524875" cy="3889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Examination Tests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778000"/>
            <a:ext cx="8518525" cy="4766638"/>
          </a:xfrm>
        </p:spPr>
        <p:txBody>
          <a:bodyPr/>
          <a:lstStyle/>
          <a:p>
            <a:pPr eaLnBrk="1" hangingPunct="1"/>
            <a:r>
              <a:rPr lang="en-US" dirty="0" smtClean="0"/>
              <a:t>Neurologic testing</a:t>
            </a:r>
          </a:p>
          <a:p>
            <a:pPr lvl="1" eaLnBrk="1" hangingPunct="1"/>
            <a:r>
              <a:rPr lang="en-US" dirty="0" smtClean="0"/>
              <a:t>Nerve root</a:t>
            </a:r>
          </a:p>
          <a:p>
            <a:pPr lvl="2" eaLnBrk="1" hangingPunct="1"/>
            <a:r>
              <a:rPr lang="en-US" dirty="0" smtClean="0"/>
              <a:t>Somatic </a:t>
            </a:r>
          </a:p>
          <a:p>
            <a:pPr lvl="2" eaLnBrk="1" hangingPunct="1"/>
            <a:r>
              <a:rPr lang="en-US" dirty="0" smtClean="0"/>
              <a:t>Visceral</a:t>
            </a:r>
          </a:p>
          <a:p>
            <a:pPr lvl="1" eaLnBrk="1" hangingPunct="1"/>
            <a:r>
              <a:rPr lang="en-US" dirty="0" smtClean="0"/>
              <a:t>CNS: assess using dermatomes, myotomes, and reflexes</a:t>
            </a:r>
          </a:p>
          <a:p>
            <a:pPr lvl="2" eaLnBrk="1" hangingPunct="1"/>
            <a:r>
              <a:rPr lang="en-US" dirty="0" smtClean="0"/>
              <a:t>Dermatome – area of skin supplied by a single nerve root</a:t>
            </a:r>
          </a:p>
          <a:p>
            <a:pPr lvl="3" eaLnBrk="1" hangingPunct="1"/>
            <a:r>
              <a:rPr lang="en-US" dirty="0" smtClean="0"/>
              <a:t>Assess sensation</a:t>
            </a:r>
          </a:p>
          <a:p>
            <a:pPr lvl="3" eaLnBrk="1" hangingPunct="1"/>
            <a:r>
              <a:rPr lang="en-US" dirty="0" smtClean="0"/>
              <a:t>Abnormal: hypoesthesia, hyperesthesia, paresthesia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5588"/>
            <a:ext cx="8915400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Injury Evaluation Process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73300"/>
            <a:ext cx="8001000" cy="3624066"/>
          </a:xfrm>
        </p:spPr>
        <p:txBody>
          <a:bodyPr/>
          <a:lstStyle/>
          <a:p>
            <a:pPr eaLnBrk="1" hangingPunct="1"/>
            <a:r>
              <a:rPr lang="en-US" dirty="0" smtClean="0"/>
              <a:t>Symptom</a:t>
            </a:r>
          </a:p>
          <a:p>
            <a:pPr lvl="1" eaLnBrk="1" hangingPunct="1"/>
            <a:r>
              <a:rPr lang="en-US" dirty="0" smtClean="0"/>
              <a:t>Information provided by the injured person regarding their perception of the problem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Sign</a:t>
            </a:r>
          </a:p>
          <a:p>
            <a:pPr lvl="1" eaLnBrk="1" hangingPunct="1"/>
            <a:r>
              <a:rPr lang="en-US" dirty="0" smtClean="0"/>
              <a:t>Objective, measurable physical finding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71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Examination Tests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2489200"/>
            <a:ext cx="8294688" cy="871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cutaneous sensation patterns of the spinal nerves’ dermatomes differ from the patterns innervated by the peripheral nerves.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379413" y="1433513"/>
            <a:ext cx="8524875" cy="3841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800" b="1" kern="0" dirty="0">
                <a:solidFill>
                  <a:srgbClr val="186EC4"/>
                </a:solidFill>
                <a:latin typeface="+mj-lt"/>
                <a:ea typeface="+mj-ea"/>
                <a:cs typeface="+mj-cs"/>
              </a:rPr>
              <a:t>Physical Examination Tests (cont.)</a:t>
            </a:r>
          </a:p>
        </p:txBody>
      </p:sp>
      <p:pic>
        <p:nvPicPr>
          <p:cNvPr id="99333" name="Picture 1029" descr="78445_05_0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5"/>
          <a:stretch>
            <a:fillRect/>
          </a:stretch>
        </p:blipFill>
        <p:spPr>
          <a:xfrm>
            <a:off x="2889250" y="1931988"/>
            <a:ext cx="3303588" cy="4597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71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Examination Tests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51100"/>
            <a:ext cx="8153400" cy="3644900"/>
          </a:xfrm>
        </p:spPr>
        <p:txBody>
          <a:bodyPr/>
          <a:lstStyle/>
          <a:p>
            <a:pPr eaLnBrk="1" hangingPunct="1"/>
            <a:r>
              <a:rPr lang="en-US" dirty="0" smtClean="0"/>
              <a:t>Neurologic testing (cont.)</a:t>
            </a:r>
          </a:p>
          <a:p>
            <a:pPr lvl="1" eaLnBrk="1" hangingPunct="1"/>
            <a:r>
              <a:rPr lang="en-US" dirty="0" smtClean="0"/>
              <a:t>myotome – group of muscles primarily innervated by a single nerve root</a:t>
            </a:r>
          </a:p>
          <a:p>
            <a:pPr lvl="3" eaLnBrk="1" hangingPunct="1"/>
            <a:r>
              <a:rPr lang="en-US" dirty="0" smtClean="0"/>
              <a:t>Assess muscle contraction (hold at least 5 seconds)</a:t>
            </a:r>
          </a:p>
          <a:p>
            <a:pPr lvl="3" eaLnBrk="1" hangingPunct="1"/>
            <a:r>
              <a:rPr lang="en-US" dirty="0" smtClean="0"/>
              <a:t>Abnormal: paresis, paralysis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1484313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Examination Tests (cont.)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9288" y="2184400"/>
            <a:ext cx="4303712" cy="3928724"/>
          </a:xfrm>
        </p:spPr>
        <p:txBody>
          <a:bodyPr/>
          <a:lstStyle/>
          <a:p>
            <a:pPr eaLnBrk="1" hangingPunct="1"/>
            <a:r>
              <a:rPr lang="en-US" sz="2000" dirty="0" smtClean="0"/>
              <a:t>Neurologic testing (cont.)</a:t>
            </a:r>
          </a:p>
          <a:p>
            <a:pPr lvl="1" eaLnBrk="1" hangingPunct="1"/>
            <a:r>
              <a:rPr lang="en-US" sz="2000" dirty="0" smtClean="0"/>
              <a:t>Reflexes </a:t>
            </a:r>
          </a:p>
          <a:p>
            <a:pPr lvl="3" eaLnBrk="1" hangingPunct="1"/>
            <a:r>
              <a:rPr lang="en-US" sz="2000" dirty="0" smtClean="0"/>
              <a:t>DTRs</a:t>
            </a:r>
          </a:p>
          <a:p>
            <a:pPr lvl="4" eaLnBrk="1" hangingPunct="1">
              <a:buFont typeface="Wingdings" pitchFamily="2" charset="2"/>
              <a:buChar char="§"/>
            </a:pPr>
            <a:r>
              <a:rPr lang="en-US" sz="2000" dirty="0" smtClean="0"/>
              <a:t>Abnormal: diminished, exaggerated or distorted, absent</a:t>
            </a:r>
          </a:p>
          <a:p>
            <a:pPr lvl="3" eaLnBrk="1" hangingPunct="1"/>
            <a:r>
              <a:rPr lang="en-US" sz="2000" dirty="0" smtClean="0"/>
              <a:t>Superficial reflexes</a:t>
            </a:r>
          </a:p>
          <a:p>
            <a:pPr lvl="3" eaLnBrk="1" hangingPunct="1"/>
            <a:r>
              <a:rPr lang="en-US" sz="2000" dirty="0" smtClean="0"/>
              <a:t>Pathologic</a:t>
            </a:r>
          </a:p>
          <a:p>
            <a:pPr lvl="2" eaLnBrk="1" hangingPunct="1"/>
            <a:endParaRPr lang="en-US" dirty="0" smtClean="0"/>
          </a:p>
        </p:txBody>
      </p:sp>
      <p:pic>
        <p:nvPicPr>
          <p:cNvPr id="22535" name="Picture 7" descr="78445_0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81"/>
          <a:stretch>
            <a:fillRect/>
          </a:stretch>
        </p:blipFill>
        <p:spPr bwMode="auto">
          <a:xfrm>
            <a:off x="5718175" y="2235200"/>
            <a:ext cx="2586038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38588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Examination Tests 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2032000"/>
            <a:ext cx="7924800" cy="46783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Peripheral nerve testing </a:t>
            </a:r>
          </a:p>
          <a:p>
            <a:pPr lvl="1" eaLnBrk="1" hangingPunct="1"/>
            <a:r>
              <a:rPr lang="en-US" sz="2000" dirty="0" smtClean="0"/>
              <a:t>Manual muscle testing </a:t>
            </a:r>
          </a:p>
          <a:p>
            <a:pPr lvl="1" eaLnBrk="1" hangingPunct="1"/>
            <a:r>
              <a:rPr lang="en-US" sz="2000" dirty="0" smtClean="0"/>
              <a:t>Cutaneous sensation testing</a:t>
            </a:r>
          </a:p>
          <a:p>
            <a:pPr lvl="1" eaLnBrk="1" hangingPunct="1"/>
            <a:r>
              <a:rPr lang="en-US" sz="2000" dirty="0" smtClean="0"/>
              <a:t>Special compression tests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dirty="0" smtClean="0"/>
              <a:t>Activity-specific functional testing</a:t>
            </a:r>
          </a:p>
          <a:p>
            <a:pPr lvl="1" eaLnBrk="1" hangingPunct="1"/>
            <a:r>
              <a:rPr lang="en-US" sz="2000" dirty="0" smtClean="0"/>
              <a:t>Typical, active movements performed during activity participation </a:t>
            </a:r>
          </a:p>
          <a:p>
            <a:pPr lvl="1" eaLnBrk="1" hangingPunct="1"/>
            <a:r>
              <a:rPr lang="en-US" sz="2000" dirty="0" smtClean="0"/>
              <a:t>Movements should assess: strength, agility, flexibility, joint stability, endurance, coordination, balance, and sport-specific skill performance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71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Medical Services System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Process that activates the emergency health care services of the athletic training facility and community to provide immediate health care to an injured individual 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i="1" dirty="0" smtClean="0"/>
              <a:t>The team physician, athletic trainer, and coach have a legal duty to develop and implement an emergency plan to provide health care for participants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279525"/>
            <a:ext cx="8524875" cy="333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Emergency Medical Services System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534400" cy="4703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Preseason preparation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Meet with representatives from local EMS agencies to discuss, develop, and evaluate plan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Written plan for each activity site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Practice the emergency plan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Responsibilities of medical personnel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Team physician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Prior to season, delineate responsibilities of all personnel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On-the-field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Athletic trainer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Event set-up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Home vs. away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Presence or absence of physician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290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Injury Assessment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54200"/>
            <a:ext cx="7696200" cy="4710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Primary survey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Determines level of responsiveness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Identifies immediate life-threatening situations (ABCs)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Dictates necessary actions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Triage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Rapid assessment of all injured individuals followed by return to the most seriously injured for treatment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Charge person vs. call person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“Red flags”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On-site assessment; ascertain presence of serious or moderate injury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779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Injury Assessment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30375"/>
            <a:ext cx="7772400" cy="48863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On-site history</a:t>
            </a:r>
          </a:p>
          <a:p>
            <a:pPr lvl="1" eaLnBrk="1" hangingPunct="1"/>
            <a:r>
              <a:rPr lang="en-US" sz="2000" dirty="0" smtClean="0"/>
              <a:t>Obtained from the individual or bystanders who witnessed the injury </a:t>
            </a:r>
          </a:p>
          <a:p>
            <a:pPr lvl="1" eaLnBrk="1" hangingPunct="1"/>
            <a:r>
              <a:rPr lang="en-US" sz="2000" dirty="0" smtClean="0"/>
              <a:t>Relatively brief as compared to a comprehensive clinical evaluation</a:t>
            </a:r>
          </a:p>
          <a:p>
            <a:pPr lvl="1" eaLnBrk="1" hangingPunct="1"/>
            <a:r>
              <a:rPr lang="en-US" sz="2000" dirty="0" smtClean="0"/>
              <a:t>Critical areas (refer to Field Strategy 5.6)</a:t>
            </a:r>
          </a:p>
          <a:p>
            <a:pPr lvl="2" eaLnBrk="1" hangingPunct="1"/>
            <a:r>
              <a:rPr lang="en-US" sz="2000" dirty="0" smtClean="0"/>
              <a:t>Location of pain </a:t>
            </a:r>
          </a:p>
          <a:p>
            <a:pPr lvl="2" eaLnBrk="1" hangingPunct="1"/>
            <a:r>
              <a:rPr lang="en-US" sz="2000" dirty="0" smtClean="0"/>
              <a:t>Presence of abnormal neurologic signs </a:t>
            </a:r>
          </a:p>
          <a:p>
            <a:pPr lvl="2" eaLnBrk="1" hangingPunct="1"/>
            <a:r>
              <a:rPr lang="en-US" sz="2000" dirty="0" smtClean="0"/>
              <a:t>Mechanism of injury </a:t>
            </a:r>
          </a:p>
          <a:p>
            <a:pPr lvl="2" eaLnBrk="1" hangingPunct="1"/>
            <a:r>
              <a:rPr lang="en-US" sz="2000" dirty="0" smtClean="0"/>
              <a:t>Associated sounds </a:t>
            </a:r>
          </a:p>
          <a:p>
            <a:pPr lvl="2" eaLnBrk="1" hangingPunct="1"/>
            <a:r>
              <a:rPr lang="en-US" sz="2000" dirty="0" smtClean="0"/>
              <a:t>History of the injury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287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Injury Assessment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1982788"/>
            <a:ext cx="7848600" cy="44846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On-site observation and inspection</a:t>
            </a:r>
          </a:p>
          <a:p>
            <a:pPr lvl="1" eaLnBrk="1" hangingPunct="1"/>
            <a:r>
              <a:rPr lang="en-US" sz="2000" dirty="0" smtClean="0"/>
              <a:t>Begin en route to individual</a:t>
            </a:r>
          </a:p>
          <a:p>
            <a:pPr lvl="1" eaLnBrk="1" hangingPunct="1"/>
            <a:r>
              <a:rPr lang="en-US" sz="2000" dirty="0" smtClean="0"/>
              <a:t>Critical areas</a:t>
            </a:r>
          </a:p>
          <a:p>
            <a:pPr lvl="2" eaLnBrk="1" hangingPunct="1"/>
            <a:r>
              <a:rPr lang="en-US" sz="2000" dirty="0" smtClean="0"/>
              <a:t>Surrounding area</a:t>
            </a:r>
          </a:p>
          <a:p>
            <a:pPr lvl="2" eaLnBrk="1" hangingPunct="1"/>
            <a:r>
              <a:rPr lang="en-US" sz="2000" dirty="0" smtClean="0"/>
              <a:t>Body position </a:t>
            </a:r>
          </a:p>
          <a:p>
            <a:pPr lvl="2" eaLnBrk="1" hangingPunct="1"/>
            <a:r>
              <a:rPr lang="en-US" sz="2000" dirty="0" smtClean="0"/>
              <a:t>Movement of the athlete </a:t>
            </a:r>
          </a:p>
          <a:p>
            <a:pPr lvl="2" eaLnBrk="1" hangingPunct="1"/>
            <a:r>
              <a:rPr lang="en-US" sz="2000" dirty="0" smtClean="0"/>
              <a:t>Level of responsiveness </a:t>
            </a:r>
          </a:p>
          <a:p>
            <a:pPr lvl="2" eaLnBrk="1" hangingPunct="1"/>
            <a:r>
              <a:rPr lang="en-US" sz="2000" dirty="0" smtClean="0"/>
              <a:t>Primary survey </a:t>
            </a:r>
          </a:p>
          <a:p>
            <a:pPr lvl="2" eaLnBrk="1" hangingPunct="1"/>
            <a:r>
              <a:rPr lang="en-US" sz="2000" dirty="0" smtClean="0"/>
              <a:t>Inspection for head trauma </a:t>
            </a:r>
          </a:p>
          <a:p>
            <a:pPr lvl="2" eaLnBrk="1" hangingPunct="1"/>
            <a:r>
              <a:rPr lang="en-US" sz="2000" dirty="0" smtClean="0"/>
              <a:t>Inspection of injured </a:t>
            </a:r>
            <a:r>
              <a:rPr lang="en-US" sz="2000" smtClean="0"/>
              <a:t>body </a:t>
            </a:r>
            <a:r>
              <a:rPr lang="en-US" sz="2000" smtClean="0"/>
              <a:t>part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38588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Injury Evaluation Process (cont.)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1968500"/>
            <a:ext cx="8229600" cy="464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Establish a reference point by assessing the opposite, noninjured body part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dirty="0" smtClean="0"/>
              <a:t>Methods</a:t>
            </a:r>
          </a:p>
          <a:p>
            <a:pPr lvl="1" eaLnBrk="1" hangingPunct="1"/>
            <a:r>
              <a:rPr lang="en-US" sz="2000" dirty="0" smtClean="0"/>
              <a:t>HOPS </a:t>
            </a:r>
          </a:p>
          <a:p>
            <a:pPr lvl="2" eaLnBrk="1" hangingPunct="1"/>
            <a:r>
              <a:rPr lang="en-US" sz="2000" dirty="0" smtClean="0"/>
              <a:t>Subjective – history</a:t>
            </a:r>
          </a:p>
          <a:p>
            <a:pPr lvl="2" eaLnBrk="1" hangingPunct="1"/>
            <a:r>
              <a:rPr lang="en-US" sz="2000" dirty="0" smtClean="0"/>
              <a:t>Objective – observation, palpation, special tests</a:t>
            </a:r>
          </a:p>
          <a:p>
            <a:pPr lvl="1" eaLnBrk="1" hangingPunct="1"/>
            <a:r>
              <a:rPr lang="en-US" sz="2000" dirty="0" smtClean="0"/>
              <a:t>SOAP</a:t>
            </a:r>
          </a:p>
          <a:p>
            <a:pPr lvl="2" eaLnBrk="1" hangingPunct="1"/>
            <a:r>
              <a:rPr lang="en-US" sz="2000" dirty="0" smtClean="0"/>
              <a:t>Subjective and objective – same as HOPS</a:t>
            </a:r>
          </a:p>
          <a:p>
            <a:pPr lvl="2" eaLnBrk="1" hangingPunct="1"/>
            <a:r>
              <a:rPr lang="en-US" sz="2000" dirty="0" smtClean="0"/>
              <a:t>Additional – assessment and planning</a:t>
            </a:r>
          </a:p>
          <a:p>
            <a:pPr eaLnBrk="1" hangingPunct="1"/>
            <a:r>
              <a:rPr lang="en-US" sz="2000" smtClean="0"/>
              <a:t>Common </a:t>
            </a:r>
            <a:r>
              <a:rPr lang="en-US" sz="2000" smtClean="0"/>
              <a:t>abbreviations - </a:t>
            </a:r>
            <a:r>
              <a:rPr lang="en-US" sz="2000" dirty="0" smtClean="0"/>
              <a:t>refer to Table 5.1</a:t>
            </a:r>
          </a:p>
        </p:txBody>
      </p:sp>
    </p:spTree>
    <p:extLst>
      <p:ext uri="{BB962C8B-B14F-4D97-AF65-F5344CB8AC3E}">
        <p14:creationId xmlns:p14="http://schemas.microsoft.com/office/powerpoint/2010/main" xmlns="" val="315568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71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Injury Assessment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2346325"/>
            <a:ext cx="4219575" cy="36861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Body posturing</a:t>
            </a:r>
          </a:p>
        </p:txBody>
      </p:sp>
      <p:pic>
        <p:nvPicPr>
          <p:cNvPr id="29704" name="Picture 8" descr="78445_05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77"/>
          <a:stretch>
            <a:fillRect/>
          </a:stretch>
        </p:blipFill>
        <p:spPr bwMode="auto">
          <a:xfrm>
            <a:off x="2587625" y="2847975"/>
            <a:ext cx="3770313" cy="34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528763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Injury Assessment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47900"/>
            <a:ext cx="7848600" cy="3464531"/>
          </a:xfrm>
        </p:spPr>
        <p:txBody>
          <a:bodyPr/>
          <a:lstStyle/>
          <a:p>
            <a:pPr eaLnBrk="1" hangingPunct="1"/>
            <a:r>
              <a:rPr lang="en-US" dirty="0" smtClean="0"/>
              <a:t>On-site palpation</a:t>
            </a:r>
          </a:p>
          <a:p>
            <a:pPr lvl="1" eaLnBrk="1" hangingPunct="1"/>
            <a:r>
              <a:rPr lang="en-US" dirty="0" smtClean="0"/>
              <a:t>General head-to-toe assessment</a:t>
            </a:r>
          </a:p>
          <a:p>
            <a:pPr lvl="1" eaLnBrk="1" hangingPunct="1"/>
            <a:r>
              <a:rPr lang="en-US" dirty="0" smtClean="0"/>
              <a:t>Determine</a:t>
            </a:r>
          </a:p>
          <a:p>
            <a:pPr lvl="2" eaLnBrk="1" hangingPunct="1"/>
            <a:r>
              <a:rPr lang="en-US" dirty="0" smtClean="0"/>
              <a:t>Abnormal joint angulation</a:t>
            </a:r>
          </a:p>
          <a:p>
            <a:pPr lvl="2" eaLnBrk="1" hangingPunct="1"/>
            <a:r>
              <a:rPr lang="en-US" dirty="0" smtClean="0"/>
              <a:t>Bony palpation</a:t>
            </a:r>
          </a:p>
          <a:p>
            <a:pPr lvl="2" eaLnBrk="1" hangingPunct="1"/>
            <a:r>
              <a:rPr lang="en-US" dirty="0" smtClean="0"/>
              <a:t>Soft tissue palpation</a:t>
            </a:r>
          </a:p>
          <a:p>
            <a:pPr lvl="2" eaLnBrk="1" hangingPunct="1"/>
            <a:r>
              <a:rPr lang="en-US" dirty="0" smtClean="0"/>
              <a:t>Skin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73213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Injury Assessment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71700"/>
            <a:ext cx="7924800" cy="3746215"/>
          </a:xfrm>
        </p:spPr>
        <p:txBody>
          <a:bodyPr/>
          <a:lstStyle/>
          <a:p>
            <a:pPr eaLnBrk="1" hangingPunct="1"/>
            <a:r>
              <a:rPr lang="en-US" dirty="0" smtClean="0"/>
              <a:t>On-site functional testing</a:t>
            </a:r>
          </a:p>
          <a:p>
            <a:pPr lvl="1" eaLnBrk="1" hangingPunct="1"/>
            <a:r>
              <a:rPr lang="en-US" dirty="0" smtClean="0"/>
              <a:t>When not contraindicated, the individual’s willingness to move the injured body part</a:t>
            </a:r>
          </a:p>
          <a:p>
            <a:pPr lvl="1" eaLnBrk="1" hangingPunct="1"/>
            <a:r>
              <a:rPr lang="en-US" dirty="0" smtClean="0"/>
              <a:t>AROM, PROM, RROM</a:t>
            </a:r>
          </a:p>
          <a:p>
            <a:pPr lvl="1" eaLnBrk="1" hangingPunct="1"/>
            <a:r>
              <a:rPr lang="en-US" dirty="0" smtClean="0"/>
              <a:t>Weight bearing </a:t>
            </a:r>
          </a:p>
          <a:p>
            <a:pPr eaLnBrk="1" hangingPunct="1"/>
            <a:r>
              <a:rPr lang="en-US" dirty="0" smtClean="0"/>
              <a:t>On-site stress testing</a:t>
            </a:r>
          </a:p>
          <a:p>
            <a:pPr lvl="1" eaLnBrk="1" hangingPunct="1"/>
            <a:r>
              <a:rPr lang="en-US" dirty="0" smtClean="0"/>
              <a:t>Performed prior to any muscle guarding or swelling to prevent obscuring the extent of injury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238250"/>
            <a:ext cx="8524875" cy="3889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Injury Assessment (Cont’d)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27200"/>
            <a:ext cx="8229600" cy="4953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On-site neurologic testing</a:t>
            </a:r>
          </a:p>
          <a:p>
            <a:pPr lvl="1" eaLnBrk="1" hangingPunct="1"/>
            <a:r>
              <a:rPr lang="en-US" sz="1800" dirty="0" smtClean="0"/>
              <a:t>Critical to prevent a catastrophic injury</a:t>
            </a:r>
          </a:p>
          <a:p>
            <a:pPr lvl="1" eaLnBrk="1" hangingPunct="1"/>
            <a:r>
              <a:rPr lang="en-US" sz="1800" dirty="0" smtClean="0"/>
              <a:t>Areas</a:t>
            </a:r>
          </a:p>
          <a:p>
            <a:pPr lvl="2" eaLnBrk="1" hangingPunct="1"/>
            <a:r>
              <a:rPr lang="en-US" sz="1800" dirty="0" smtClean="0"/>
              <a:t>Cutaneous sensation</a:t>
            </a:r>
          </a:p>
          <a:p>
            <a:pPr lvl="2" eaLnBrk="1" hangingPunct="1"/>
            <a:r>
              <a:rPr lang="en-US" sz="1800" dirty="0" smtClean="0"/>
              <a:t>Motor function</a:t>
            </a:r>
          </a:p>
          <a:p>
            <a:pPr eaLnBrk="1" hangingPunct="1"/>
            <a:r>
              <a:rPr lang="en-US" sz="1800" dirty="0" smtClean="0"/>
              <a:t>Vital signs </a:t>
            </a:r>
          </a:p>
          <a:p>
            <a:pPr lvl="1" eaLnBrk="1" hangingPunct="1"/>
            <a:r>
              <a:rPr lang="en-US" sz="1800" dirty="0" smtClean="0"/>
              <a:t>Pulse</a:t>
            </a:r>
          </a:p>
          <a:p>
            <a:pPr lvl="2" eaLnBrk="1" hangingPunct="1"/>
            <a:r>
              <a:rPr lang="en-US" sz="1800" dirty="0" smtClean="0"/>
              <a:t>Variety of factors influence pulse</a:t>
            </a:r>
          </a:p>
          <a:p>
            <a:pPr lvl="2" eaLnBrk="1" hangingPunct="1"/>
            <a:r>
              <a:rPr lang="en-US" sz="1800" dirty="0" smtClean="0"/>
              <a:t>Count carotid for 30 seconds (and double it)</a:t>
            </a:r>
          </a:p>
          <a:p>
            <a:pPr lvl="2" eaLnBrk="1" hangingPunct="1"/>
            <a:r>
              <a:rPr lang="en-US" sz="1800" dirty="0" smtClean="0"/>
              <a:t>Normal ranges</a:t>
            </a:r>
          </a:p>
          <a:p>
            <a:pPr lvl="3" eaLnBrk="1" hangingPunct="1"/>
            <a:r>
              <a:rPr lang="en-US" sz="1800" dirty="0" smtClean="0"/>
              <a:t>Adults: 60-100</a:t>
            </a:r>
          </a:p>
          <a:p>
            <a:pPr lvl="3" eaLnBrk="1" hangingPunct="1"/>
            <a:r>
              <a:rPr lang="en-US" sz="1800" dirty="0" smtClean="0"/>
              <a:t>Children</a:t>
            </a:r>
            <a:r>
              <a:rPr lang="en-US" sz="1800" smtClean="0"/>
              <a:t>: </a:t>
            </a:r>
            <a:r>
              <a:rPr lang="en-US" sz="1800" smtClean="0"/>
              <a:t>120-140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414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Injury Assessment (cont.)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3100"/>
            <a:ext cx="8305800" cy="4529619"/>
          </a:xfrm>
        </p:spPr>
        <p:txBody>
          <a:bodyPr/>
          <a:lstStyle/>
          <a:p>
            <a:pPr lvl="1" eaLnBrk="1" hangingPunct="1"/>
            <a:r>
              <a:rPr lang="en-US" sz="1700" dirty="0" smtClean="0"/>
              <a:t>Respiratory rate</a:t>
            </a:r>
          </a:p>
          <a:p>
            <a:pPr lvl="2" eaLnBrk="1" hangingPunct="1"/>
            <a:r>
              <a:rPr lang="en-US" sz="1700" dirty="0" smtClean="0"/>
              <a:t>Varies with gender and age</a:t>
            </a:r>
          </a:p>
          <a:p>
            <a:pPr lvl="2" eaLnBrk="1" hangingPunct="1"/>
            <a:r>
              <a:rPr lang="en-US" sz="1700" dirty="0" smtClean="0"/>
              <a:t>Count for 30 seconds (and double it)</a:t>
            </a:r>
          </a:p>
          <a:p>
            <a:pPr lvl="2" eaLnBrk="1" hangingPunct="1"/>
            <a:r>
              <a:rPr lang="en-US" sz="1700" dirty="0" smtClean="0"/>
              <a:t>Normal ranges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700" dirty="0" smtClean="0"/>
              <a:t>Adults: 10-25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700" dirty="0" smtClean="0"/>
              <a:t>Children: 20-25</a:t>
            </a:r>
          </a:p>
          <a:p>
            <a:pPr lvl="1" eaLnBrk="1" hangingPunct="1"/>
            <a:r>
              <a:rPr lang="en-US" sz="1700" dirty="0" smtClean="0"/>
              <a:t>Blood pressure</a:t>
            </a:r>
          </a:p>
          <a:p>
            <a:pPr lvl="2" eaLnBrk="1" hangingPunct="1"/>
            <a:r>
              <a:rPr lang="en-US" sz="1700" dirty="0" smtClean="0"/>
              <a:t>Pressure or tension of the blood within the systemic arteries </a:t>
            </a:r>
          </a:p>
          <a:p>
            <a:pPr lvl="2" eaLnBrk="1" hangingPunct="1"/>
            <a:r>
              <a:rPr lang="en-US" sz="1700" dirty="0" smtClean="0"/>
              <a:t>Changes in BP are very significant </a:t>
            </a:r>
          </a:p>
          <a:p>
            <a:pPr lvl="1" eaLnBrk="1" hangingPunct="1"/>
            <a:r>
              <a:rPr lang="en-US" sz="1700" dirty="0" smtClean="0"/>
              <a:t>Temperature</a:t>
            </a:r>
          </a:p>
          <a:p>
            <a:pPr lvl="2" eaLnBrk="1" hangingPunct="1"/>
            <a:r>
              <a:rPr lang="en-US" sz="1700" dirty="0" smtClean="0"/>
              <a:t>Normal = 98.6°F, but can fluctuate considerably</a:t>
            </a:r>
          </a:p>
          <a:p>
            <a:pPr lvl="2" eaLnBrk="1" hangingPunct="1"/>
            <a:r>
              <a:rPr lang="en-US" sz="1700" smtClean="0"/>
              <a:t>Methods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97" y="1140004"/>
            <a:ext cx="8524875" cy="3317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Emergency Injury Assessment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0825"/>
            <a:ext cx="8305800" cy="506253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Skin color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Can indicate abnormal blood flow and low blood oxygen concentration in a particular body part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Lightly pigmented individuals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Red, white, and blue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Dark-skinned individuals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Skin pigments mask cyanosis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Pupils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Sensitive to situations affecting the CNS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Pupillary light reflex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Eye movement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Tracking ability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Depth perception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Disposition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Can the situation be handled on-site, or should the individual be referred to a physician?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199" y="1258584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Emergency Injury Assessment (Cont’d)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92300"/>
            <a:ext cx="8001000" cy="459069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Equipment considerations</a:t>
            </a:r>
          </a:p>
          <a:p>
            <a:pPr lvl="1" eaLnBrk="1" hangingPunct="1"/>
            <a:r>
              <a:rPr lang="en-US" sz="2000" dirty="0" smtClean="0"/>
              <a:t>Removal of any athletic helmet should be avoided unless individual circumstances dictate otherwise </a:t>
            </a:r>
          </a:p>
          <a:p>
            <a:pPr lvl="1" eaLnBrk="1" hangingPunct="1"/>
            <a:r>
              <a:rPr lang="en-US" sz="2000" dirty="0" smtClean="0"/>
              <a:t>Face mask removal</a:t>
            </a:r>
          </a:p>
          <a:p>
            <a:pPr lvl="2" eaLnBrk="1" hangingPunct="1"/>
            <a:r>
              <a:rPr lang="en-US" sz="2000" dirty="0" smtClean="0"/>
              <a:t>Should be removed prior to transportation, regardless of the current respiratory status </a:t>
            </a:r>
          </a:p>
          <a:p>
            <a:pPr lvl="1" eaLnBrk="1" hangingPunct="1"/>
            <a:r>
              <a:rPr lang="en-US" sz="2000" dirty="0" smtClean="0"/>
              <a:t>Helmet removal</a:t>
            </a:r>
          </a:p>
          <a:p>
            <a:pPr lvl="2" eaLnBrk="1" hangingPunct="1"/>
            <a:r>
              <a:rPr lang="en-US" sz="2000" dirty="0" smtClean="0"/>
              <a:t>Requires two trained individuals</a:t>
            </a:r>
          </a:p>
          <a:p>
            <a:pPr lvl="1" eaLnBrk="1" hangingPunct="1"/>
            <a:r>
              <a:rPr lang="en-US" sz="2000" dirty="0" smtClean="0"/>
              <a:t>Shoulder pad removal</a:t>
            </a:r>
          </a:p>
          <a:p>
            <a:pPr lvl="2" eaLnBrk="1" hangingPunct="1"/>
            <a:r>
              <a:rPr lang="en-US" sz="2000" dirty="0" smtClean="0"/>
              <a:t>Should not be removed unless life is in danger, and the threat outweighs the risk of a possible spinal cord injury from moving </a:t>
            </a:r>
            <a:r>
              <a:rPr lang="en-US" sz="2000" smtClean="0"/>
              <a:t>the </a:t>
            </a:r>
            <a:r>
              <a:rPr lang="en-US" sz="2000" smtClean="0"/>
              <a:t>athlete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71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Moving the Injured Participant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97100"/>
            <a:ext cx="7772400" cy="3196833"/>
          </a:xfrm>
        </p:spPr>
        <p:txBody>
          <a:bodyPr/>
          <a:lstStyle/>
          <a:p>
            <a:pPr eaLnBrk="1" hangingPunct="1"/>
            <a:r>
              <a:rPr lang="en-US" dirty="0" smtClean="0"/>
              <a:t>Ambulatory assistance</a:t>
            </a:r>
          </a:p>
          <a:p>
            <a:pPr lvl="1" eaLnBrk="1" hangingPunct="1"/>
            <a:r>
              <a:rPr lang="en-US" dirty="0" smtClean="0"/>
              <a:t>Aid an injured individual able to walk </a:t>
            </a:r>
          </a:p>
          <a:p>
            <a:pPr eaLnBrk="1" hangingPunct="1"/>
            <a:r>
              <a:rPr lang="en-US" dirty="0" smtClean="0"/>
              <a:t>Manual conveyance</a:t>
            </a:r>
          </a:p>
          <a:p>
            <a:pPr lvl="1" eaLnBrk="1" hangingPunct="1"/>
            <a:r>
              <a:rPr lang="en-US" dirty="0" smtClean="0"/>
              <a:t>Individual unable to walk or distance is too great to walk </a:t>
            </a:r>
          </a:p>
          <a:p>
            <a:pPr eaLnBrk="1" hangingPunct="1"/>
            <a:r>
              <a:rPr lang="en-US" dirty="0" smtClean="0"/>
              <a:t>Transport by spine board</a:t>
            </a:r>
          </a:p>
          <a:p>
            <a:pPr lvl="1" eaLnBrk="1" hangingPunct="1"/>
            <a:r>
              <a:rPr lang="en-US" dirty="0" smtClean="0"/>
              <a:t>Safest </a:t>
            </a:r>
            <a:r>
              <a:rPr lang="en-US" smtClean="0"/>
              <a:t>method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71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Diagnostic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36800"/>
            <a:ext cx="7924800" cy="1557106"/>
          </a:xfrm>
        </p:spPr>
        <p:txBody>
          <a:bodyPr/>
          <a:lstStyle/>
          <a:p>
            <a:pPr eaLnBrk="1" hangingPunct="1"/>
            <a:r>
              <a:rPr lang="en-US" i="1" dirty="0" smtClean="0"/>
              <a:t>The team physician or medical specialist orders tests and interprets the results </a:t>
            </a:r>
          </a:p>
          <a:p>
            <a:pPr eaLnBrk="1" hangingPunct="1"/>
            <a:r>
              <a:rPr lang="en-US" dirty="0" smtClean="0"/>
              <a:t>The athletic trainer should have a basic understanding of the purpose of the tests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71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Diagnostic Testing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24100"/>
            <a:ext cx="4419600" cy="3419154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Laboratory tests</a:t>
            </a:r>
          </a:p>
          <a:p>
            <a:pPr lvl="1" eaLnBrk="1" hangingPunct="1"/>
            <a:r>
              <a:rPr lang="en-US" sz="2000" dirty="0" smtClean="0"/>
              <a:t>Blood test, urinalysis</a:t>
            </a:r>
          </a:p>
          <a:p>
            <a:pPr eaLnBrk="1" hangingPunct="1"/>
            <a:r>
              <a:rPr lang="en-US" sz="2000" dirty="0" smtClean="0"/>
              <a:t>Radiographs (x-rays)</a:t>
            </a:r>
          </a:p>
          <a:p>
            <a:pPr lvl="1" eaLnBrk="1" hangingPunct="1"/>
            <a:r>
              <a:rPr lang="en-US" sz="2000" dirty="0" smtClean="0"/>
              <a:t>Can rule out fractures, infections, and neoplasms</a:t>
            </a:r>
          </a:p>
          <a:p>
            <a:pPr lvl="1" eaLnBrk="1" hangingPunct="1"/>
            <a:r>
              <a:rPr lang="en-US" sz="2000" dirty="0" smtClean="0"/>
              <a:t>Use of radio-opaque dyes </a:t>
            </a:r>
          </a:p>
          <a:p>
            <a:pPr lvl="2" eaLnBrk="1" hangingPunct="1"/>
            <a:r>
              <a:rPr lang="en-US" dirty="0" smtClean="0"/>
              <a:t>Myelogram </a:t>
            </a:r>
          </a:p>
          <a:p>
            <a:pPr lvl="2" eaLnBrk="1" hangingPunct="1"/>
            <a:r>
              <a:rPr lang="en-US" dirty="0" smtClean="0"/>
              <a:t>Arthrogram</a:t>
            </a:r>
          </a:p>
        </p:txBody>
      </p:sp>
      <p:pic>
        <p:nvPicPr>
          <p:cNvPr id="38920" name="Picture 8" descr="5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13"/>
          <a:stretch>
            <a:fillRect/>
          </a:stretch>
        </p:blipFill>
        <p:spPr bwMode="auto">
          <a:xfrm>
            <a:off x="4884738" y="2622550"/>
            <a:ext cx="4076700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667851"/>
            <a:ext cx="8524875" cy="332399"/>
          </a:xfrm>
        </p:spPr>
        <p:txBody>
          <a:bodyPr/>
          <a:lstStyle/>
          <a:p>
            <a:r>
              <a:rPr lang="en-US" dirty="0" smtClean="0"/>
              <a:t>Injury Evaluation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</a:p>
          <a:p>
            <a:pPr lvl="1"/>
            <a:r>
              <a:rPr lang="en-US" dirty="0"/>
              <a:t>suspected site of injury, involved structures, and severity of </a:t>
            </a:r>
            <a:r>
              <a:rPr lang="en-US" dirty="0" smtClean="0"/>
              <a:t>injury</a:t>
            </a:r>
          </a:p>
          <a:p>
            <a:pPr lvl="1"/>
            <a:r>
              <a:rPr lang="en-US" dirty="0" smtClean="0"/>
              <a:t>Establish long and short term goals</a:t>
            </a:r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therapeutic modalities and exercises, educational consultations, and functional activities</a:t>
            </a:r>
          </a:p>
          <a:p>
            <a:pPr lvl="1"/>
            <a:r>
              <a:rPr lang="en-US" smtClean="0"/>
              <a:t>Actionplan for </a:t>
            </a:r>
            <a:r>
              <a:rPr lang="en-US" dirty="0" smtClean="0"/>
              <a:t>achieving goals</a:t>
            </a:r>
          </a:p>
        </p:txBody>
      </p:sp>
    </p:spTree>
    <p:extLst>
      <p:ext uri="{BB962C8B-B14F-4D97-AF65-F5344CB8AC3E}">
        <p14:creationId xmlns:p14="http://schemas.microsoft.com/office/powerpoint/2010/main" xmlns="" val="353385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71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Diagnostic Testing (cont.)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36800"/>
            <a:ext cx="4876800" cy="2974939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Computed tomography (CT) scan</a:t>
            </a:r>
          </a:p>
          <a:p>
            <a:pPr lvl="1" eaLnBrk="1" hangingPunct="1"/>
            <a:r>
              <a:rPr lang="en-US" sz="2000" dirty="0" smtClean="0"/>
              <a:t>Can reveal abnormalities in bone, fat, and soft tissue </a:t>
            </a:r>
          </a:p>
          <a:p>
            <a:pPr lvl="1" eaLnBrk="1" hangingPunct="1"/>
            <a:r>
              <a:rPr lang="en-US" sz="2000" dirty="0" smtClean="0"/>
              <a:t>Can detect tendon &amp; ligament injuries in varying joint positions </a:t>
            </a:r>
          </a:p>
        </p:txBody>
      </p:sp>
      <p:pic>
        <p:nvPicPr>
          <p:cNvPr id="39944" name="Picture 8" descr="5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718" b="3584"/>
          <a:stretch>
            <a:fillRect/>
          </a:stretch>
        </p:blipFill>
        <p:spPr bwMode="auto">
          <a:xfrm>
            <a:off x="5767388" y="2344738"/>
            <a:ext cx="2998787" cy="36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71638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Diagnostic Testing (cont.)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4572000" cy="3919591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Magnetic resonance imaging (MRI)</a:t>
            </a:r>
          </a:p>
          <a:p>
            <a:pPr lvl="1" eaLnBrk="1" hangingPunct="1"/>
            <a:r>
              <a:rPr lang="en-US" sz="2000" dirty="0" smtClean="0"/>
              <a:t>Can reveal soft tissue differentiation </a:t>
            </a:r>
          </a:p>
          <a:p>
            <a:pPr lvl="1" eaLnBrk="1" hangingPunct="1"/>
            <a:r>
              <a:rPr lang="en-US" sz="2000" dirty="0" smtClean="0"/>
              <a:t>Can demonstrate space-occupying lesions in the brain </a:t>
            </a:r>
          </a:p>
          <a:p>
            <a:pPr lvl="1" eaLnBrk="1" hangingPunct="1"/>
            <a:r>
              <a:rPr lang="en-US" sz="2000" dirty="0" smtClean="0"/>
              <a:t>Can demonstrate joint damage</a:t>
            </a:r>
          </a:p>
          <a:p>
            <a:pPr lvl="1" eaLnBrk="1" hangingPunct="1"/>
            <a:r>
              <a:rPr lang="en-US" sz="2000" dirty="0" smtClean="0"/>
              <a:t>Can view blood vessels and blood flow without use of a </a:t>
            </a:r>
            <a:r>
              <a:rPr lang="en-US" sz="2000" smtClean="0"/>
              <a:t>contrast </a:t>
            </a:r>
            <a:r>
              <a:rPr lang="en-US" sz="2000" smtClean="0"/>
              <a:t>medium</a:t>
            </a:r>
            <a:endParaRPr lang="en-US" sz="2000" b="1" dirty="0" smtClean="0"/>
          </a:p>
        </p:txBody>
      </p:sp>
      <p:pic>
        <p:nvPicPr>
          <p:cNvPr id="40968" name="Picture 8" descr="5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78"/>
          <a:stretch>
            <a:fillRect/>
          </a:stretch>
        </p:blipFill>
        <p:spPr bwMode="auto">
          <a:xfrm>
            <a:off x="5573713" y="2524125"/>
            <a:ext cx="3074987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Diagnostic Testing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62200"/>
            <a:ext cx="4953000" cy="269268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Radionuclide scintigraph (bone scan)</a:t>
            </a:r>
          </a:p>
          <a:p>
            <a:pPr lvl="1" eaLnBrk="1" hangingPunct="1"/>
            <a:r>
              <a:rPr lang="en-US" sz="2000" dirty="0" smtClean="0"/>
              <a:t>Can detect stress fractures of the long bones and vertebrae, degenerative diseases, infections, or tumors of the bone</a:t>
            </a:r>
          </a:p>
        </p:txBody>
      </p:sp>
      <p:pic>
        <p:nvPicPr>
          <p:cNvPr id="41992" name="Picture 8" descr="5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781" b="4823"/>
          <a:stretch>
            <a:fillRect/>
          </a:stretch>
        </p:blipFill>
        <p:spPr bwMode="auto">
          <a:xfrm>
            <a:off x="5980113" y="2443163"/>
            <a:ext cx="278130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Diagnostic Testing 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35200"/>
            <a:ext cx="7848600" cy="2922427"/>
          </a:xfrm>
        </p:spPr>
        <p:txBody>
          <a:bodyPr/>
          <a:lstStyle/>
          <a:p>
            <a:pPr eaLnBrk="1" hangingPunct="1"/>
            <a:r>
              <a:rPr lang="en-US" dirty="0" smtClean="0"/>
              <a:t>Ultrasonic imaging</a:t>
            </a:r>
          </a:p>
          <a:p>
            <a:pPr lvl="1" eaLnBrk="1" hangingPunct="1"/>
            <a:r>
              <a:rPr lang="en-US" dirty="0" smtClean="0"/>
              <a:t>Used to view tendon and other soft tissue imaging </a:t>
            </a:r>
          </a:p>
          <a:p>
            <a:pPr eaLnBrk="1" hangingPunct="1"/>
            <a:r>
              <a:rPr lang="en-US" dirty="0" smtClean="0"/>
              <a:t>Electromyography </a:t>
            </a:r>
          </a:p>
          <a:p>
            <a:pPr lvl="1" eaLnBrk="1" hangingPunct="1"/>
            <a:r>
              <a:rPr lang="en-US" dirty="0" smtClean="0"/>
              <a:t>Used to detect denervated muscles, nerve root compression injuries, and other muscle diseases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667851"/>
            <a:ext cx="8524875" cy="332399"/>
          </a:xfrm>
        </p:spPr>
        <p:txBody>
          <a:bodyPr/>
          <a:lstStyle/>
          <a:p>
            <a:r>
              <a:rPr lang="en-US" dirty="0" smtClean="0"/>
              <a:t>Injury Evaluation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clinicians have an ethical responsibility to keep accurate and factual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Injury Assessment Protocol – refer to Application Strategy 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032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1320800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History of Injury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95475"/>
            <a:ext cx="7848600" cy="4505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Can be most important step in assessment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Involves not only asking questions, but establishing a professional and comfortable atmosphere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Information provided is subjective, but should be gathered and recorded as quantitatively as possible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Document history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Includes: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Primary complaint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Mechanism of injury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Characteristics of 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Related medical history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1450975"/>
            <a:ext cx="8524875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History of Injury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2027238"/>
            <a:ext cx="7848600" cy="4627562"/>
          </a:xfrm>
        </p:spPr>
        <p:txBody>
          <a:bodyPr/>
          <a:lstStyle/>
          <a:p>
            <a:pPr eaLnBrk="1" hangingPunct="1"/>
            <a:r>
              <a:rPr lang="en-US" dirty="0" smtClean="0"/>
              <a:t>Primary complaint</a:t>
            </a:r>
          </a:p>
          <a:p>
            <a:pPr lvl="1" eaLnBrk="1" hangingPunct="1"/>
            <a:r>
              <a:rPr lang="en-US" dirty="0" smtClean="0"/>
              <a:t>What the individual believes is the current injury</a:t>
            </a:r>
          </a:p>
          <a:p>
            <a:pPr lvl="1" eaLnBrk="1" hangingPunct="1"/>
            <a:r>
              <a:rPr lang="en-US" dirty="0" smtClean="0"/>
              <a:t>Questions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Mechanism of injury</a:t>
            </a:r>
          </a:p>
          <a:p>
            <a:pPr lvl="1" eaLnBrk="1" hangingPunct="1"/>
            <a:r>
              <a:rPr lang="en-US" dirty="0" smtClean="0"/>
              <a:t>Attempt to visualize injury to identify possible injured structures</a:t>
            </a:r>
          </a:p>
          <a:p>
            <a:pPr lvl="1" eaLnBrk="1" hangingPunct="1"/>
            <a:r>
              <a:rPr lang="en-US" dirty="0" smtClean="0"/>
              <a:t>Questions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07" y="1213296"/>
            <a:ext cx="8524875" cy="331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History of Injury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096" y="1610528"/>
            <a:ext cx="8661400" cy="3608744"/>
          </a:xfrm>
        </p:spPr>
        <p:txBody>
          <a:bodyPr/>
          <a:lstStyle/>
          <a:p>
            <a:pPr eaLnBrk="1" hangingPunct="1"/>
            <a:r>
              <a:rPr lang="en-US" sz="1400" dirty="0" smtClean="0"/>
              <a:t>Characteristics of symptoms</a:t>
            </a:r>
          </a:p>
          <a:p>
            <a:pPr lvl="1" eaLnBrk="1" hangingPunct="1"/>
            <a:r>
              <a:rPr lang="en-US" sz="1400" dirty="0" smtClean="0"/>
              <a:t>Location, onset, severity, frequency, duration, limitations due to pain</a:t>
            </a:r>
          </a:p>
          <a:p>
            <a:pPr lvl="1" eaLnBrk="1" hangingPunct="1"/>
            <a:r>
              <a:rPr lang="en-US" sz="1400" dirty="0" smtClean="0"/>
              <a:t>Questions</a:t>
            </a:r>
          </a:p>
          <a:p>
            <a:pPr lvl="1" eaLnBrk="1" hangingPunct="1"/>
            <a:r>
              <a:rPr lang="en-US" sz="1400" dirty="0" smtClean="0"/>
              <a:t>Pain</a:t>
            </a:r>
          </a:p>
          <a:p>
            <a:pPr lvl="2" eaLnBrk="1" hangingPunct="1"/>
            <a:r>
              <a:rPr lang="en-US" sz="1400" dirty="0" smtClean="0"/>
              <a:t>Somatic</a:t>
            </a:r>
          </a:p>
          <a:p>
            <a:pPr lvl="3" eaLnBrk="1" hangingPunct="1"/>
            <a:r>
              <a:rPr lang="en-US" sz="1400" dirty="0" smtClean="0"/>
              <a:t>Deep</a:t>
            </a:r>
          </a:p>
          <a:p>
            <a:pPr lvl="4" eaLnBrk="1" hangingPunct="1"/>
            <a:r>
              <a:rPr lang="en-US" sz="1400" dirty="0" smtClean="0"/>
              <a:t>Diffuse or nagging; with possible stabbing pain; longer lasting</a:t>
            </a:r>
          </a:p>
          <a:p>
            <a:pPr lvl="4" eaLnBrk="1" hangingPunct="1"/>
            <a:r>
              <a:rPr lang="en-US" sz="1400" dirty="0" smtClean="0"/>
              <a:t>Injury to bone, internal joint structures, or muscles</a:t>
            </a:r>
          </a:p>
          <a:p>
            <a:pPr lvl="3" eaLnBrk="1" hangingPunct="1"/>
            <a:r>
              <a:rPr lang="en-US" sz="1400" dirty="0" smtClean="0"/>
              <a:t>Superficial </a:t>
            </a:r>
          </a:p>
          <a:p>
            <a:pPr lvl="4" eaLnBrk="1" hangingPunct="1"/>
            <a:r>
              <a:rPr lang="en-US" sz="1400" dirty="0" smtClean="0"/>
              <a:t>Sharp, prickly; brief duration</a:t>
            </a:r>
          </a:p>
          <a:p>
            <a:pPr lvl="4" eaLnBrk="1" hangingPunct="1"/>
            <a:r>
              <a:rPr lang="en-US" sz="1400" dirty="0" smtClean="0"/>
              <a:t>Injury to skin </a:t>
            </a:r>
          </a:p>
          <a:p>
            <a:pPr lvl="2" eaLnBrk="1" hangingPunct="1"/>
            <a:r>
              <a:rPr lang="en-US" sz="1400" dirty="0" smtClean="0"/>
              <a:t>Visceral</a:t>
            </a:r>
          </a:p>
          <a:p>
            <a:pPr lvl="3" eaLnBrk="1" hangingPunct="1"/>
            <a:r>
              <a:rPr lang="en-US" sz="1400" dirty="0" smtClean="0"/>
              <a:t>Deep, nagging, and pressing; often accompanied by nausea and vomiting</a:t>
            </a:r>
          </a:p>
          <a:p>
            <a:pPr lvl="3" eaLnBrk="1" hangingPunct="1"/>
            <a:r>
              <a:rPr lang="en-US" sz="1400" dirty="0" smtClean="0"/>
              <a:t>Injury to internal organ</a:t>
            </a:r>
          </a:p>
          <a:p>
            <a:pPr lvl="3" eaLnBrk="1" hangingPunct="1"/>
            <a:r>
              <a:rPr lang="en-US" sz="1400" dirty="0" smtClean="0"/>
              <a:t>Referred pain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1439863"/>
            <a:ext cx="8524875" cy="3889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History of Injury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049463"/>
            <a:ext cx="7467600" cy="812800"/>
          </a:xfrm>
        </p:spPr>
        <p:txBody>
          <a:bodyPr/>
          <a:lstStyle/>
          <a:p>
            <a:pPr eaLnBrk="1" hangingPunct="1"/>
            <a:r>
              <a:rPr lang="en-US" dirty="0" smtClean="0"/>
              <a:t>Visceral organs can refer pain to specific cutaneous areas</a:t>
            </a:r>
          </a:p>
          <a:p>
            <a:pPr eaLnBrk="1" hangingPunct="1"/>
            <a:endParaRPr lang="en-US" dirty="0" smtClean="0">
              <a:solidFill>
                <a:srgbClr val="339933"/>
              </a:solidFill>
            </a:endParaRPr>
          </a:p>
        </p:txBody>
      </p:sp>
      <p:pic>
        <p:nvPicPr>
          <p:cNvPr id="9221" name="Picture 5" descr="78445_0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53"/>
          <a:stretch>
            <a:fillRect/>
          </a:stretch>
        </p:blipFill>
        <p:spPr bwMode="auto">
          <a:xfrm>
            <a:off x="1917700" y="2863850"/>
            <a:ext cx="537210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WW 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G:\Q299xx.LWW\LWW TEMPLATE.ppt</Template>
  <TotalTime>1147</TotalTime>
  <Words>1576</Words>
  <Application>Microsoft Office PowerPoint</Application>
  <PresentationFormat>On-screen Show (4:3)</PresentationFormat>
  <Paragraphs>350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LWW TEMPLATE</vt:lpstr>
      <vt:lpstr>Injury Assessment</vt:lpstr>
      <vt:lpstr>Injury Evaluation Process</vt:lpstr>
      <vt:lpstr>Injury Evaluation Process (cont.)</vt:lpstr>
      <vt:lpstr>Injury Evaluation Process (cont.)</vt:lpstr>
      <vt:lpstr>Injury Evaluation Process (cont.)</vt:lpstr>
      <vt:lpstr>History of Injury</vt:lpstr>
      <vt:lpstr>History of Injury (cont.)</vt:lpstr>
      <vt:lpstr>History of Injury (cont.)</vt:lpstr>
      <vt:lpstr>History of Injury (cont.)</vt:lpstr>
      <vt:lpstr>History of Injury (cont.)</vt:lpstr>
      <vt:lpstr>Observation and Inspection</vt:lpstr>
      <vt:lpstr>Observation and Inspection (cont.)</vt:lpstr>
      <vt:lpstr>Palpation</vt:lpstr>
      <vt:lpstr>Palpation (cont.)</vt:lpstr>
      <vt:lpstr>Physical Examination Tests</vt:lpstr>
      <vt:lpstr>Physical Examination Tests (cont.)</vt:lpstr>
      <vt:lpstr>Physical Examination Tests (cont.)</vt:lpstr>
      <vt:lpstr>Physical Examination Tests (cont.)</vt:lpstr>
      <vt:lpstr>Physical Examination Tests (cont.)</vt:lpstr>
      <vt:lpstr>Physical Examination Tests (cont.)</vt:lpstr>
      <vt:lpstr>Slide 21</vt:lpstr>
      <vt:lpstr>Physical Examination Tests (cont.)</vt:lpstr>
      <vt:lpstr>Physical Examination Tests (cont.)</vt:lpstr>
      <vt:lpstr>Physical Examination Tests (cont.)</vt:lpstr>
      <vt:lpstr>Emergency Medical Services System</vt:lpstr>
      <vt:lpstr>Emergency Medical Services System (cont.)</vt:lpstr>
      <vt:lpstr>Emergency Injury Assessment</vt:lpstr>
      <vt:lpstr>Emergency Injury Assessment (cont.)</vt:lpstr>
      <vt:lpstr>Emergency Injury Assessment (cont.)</vt:lpstr>
      <vt:lpstr>Emergency Injury Assessment (cont.)</vt:lpstr>
      <vt:lpstr>Emergency Injury Assessment (cont.)</vt:lpstr>
      <vt:lpstr>Emergency Injury Assessment (cont.)</vt:lpstr>
      <vt:lpstr>Emergency Injury Assessment (Cont’d)</vt:lpstr>
      <vt:lpstr>Emergency Injury Assessment (cont.)</vt:lpstr>
      <vt:lpstr>Emergency Injury Assessment (cont.)</vt:lpstr>
      <vt:lpstr>Emergency Injury Assessment (Cont’d)</vt:lpstr>
      <vt:lpstr>Moving the Injured Participant</vt:lpstr>
      <vt:lpstr>Diagnostic Testing</vt:lpstr>
      <vt:lpstr>Diagnostic Testing (cont.)</vt:lpstr>
      <vt:lpstr>Diagnostic Testing (cont.)</vt:lpstr>
      <vt:lpstr>Diagnostic Testing (cont.)</vt:lpstr>
      <vt:lpstr>Diagnostic Testing (cont.)</vt:lpstr>
      <vt:lpstr>Diagnostic Testing (cont.)</vt:lpstr>
    </vt:vector>
  </TitlesOfParts>
  <Company>Wolters Kluwer Health - Lippincott Williams &amp; Wilkins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LWW PPT Slide Template Master</dc:title>
  <dc:creator>Dale Gray</dc:creator>
  <cp:lastModifiedBy> </cp:lastModifiedBy>
  <cp:revision>130</cp:revision>
  <cp:lastPrinted>2001-01-03T19:47:24Z</cp:lastPrinted>
  <dcterms:created xsi:type="dcterms:W3CDTF">2001-02-15T19:07:27Z</dcterms:created>
  <dcterms:modified xsi:type="dcterms:W3CDTF">2012-08-01T06:19:52Z</dcterms:modified>
</cp:coreProperties>
</file>